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256" r:id="rId3"/>
    <p:sldId id="298" r:id="rId4"/>
    <p:sldId id="299" r:id="rId5"/>
    <p:sldId id="300" r:id="rId6"/>
    <p:sldId id="301" r:id="rId7"/>
    <p:sldId id="302" r:id="rId9"/>
    <p:sldId id="303" r:id="rId10"/>
    <p:sldId id="304" r:id="rId11"/>
    <p:sldId id="305" r:id="rId12"/>
    <p:sldId id="306" r:id="rId13"/>
    <p:sldId id="307" r:id="rId14"/>
    <p:sldId id="308" r:id="rId15"/>
    <p:sldId id="309" r:id="rId16"/>
    <p:sldId id="310" r:id="rId17"/>
    <p:sldId id="311" r:id="rId18"/>
    <p:sldId id="312" r:id="rId19"/>
    <p:sldId id="313" r:id="rId20"/>
    <p:sldId id="314" r:id="rId21"/>
    <p:sldId id="315" r:id="rId22"/>
    <p:sldId id="316" r:id="rId23"/>
    <p:sldId id="317" r:id="rId24"/>
    <p:sldId id="318" r:id="rId25"/>
    <p:sldId id="319" r:id="rId26"/>
    <p:sldId id="320" r:id="rId27"/>
    <p:sldId id="321" r:id="rId28"/>
    <p:sldId id="322" r:id="rId29"/>
    <p:sldId id="323" r:id="rId30"/>
    <p:sldId id="324" r:id="rId31"/>
    <p:sldId id="325" r:id="rId32"/>
    <p:sldId id="326" r:id="rId33"/>
    <p:sldId id="327" r:id="rId34"/>
    <p:sldId id="328" r:id="rId35"/>
    <p:sldId id="329" r:id="rId36"/>
    <p:sldId id="330" r:id="rId37"/>
    <p:sldId id="331" r:id="rId38"/>
    <p:sldId id="286" r:id="rId39"/>
    <p:sldId id="287" r:id="rId40"/>
    <p:sldId id="288" r:id="rId41"/>
    <p:sldId id="289" r:id="rId42"/>
    <p:sldId id="290" r:id="rId43"/>
    <p:sldId id="291" r:id="rId44"/>
    <p:sldId id="292" r:id="rId45"/>
    <p:sldId id="293" r:id="rId46"/>
    <p:sldId id="294" r:id="rId47"/>
    <p:sldId id="295" r:id="rId48"/>
    <p:sldId id="296" r:id="rId4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3" d="100"/>
          <a:sy n="63" d="100"/>
        </p:scale>
        <p:origin x="56" y="5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notesMaster" Target="notesMasters/notesMaster1.xml"/><Relationship Id="rId7" Type="http://schemas.openxmlformats.org/officeDocument/2006/relationships/slide" Target="slides/slide5.xml"/><Relationship Id="rId6" Type="http://schemas.openxmlformats.org/officeDocument/2006/relationships/slide" Target="slides/slide4.xml"/><Relationship Id="rId52" Type="http://schemas.openxmlformats.org/officeDocument/2006/relationships/tableStyles" Target="tableStyles.xml"/><Relationship Id="rId51" Type="http://schemas.openxmlformats.org/officeDocument/2006/relationships/viewProps" Target="viewProps.xml"/><Relationship Id="rId50" Type="http://schemas.openxmlformats.org/officeDocument/2006/relationships/presProps" Target="presProps.xml"/><Relationship Id="rId5" Type="http://schemas.openxmlformats.org/officeDocument/2006/relationships/slide" Target="slides/slide3.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9.jpeg"/><Relationship Id="rId1" Type="http://schemas.openxmlformats.org/officeDocument/2006/relationships/image" Target="../media/image8.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9" Type="http://schemas.openxmlformats.org/officeDocument/2006/relationships/slideLayout" Target="../slideLayouts/slideLayout1.xml"/><Relationship Id="rId8" Type="http://schemas.openxmlformats.org/officeDocument/2006/relationships/image" Target="../media/image17.png"/><Relationship Id="rId7" Type="http://schemas.openxmlformats.org/officeDocument/2006/relationships/image" Target="../media/image16.png"/><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image" Target="../media/image10.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9.jpeg"/><Relationship Id="rId1" Type="http://schemas.openxmlformats.org/officeDocument/2006/relationships/image" Target="../media/image18.jpe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0.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1.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2.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3.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9" Type="http://schemas.openxmlformats.org/officeDocument/2006/relationships/image" Target="../media/image32.png"/><Relationship Id="rId8" Type="http://schemas.openxmlformats.org/officeDocument/2006/relationships/image" Target="../media/image31.png"/><Relationship Id="rId7" Type="http://schemas.openxmlformats.org/officeDocument/2006/relationships/image" Target="../media/image30.png"/><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image" Target="../media/image27.png"/><Relationship Id="rId30" Type="http://schemas.openxmlformats.org/officeDocument/2006/relationships/slideLayout" Target="../slideLayouts/slideLayout1.xml"/><Relationship Id="rId3" Type="http://schemas.openxmlformats.org/officeDocument/2006/relationships/image" Target="../media/image26.png"/><Relationship Id="rId29" Type="http://schemas.openxmlformats.org/officeDocument/2006/relationships/image" Target="../media/image52.png"/><Relationship Id="rId28" Type="http://schemas.openxmlformats.org/officeDocument/2006/relationships/image" Target="../media/image51.png"/><Relationship Id="rId27" Type="http://schemas.openxmlformats.org/officeDocument/2006/relationships/image" Target="../media/image50.png"/><Relationship Id="rId26" Type="http://schemas.openxmlformats.org/officeDocument/2006/relationships/image" Target="../media/image49.png"/><Relationship Id="rId25" Type="http://schemas.openxmlformats.org/officeDocument/2006/relationships/image" Target="../media/image48.png"/><Relationship Id="rId24" Type="http://schemas.openxmlformats.org/officeDocument/2006/relationships/image" Target="../media/image47.png"/><Relationship Id="rId23" Type="http://schemas.openxmlformats.org/officeDocument/2006/relationships/image" Target="../media/image46.png"/><Relationship Id="rId22" Type="http://schemas.openxmlformats.org/officeDocument/2006/relationships/image" Target="../media/image45.png"/><Relationship Id="rId21" Type="http://schemas.openxmlformats.org/officeDocument/2006/relationships/image" Target="../media/image44.png"/><Relationship Id="rId20" Type="http://schemas.openxmlformats.org/officeDocument/2006/relationships/image" Target="../media/image43.png"/><Relationship Id="rId2" Type="http://schemas.openxmlformats.org/officeDocument/2006/relationships/image" Target="../media/image25.png"/><Relationship Id="rId19" Type="http://schemas.openxmlformats.org/officeDocument/2006/relationships/image" Target="../media/image42.png"/><Relationship Id="rId18" Type="http://schemas.openxmlformats.org/officeDocument/2006/relationships/image" Target="../media/image41.png"/><Relationship Id="rId17" Type="http://schemas.openxmlformats.org/officeDocument/2006/relationships/image" Target="../media/image40.png"/><Relationship Id="rId16" Type="http://schemas.openxmlformats.org/officeDocument/2006/relationships/image" Target="../media/image39.png"/><Relationship Id="rId15" Type="http://schemas.openxmlformats.org/officeDocument/2006/relationships/image" Target="../media/image38.png"/><Relationship Id="rId14" Type="http://schemas.openxmlformats.org/officeDocument/2006/relationships/image" Target="../media/image37.png"/><Relationship Id="rId13" Type="http://schemas.openxmlformats.org/officeDocument/2006/relationships/image" Target="../media/image36.png"/><Relationship Id="rId12" Type="http://schemas.openxmlformats.org/officeDocument/2006/relationships/image" Target="../media/image35.png"/><Relationship Id="rId11" Type="http://schemas.openxmlformats.org/officeDocument/2006/relationships/image" Target="../media/image34.png"/><Relationship Id="rId10" Type="http://schemas.openxmlformats.org/officeDocument/2006/relationships/image" Target="../media/image33.png"/><Relationship Id="rId1" Type="http://schemas.openxmlformats.org/officeDocument/2006/relationships/image" Target="../media/image24.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54.jpeg"/><Relationship Id="rId1" Type="http://schemas.openxmlformats.org/officeDocument/2006/relationships/image" Target="../media/image53.jpe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jpe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55.jpeg"/></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57.jpeg"/><Relationship Id="rId1" Type="http://schemas.openxmlformats.org/officeDocument/2006/relationships/image" Target="../media/image56.jpe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58.jpeg"/></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60.jpeg"/><Relationship Id="rId1" Type="http://schemas.openxmlformats.org/officeDocument/2006/relationships/image" Target="../media/image59.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6.png"/><Relationship Id="rId1"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7.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p:nvPr/>
        </p:nvSpPr>
        <p:spPr>
          <a:xfrm>
            <a:off x="2267330" y="2364295"/>
            <a:ext cx="9004300" cy="3536950"/>
          </a:xfrm>
          <a:prstGeom prst="rect">
            <a:avLst/>
          </a:prstGeom>
          <a:noFill/>
          <a:ln w="0" cap="flat">
            <a:noFill/>
            <a:prstDash val="solid"/>
            <a:miter lim="0"/>
          </a:ln>
        </p:spPr>
        <p:txBody>
          <a:bodyPr vert="horz" wrap="square" lIns="0" tIns="0" rIns="0" bIns="0"/>
          <a:lstStyle/>
          <a:p>
            <a:pPr algn="l" rtl="0" eaLnBrk="0">
              <a:lnSpc>
                <a:spcPct val="45000"/>
              </a:lnSpc>
            </a:pPr>
            <a:endParaRPr sz="100" dirty="0">
              <a:latin typeface="Arial" panose="020B0604020202020204"/>
              <a:ea typeface="Arial" panose="020B0604020202020204"/>
              <a:cs typeface="Arial" panose="020B0604020202020204"/>
            </a:endParaRPr>
          </a:p>
          <a:p>
            <a:pPr marL="2716530" indent="-2326640" algn="l" rtl="0" eaLnBrk="0">
              <a:lnSpc>
                <a:spcPct val="121000"/>
              </a:lnSpc>
            </a:pPr>
            <a:r>
              <a:rPr sz="59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《面向对象程序设计》</a:t>
            </a:r>
            <a:r>
              <a:rPr sz="59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4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期末串讲</a:t>
            </a:r>
            <a:endParaRPr sz="4400" dirty="0">
              <a:latin typeface="微软雅黑" panose="020B0503020204020204" charset="-122"/>
              <a:ea typeface="微软雅黑" panose="020B0503020204020204" charset="-122"/>
              <a:cs typeface="微软雅黑" panose="020B0503020204020204" charset="-122"/>
            </a:endParaRPr>
          </a:p>
          <a:p>
            <a:pPr algn="l" rtl="0" eaLnBrk="0">
              <a:lnSpc>
                <a:spcPct val="103000"/>
              </a:lnSpc>
            </a:pPr>
            <a:endParaRPr sz="1000" dirty="0">
              <a:latin typeface="Arial" panose="020B0604020202020204"/>
              <a:ea typeface="Arial" panose="020B0604020202020204"/>
              <a:cs typeface="Arial" panose="020B0604020202020204"/>
            </a:endParaRPr>
          </a:p>
          <a:p>
            <a:pPr algn="l" rtl="0" eaLnBrk="0">
              <a:lnSpc>
                <a:spcPct val="103000"/>
              </a:lnSpc>
            </a:pPr>
            <a:endParaRPr sz="1000" dirty="0">
              <a:latin typeface="Arial" panose="020B0604020202020204"/>
              <a:ea typeface="Arial" panose="020B0604020202020204"/>
              <a:cs typeface="Arial" panose="020B0604020202020204"/>
            </a:endParaRPr>
          </a:p>
          <a:p>
            <a:pPr algn="l" rtl="0" eaLnBrk="0">
              <a:lnSpc>
                <a:spcPct val="103000"/>
              </a:lnSpc>
            </a:pPr>
            <a:endParaRPr sz="1000" dirty="0">
              <a:latin typeface="Arial" panose="020B0604020202020204"/>
              <a:ea typeface="Arial" panose="020B0604020202020204"/>
              <a:cs typeface="Arial" panose="020B0604020202020204"/>
            </a:endParaRPr>
          </a:p>
          <a:p>
            <a:pPr algn="l" rtl="0" eaLnBrk="0">
              <a:lnSpc>
                <a:spcPct val="104000"/>
              </a:lnSpc>
            </a:pPr>
            <a:endParaRPr sz="1000" dirty="0">
              <a:latin typeface="Arial" panose="020B0604020202020204"/>
              <a:ea typeface="Arial" panose="020B0604020202020204"/>
              <a:cs typeface="Arial" panose="020B0604020202020204"/>
            </a:endParaRPr>
          </a:p>
          <a:p>
            <a:pPr algn="l" rtl="0" eaLnBrk="0">
              <a:lnSpc>
                <a:spcPct val="104000"/>
              </a:lnSpc>
            </a:pPr>
            <a:endParaRPr sz="1000" dirty="0">
              <a:latin typeface="Arial" panose="020B0604020202020204"/>
              <a:ea typeface="Arial" panose="020B0604020202020204"/>
              <a:cs typeface="Arial" panose="020B0604020202020204"/>
            </a:endParaRPr>
          </a:p>
          <a:p>
            <a:pPr algn="l" rtl="0" eaLnBrk="0">
              <a:lnSpc>
                <a:spcPct val="104000"/>
              </a:lnSpc>
            </a:pPr>
            <a:endParaRPr sz="1000" dirty="0">
              <a:latin typeface="Arial" panose="020B0604020202020204"/>
              <a:ea typeface="Arial" panose="020B0604020202020204"/>
              <a:cs typeface="Arial" panose="020B0604020202020204"/>
            </a:endParaRPr>
          </a:p>
          <a:p>
            <a:pPr algn="l" rtl="0" eaLnBrk="0">
              <a:lnSpc>
                <a:spcPct val="104000"/>
              </a:lnSpc>
            </a:pPr>
            <a:endParaRPr sz="1000" dirty="0">
              <a:latin typeface="Arial" panose="020B0604020202020204"/>
              <a:ea typeface="Arial" panose="020B0604020202020204"/>
              <a:cs typeface="Arial" panose="020B0604020202020204"/>
            </a:endParaRPr>
          </a:p>
          <a:p>
            <a:pPr algn="l" rtl="0" eaLnBrk="0">
              <a:lnSpc>
                <a:spcPct val="104000"/>
              </a:lnSpc>
            </a:pPr>
            <a:endParaRPr sz="1000" dirty="0">
              <a:latin typeface="Arial" panose="020B0604020202020204"/>
              <a:ea typeface="Arial" panose="020B0604020202020204"/>
              <a:cs typeface="Arial" panose="020B0604020202020204"/>
            </a:endParaRPr>
          </a:p>
          <a:p>
            <a:pPr algn="l" rtl="0" eaLnBrk="0">
              <a:lnSpc>
                <a:spcPct val="101000"/>
              </a:lnSpc>
            </a:pPr>
            <a:endParaRPr sz="500" dirty="0">
              <a:latin typeface="Arial" panose="020B0604020202020204"/>
              <a:ea typeface="Arial" panose="020B0604020202020204"/>
              <a:cs typeface="Arial" panose="020B0604020202020204"/>
            </a:endParaRPr>
          </a:p>
          <a:p>
            <a:pPr algn="r" rtl="0" eaLnBrk="0">
              <a:lnSpc>
                <a:spcPct val="91000"/>
              </a:lnSpc>
              <a:spcBef>
                <a:spcPts val="0"/>
              </a:spcBef>
            </a:pPr>
            <a:endParaRPr lang="en-US" sz="2000" dirty="0">
              <a:latin typeface="微软雅黑" panose="020B0503020204020204" charset="-122"/>
              <a:ea typeface="微软雅黑" panose="020B0503020204020204" charset="-122"/>
              <a:cs typeface="微软雅黑" panose="020B0503020204020204" charset="-122"/>
            </a:endParaRPr>
          </a:p>
        </p:txBody>
      </p:sp>
      <p:sp>
        <p:nvSpPr>
          <p:cNvPr id="3" name="文本框 2"/>
          <p:cNvSpPr txBox="1"/>
          <p:nvPr/>
        </p:nvSpPr>
        <p:spPr>
          <a:xfrm>
            <a:off x="7968615" y="5252720"/>
            <a:ext cx="4064000" cy="368300"/>
          </a:xfrm>
          <a:prstGeom prst="rect">
            <a:avLst/>
          </a:prstGeom>
          <a:noFill/>
        </p:spPr>
        <p:txBody>
          <a:bodyPr wrap="square" rtlCol="0">
            <a:spAutoFit/>
          </a:bodyPr>
          <a:p>
            <a:r>
              <a:rPr lang="zh-CN" altLang="en-US">
                <a:latin typeface="黑体" panose="02010609060101010101" charset="-122"/>
                <a:ea typeface="黑体" panose="02010609060101010101" charset="-122"/>
                <a:cs typeface="黑体" panose="02010609060101010101" charset="-122"/>
                <a:sym typeface="+mn-ea"/>
              </a:rPr>
              <a:t>赵诗阳</a:t>
            </a:r>
            <a:r>
              <a:rPr lang="en-US" altLang="zh-CN">
                <a:latin typeface="黑体" panose="02010609060101010101" charset="-122"/>
                <a:ea typeface="黑体" panose="02010609060101010101" charset="-122"/>
                <a:cs typeface="黑体" panose="02010609060101010101" charset="-122"/>
                <a:sym typeface="+mn-ea"/>
              </a:rPr>
              <a:t> </a:t>
            </a:r>
            <a:r>
              <a:rPr lang="zh-CN" altLang="en-US">
                <a:latin typeface="黑体" panose="02010609060101010101" charset="-122"/>
                <a:ea typeface="黑体" panose="02010609060101010101" charset="-122"/>
                <a:cs typeface="黑体" panose="02010609060101010101" charset="-122"/>
              </a:rPr>
              <a:t>马祥熙</a:t>
            </a:r>
            <a:r>
              <a:rPr lang="en-US" altLang="zh-CN">
                <a:latin typeface="黑体" panose="02010609060101010101" charset="-122"/>
                <a:ea typeface="黑体" panose="02010609060101010101" charset="-122"/>
                <a:cs typeface="黑体" panose="02010609060101010101" charset="-122"/>
              </a:rPr>
              <a:t> </a:t>
            </a:r>
            <a:r>
              <a:rPr lang="zh-CN" altLang="en-US">
                <a:latin typeface="黑体" panose="02010609060101010101" charset="-122"/>
                <a:ea typeface="黑体" panose="02010609060101010101" charset="-122"/>
                <a:cs typeface="黑体" panose="02010609060101010101" charset="-122"/>
              </a:rPr>
              <a:t>程海尚</a:t>
            </a:r>
            <a:endParaRPr lang="zh-CN" altLang="en-US">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textbox 114"/>
          <p:cNvSpPr/>
          <p:nvPr/>
        </p:nvSpPr>
        <p:spPr>
          <a:xfrm>
            <a:off x="1226988" y="622883"/>
            <a:ext cx="9398000" cy="464439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3685"/>
              </a:lnSpc>
            </a:pPr>
            <a:r>
              <a:rPr sz="2700" b="1" kern="0" spc="190" dirty="0">
                <a:solidFill>
                  <a:srgbClr val="000000">
                    <a:alpha val="100000"/>
                  </a:srgbClr>
                </a:solidFill>
                <a:latin typeface="微软雅黑" panose="020B0503020204020204" charset="-122"/>
                <a:ea typeface="微软雅黑" panose="020B0503020204020204" charset="-122"/>
                <a:cs typeface="微软雅黑" panose="020B0503020204020204" charset="-122"/>
              </a:rPr>
              <a:t>继承（</a:t>
            </a:r>
            <a:r>
              <a:rPr sz="27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Inheritance</a:t>
            </a:r>
            <a:r>
              <a:rPr sz="2700" b="1" kern="0" spc="19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2700" dirty="0">
              <a:latin typeface="微软雅黑" panose="020B0503020204020204" charset="-122"/>
              <a:ea typeface="微软雅黑" panose="020B0503020204020204" charset="-122"/>
              <a:cs typeface="微软雅黑" panose="020B0503020204020204" charset="-122"/>
            </a:endParaRPr>
          </a:p>
          <a:p>
            <a:pPr algn="l" rtl="0" eaLnBrk="0">
              <a:lnSpc>
                <a:spcPct val="110000"/>
              </a:lnSpc>
            </a:pPr>
            <a:endParaRPr sz="1000" dirty="0">
              <a:latin typeface="Arial" panose="020B0604020202020204"/>
              <a:ea typeface="Arial" panose="020B0604020202020204"/>
              <a:cs typeface="Arial" panose="020B0604020202020204"/>
            </a:endParaRPr>
          </a:p>
          <a:p>
            <a:pPr algn="l" rtl="0" eaLnBrk="0">
              <a:lnSpc>
                <a:spcPct val="110000"/>
              </a:lnSpc>
            </a:pPr>
            <a:endParaRPr sz="1000" dirty="0">
              <a:latin typeface="Arial" panose="020B0604020202020204"/>
              <a:ea typeface="Arial" panose="020B0604020202020204"/>
              <a:cs typeface="Arial" panose="020B0604020202020204"/>
            </a:endParaRPr>
          </a:p>
          <a:p>
            <a:pPr algn="l" rtl="0" eaLnBrk="0">
              <a:lnSpc>
                <a:spcPct val="111000"/>
              </a:lnSpc>
            </a:pPr>
            <a:endParaRPr sz="1000" dirty="0">
              <a:latin typeface="Arial" panose="020B0604020202020204"/>
              <a:ea typeface="Arial" panose="020B0604020202020204"/>
              <a:cs typeface="Arial" panose="020B0604020202020204"/>
            </a:endParaRPr>
          </a:p>
          <a:p>
            <a:pPr marL="48895" algn="l" rtl="0" eaLnBrk="0">
              <a:lnSpc>
                <a:spcPts val="2590"/>
              </a:lnSpc>
              <a:spcBef>
                <a:spcPts val="610"/>
              </a:spcBef>
            </a:pP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继承虽好</a:t>
            </a:r>
            <a:r>
              <a:rPr sz="2000" kern="0" spc="-2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，但也破坏了封装性。子类(派生类)拥有父类(基类/超类)的</a:t>
            </a:r>
            <a:r>
              <a:rPr sz="2000" b="1" kern="0" spc="-10" dirty="0">
                <a:solidFill>
                  <a:srgbClr val="C00000">
                    <a:alpha val="100000"/>
                  </a:srgbClr>
                </a:solidFill>
                <a:latin typeface="微软雅黑" panose="020B0503020204020204" charset="-122"/>
                <a:ea typeface="微软雅黑" panose="020B0503020204020204" charset="-122"/>
                <a:cs typeface="微软雅黑" panose="020B0503020204020204" charset="-122"/>
              </a:rPr>
              <a:t>所有属性和方法</a:t>
            </a:r>
            <a:endParaRPr sz="2000" dirty="0">
              <a:latin typeface="微软雅黑" panose="020B0503020204020204" charset="-122"/>
              <a:ea typeface="微软雅黑" panose="020B0503020204020204" charset="-122"/>
              <a:cs typeface="微软雅黑" panose="020B0503020204020204" charset="-122"/>
            </a:endParaRPr>
          </a:p>
          <a:p>
            <a:pPr marL="64135" algn="l" rtl="0" eaLnBrk="0">
              <a:lnSpc>
                <a:spcPts val="3600"/>
              </a:lnSpc>
            </a:pP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(不过私有的属性和方法不能直接访问)</a:t>
            </a:r>
            <a:endParaRPr sz="2000" dirty="0">
              <a:latin typeface="微软雅黑" panose="020B0503020204020204" charset="-122"/>
              <a:ea typeface="微软雅黑" panose="020B0503020204020204" charset="-122"/>
              <a:cs typeface="微软雅黑" panose="020B0503020204020204" charset="-122"/>
            </a:endParaRPr>
          </a:p>
          <a:p>
            <a:pPr algn="l" rtl="0" eaLnBrk="0">
              <a:lnSpc>
                <a:spcPct val="122000"/>
              </a:lnSpc>
            </a:pPr>
            <a:endParaRPr sz="1000" dirty="0">
              <a:latin typeface="Arial" panose="020B0604020202020204"/>
              <a:ea typeface="Arial" panose="020B0604020202020204"/>
              <a:cs typeface="Arial" panose="020B0604020202020204"/>
            </a:endParaRPr>
          </a:p>
          <a:p>
            <a:pPr algn="l" rtl="0" eaLnBrk="0">
              <a:lnSpc>
                <a:spcPct val="122000"/>
              </a:lnSpc>
            </a:pPr>
            <a:endParaRPr sz="1000" dirty="0">
              <a:latin typeface="Arial" panose="020B0604020202020204"/>
              <a:ea typeface="Arial" panose="020B0604020202020204"/>
              <a:cs typeface="Arial" panose="020B0604020202020204"/>
            </a:endParaRPr>
          </a:p>
          <a:p>
            <a:pPr algn="l" rtl="0" eaLnBrk="0">
              <a:lnSpc>
                <a:spcPct val="122000"/>
              </a:lnSpc>
            </a:pPr>
            <a:endParaRPr sz="1000" dirty="0">
              <a:latin typeface="Arial" panose="020B0604020202020204"/>
              <a:ea typeface="Arial" panose="020B0604020202020204"/>
              <a:cs typeface="Arial" panose="020B0604020202020204"/>
            </a:endParaRPr>
          </a:p>
          <a:p>
            <a:pPr marL="48260" algn="l" rtl="0" eaLnBrk="0">
              <a:lnSpc>
                <a:spcPct val="86000"/>
              </a:lnSpc>
              <a:spcBef>
                <a:spcPts val="605"/>
              </a:spcBef>
            </a:pPr>
            <a:r>
              <a:rPr sz="2000" b="1"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构造方法不能继承</a:t>
            </a:r>
            <a:endParaRPr sz="2000" dirty="0">
              <a:latin typeface="微软雅黑" panose="020B0503020204020204" charset="-122"/>
              <a:ea typeface="微软雅黑" panose="020B0503020204020204" charset="-122"/>
              <a:cs typeface="微软雅黑" panose="020B0503020204020204" charset="-122"/>
            </a:endParaRPr>
          </a:p>
          <a:p>
            <a:pPr marL="50165" algn="l" rtl="0" eaLnBrk="0">
              <a:lnSpc>
                <a:spcPct val="86000"/>
              </a:lnSpc>
              <a:spcBef>
                <a:spcPts val="1535"/>
              </a:spcBef>
            </a:pPr>
            <a:r>
              <a:rPr sz="20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子类构造方法必须最先调用</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父类构造。</a:t>
            </a:r>
            <a:endParaRPr sz="2000" dirty="0">
              <a:latin typeface="微软雅黑" panose="020B0503020204020204" charset="-122"/>
              <a:ea typeface="微软雅黑" panose="020B0503020204020204" charset="-122"/>
              <a:cs typeface="微软雅黑" panose="020B0503020204020204" charset="-122"/>
            </a:endParaRPr>
          </a:p>
          <a:p>
            <a:pPr marL="67945" algn="l" rtl="0" eaLnBrk="0">
              <a:lnSpc>
                <a:spcPct val="87000"/>
              </a:lnSpc>
              <a:spcBef>
                <a:spcPts val="1795"/>
              </a:spcBef>
            </a:pPr>
            <a:r>
              <a:rPr sz="3100" kern="0" spc="-20" baseline="-3000" dirty="0">
                <a:solidFill>
                  <a:srgbClr val="000000">
                    <a:alpha val="100000"/>
                  </a:srgbClr>
                </a:solidFill>
                <a:latin typeface="微软雅黑" panose="020B0503020204020204" charset="-122"/>
                <a:ea typeface="微软雅黑" panose="020B0503020204020204" charset="-122"/>
                <a:cs typeface="微软雅黑" panose="020B0503020204020204" charset="-122"/>
              </a:rPr>
              <a:t>new</a:t>
            </a:r>
            <a:r>
              <a:rPr sz="2000" kern="0" spc="2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出子类对象时</a:t>
            </a:r>
            <a:r>
              <a:rPr sz="2000" kern="0" spc="-2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，构造方法按照继承链从上往下依次调用。</a:t>
            </a:r>
            <a:endParaRPr sz="2000" dirty="0">
              <a:latin typeface="微软雅黑" panose="020B0503020204020204" charset="-122"/>
              <a:ea typeface="微软雅黑" panose="020B0503020204020204" charset="-122"/>
              <a:cs typeface="微软雅黑" panose="020B0503020204020204" charset="-122"/>
            </a:endParaRPr>
          </a:p>
          <a:p>
            <a:pPr algn="l" rtl="0" eaLnBrk="0">
              <a:lnSpc>
                <a:spcPct val="129000"/>
              </a:lnSpc>
            </a:pPr>
            <a:endParaRPr sz="1000" dirty="0">
              <a:latin typeface="Arial" panose="020B0604020202020204"/>
              <a:ea typeface="Arial" panose="020B0604020202020204"/>
              <a:cs typeface="Arial" panose="020B0604020202020204"/>
            </a:endParaRPr>
          </a:p>
          <a:p>
            <a:pPr algn="l" rtl="0" eaLnBrk="0">
              <a:lnSpc>
                <a:spcPct val="129000"/>
              </a:lnSpc>
            </a:pPr>
            <a:endParaRPr sz="1000" dirty="0">
              <a:latin typeface="Arial" panose="020B0604020202020204"/>
              <a:ea typeface="Arial" panose="020B0604020202020204"/>
              <a:cs typeface="Arial" panose="020B0604020202020204"/>
            </a:endParaRPr>
          </a:p>
          <a:p>
            <a:pPr algn="l" rtl="0" eaLnBrk="0">
              <a:lnSpc>
                <a:spcPct val="130000"/>
              </a:lnSpc>
            </a:pPr>
            <a:endParaRPr sz="1000" dirty="0">
              <a:latin typeface="Arial" panose="020B0604020202020204"/>
              <a:ea typeface="Arial" panose="020B0604020202020204"/>
              <a:cs typeface="Arial" panose="020B0604020202020204"/>
            </a:endParaRPr>
          </a:p>
          <a:p>
            <a:pPr algn="l" rtl="0" eaLnBrk="0">
              <a:lnSpc>
                <a:spcPct val="101000"/>
              </a:lnSpc>
            </a:pPr>
            <a:endParaRPr sz="500" dirty="0">
              <a:latin typeface="Arial" panose="020B0604020202020204"/>
              <a:ea typeface="Arial" panose="020B0604020202020204"/>
              <a:cs typeface="Arial" panose="020B0604020202020204"/>
            </a:endParaRPr>
          </a:p>
          <a:p>
            <a:pPr marL="48895" algn="l" rtl="0" eaLnBrk="0">
              <a:lnSpc>
                <a:spcPct val="87000"/>
              </a:lnSpc>
              <a:spcBef>
                <a:spcPts val="0"/>
              </a:spcBef>
            </a:pPr>
            <a:r>
              <a:rPr sz="20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变量隐藏</a:t>
            </a:r>
            <a:r>
              <a:rPr sz="20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：子类隐藏父类的同</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名变量。</a:t>
            </a:r>
            <a:endParaRPr sz="20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textbox 118"/>
          <p:cNvSpPr/>
          <p:nvPr/>
        </p:nvSpPr>
        <p:spPr>
          <a:xfrm>
            <a:off x="1236989" y="607426"/>
            <a:ext cx="10436225" cy="5371465"/>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80340" algn="l" rtl="0" eaLnBrk="0">
              <a:lnSpc>
                <a:spcPts val="3685"/>
              </a:lnSpc>
            </a:pPr>
            <a:r>
              <a:rPr sz="2700" b="1" kern="0" spc="110" dirty="0">
                <a:solidFill>
                  <a:srgbClr val="000000">
                    <a:alpha val="100000"/>
                  </a:srgbClr>
                </a:solidFill>
                <a:latin typeface="微软雅黑" panose="020B0503020204020204" charset="-122"/>
                <a:ea typeface="微软雅黑" panose="020B0503020204020204" charset="-122"/>
                <a:cs typeface="微软雅黑" panose="020B0503020204020204" charset="-122"/>
              </a:rPr>
              <a:t>继承：</a:t>
            </a:r>
            <a:r>
              <a:rPr sz="2700" b="1" kern="0" spc="-5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7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super</a:t>
            </a:r>
            <a:r>
              <a:rPr sz="2700" b="1" kern="0" spc="1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7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vs</a:t>
            </a:r>
            <a:r>
              <a:rPr sz="2700" b="1" kern="0" spc="1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7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this</a:t>
            </a:r>
            <a:endParaRPr sz="2700" dirty="0">
              <a:latin typeface="微软雅黑" panose="020B0503020204020204" charset="-122"/>
              <a:ea typeface="微软雅黑" panose="020B0503020204020204" charset="-122"/>
              <a:cs typeface="微软雅黑" panose="020B0503020204020204" charset="-122"/>
            </a:endParaRPr>
          </a:p>
          <a:p>
            <a:pPr algn="l" rtl="0" eaLnBrk="0">
              <a:lnSpc>
                <a:spcPct val="122000"/>
              </a:lnSpc>
            </a:pPr>
            <a:endParaRPr sz="1000" dirty="0">
              <a:latin typeface="Arial" panose="020B0604020202020204"/>
              <a:ea typeface="Arial" panose="020B0604020202020204"/>
              <a:cs typeface="Arial" panose="020B0604020202020204"/>
            </a:endParaRPr>
          </a:p>
          <a:p>
            <a:pPr algn="l" rtl="0" eaLnBrk="0">
              <a:lnSpc>
                <a:spcPct val="122000"/>
              </a:lnSpc>
            </a:pPr>
            <a:endParaRPr sz="1000" dirty="0">
              <a:latin typeface="Arial" panose="020B0604020202020204"/>
              <a:ea typeface="Arial" panose="020B0604020202020204"/>
              <a:cs typeface="Arial" panose="020B0604020202020204"/>
            </a:endParaRPr>
          </a:p>
          <a:p>
            <a:pPr algn="l" rtl="0" eaLnBrk="0">
              <a:lnSpc>
                <a:spcPct val="123000"/>
              </a:lnSpc>
            </a:pPr>
            <a:endParaRPr sz="1000" dirty="0">
              <a:latin typeface="Arial" panose="020B0604020202020204"/>
              <a:ea typeface="Arial" panose="020B0604020202020204"/>
              <a:cs typeface="Arial" panose="020B0604020202020204"/>
            </a:endParaRPr>
          </a:p>
          <a:p>
            <a:pPr marL="12700" algn="l" rtl="0" eaLnBrk="0">
              <a:lnSpc>
                <a:spcPct val="87000"/>
              </a:lnSpc>
              <a:spcBef>
                <a:spcPts val="605"/>
              </a:spcBef>
            </a:pPr>
            <a:r>
              <a:rPr sz="20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共性</a:t>
            </a:r>
            <a:endParaRPr sz="2000" dirty="0">
              <a:latin typeface="微软雅黑" panose="020B0503020204020204" charset="-122"/>
              <a:ea typeface="微软雅黑" panose="020B0503020204020204" charset="-122"/>
              <a:cs typeface="微软雅黑" panose="020B0503020204020204" charset="-122"/>
            </a:endParaRPr>
          </a:p>
          <a:p>
            <a:pPr marL="174625" algn="l" rtl="0" eaLnBrk="0">
              <a:lnSpc>
                <a:spcPts val="2590"/>
              </a:lnSpc>
              <a:spcBef>
                <a:spcPts val="655"/>
              </a:spcBef>
            </a:pPr>
            <a:r>
              <a:rPr sz="20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（1）</a:t>
            </a:r>
            <a:r>
              <a:rPr sz="2000" kern="0" spc="-4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出现在实例方法</a:t>
            </a:r>
            <a:r>
              <a:rPr sz="20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和构造方法中</a:t>
            </a:r>
            <a:endParaRPr sz="2000" dirty="0">
              <a:latin typeface="微软雅黑" panose="020B0503020204020204" charset="-122"/>
              <a:ea typeface="微软雅黑" panose="020B0503020204020204" charset="-122"/>
              <a:cs typeface="微软雅黑" panose="020B0503020204020204" charset="-122"/>
            </a:endParaRPr>
          </a:p>
          <a:p>
            <a:pPr marL="174625" algn="l" rtl="0" eaLnBrk="0">
              <a:lnSpc>
                <a:spcPts val="2590"/>
              </a:lnSpc>
              <a:spcBef>
                <a:spcPts val="530"/>
              </a:spcBef>
            </a:pPr>
            <a:r>
              <a:rPr sz="20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（2）不能出现在</a:t>
            </a:r>
            <a:r>
              <a:rPr sz="2000" kern="0" spc="-100" dirty="0">
                <a:solidFill>
                  <a:srgbClr val="FF0000">
                    <a:alpha val="100000"/>
                  </a:srgbClr>
                </a:solidFill>
                <a:latin typeface="微软雅黑" panose="020B0503020204020204" charset="-122"/>
                <a:ea typeface="微软雅黑" panose="020B0503020204020204" charset="-122"/>
                <a:cs typeface="微软雅黑" panose="020B0503020204020204" charset="-122"/>
              </a:rPr>
              <a:t>静态方</a:t>
            </a:r>
            <a:r>
              <a:rPr sz="2000" kern="0" spc="-110" dirty="0">
                <a:solidFill>
                  <a:srgbClr val="FF0000">
                    <a:alpha val="100000"/>
                  </a:srgbClr>
                </a:solidFill>
                <a:latin typeface="微软雅黑" panose="020B0503020204020204" charset="-122"/>
                <a:ea typeface="微软雅黑" panose="020B0503020204020204" charset="-122"/>
                <a:cs typeface="微软雅黑" panose="020B0503020204020204" charset="-122"/>
              </a:rPr>
              <a:t>法</a:t>
            </a:r>
            <a:r>
              <a:rPr sz="2000" kern="0" spc="-110" dirty="0">
                <a:solidFill>
                  <a:srgbClr val="000000">
                    <a:alpha val="100000"/>
                  </a:srgbClr>
                </a:solidFill>
                <a:latin typeface="微软雅黑" panose="020B0503020204020204" charset="-122"/>
                <a:ea typeface="微软雅黑" panose="020B0503020204020204" charset="-122"/>
                <a:cs typeface="微软雅黑" panose="020B0503020204020204" charset="-122"/>
              </a:rPr>
              <a:t>中</a:t>
            </a:r>
            <a:endParaRPr sz="2000" dirty="0">
              <a:latin typeface="微软雅黑" panose="020B0503020204020204" charset="-122"/>
              <a:ea typeface="微软雅黑" panose="020B0503020204020204" charset="-122"/>
              <a:cs typeface="微软雅黑" panose="020B0503020204020204" charset="-122"/>
            </a:endParaRPr>
          </a:p>
          <a:p>
            <a:pPr marL="174625" algn="l" rtl="0" eaLnBrk="0">
              <a:lnSpc>
                <a:spcPts val="2590"/>
              </a:lnSpc>
              <a:spcBef>
                <a:spcPts val="530"/>
              </a:spcBef>
            </a:pPr>
            <a:r>
              <a:rPr sz="20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（3）大部分情况下是可以省略的</a:t>
            </a:r>
            <a:endParaRPr sz="2000" dirty="0">
              <a:latin typeface="微软雅黑" panose="020B0503020204020204" charset="-122"/>
              <a:ea typeface="微软雅黑" panose="020B0503020204020204" charset="-122"/>
              <a:cs typeface="微软雅黑" panose="020B0503020204020204" charset="-122"/>
            </a:endParaRPr>
          </a:p>
          <a:p>
            <a:pPr marL="174625" algn="l" rtl="0" eaLnBrk="0">
              <a:lnSpc>
                <a:spcPts val="2590"/>
              </a:lnSpc>
              <a:spcBef>
                <a:spcPts val="530"/>
              </a:spcBef>
            </a:pPr>
            <a:r>
              <a:rPr sz="20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（4）this(), super() 只能出现在构造方法的</a:t>
            </a:r>
            <a:r>
              <a:rPr sz="20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第一行（若没有</a:t>
            </a:r>
            <a:r>
              <a:rPr sz="2000" kern="0" spc="2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自动补上无参构造方法）</a:t>
            </a:r>
            <a:endParaRPr sz="2000" dirty="0">
              <a:latin typeface="微软雅黑" panose="020B0503020204020204" charset="-122"/>
              <a:ea typeface="微软雅黑" panose="020B0503020204020204" charset="-122"/>
              <a:cs typeface="微软雅黑" panose="020B0503020204020204" charset="-122"/>
            </a:endParaRPr>
          </a:p>
          <a:p>
            <a:pPr algn="l" rtl="0" eaLnBrk="0">
              <a:lnSpc>
                <a:spcPct val="111000"/>
              </a:lnSpc>
            </a:pPr>
            <a:endParaRPr sz="1000" dirty="0">
              <a:latin typeface="Arial" panose="020B0604020202020204"/>
              <a:ea typeface="Arial" panose="020B0604020202020204"/>
              <a:cs typeface="Arial" panose="020B0604020202020204"/>
            </a:endParaRPr>
          </a:p>
          <a:p>
            <a:pPr algn="l" rtl="0" eaLnBrk="0">
              <a:lnSpc>
                <a:spcPct val="111000"/>
              </a:lnSpc>
            </a:pPr>
            <a:endParaRPr sz="1000" dirty="0">
              <a:latin typeface="Arial" panose="020B0604020202020204"/>
              <a:ea typeface="Arial" panose="020B0604020202020204"/>
              <a:cs typeface="Arial" panose="020B0604020202020204"/>
            </a:endParaRPr>
          </a:p>
          <a:p>
            <a:pPr algn="l" rtl="0" eaLnBrk="0">
              <a:lnSpc>
                <a:spcPct val="111000"/>
              </a:lnSpc>
            </a:pPr>
            <a:endParaRPr sz="1000" dirty="0">
              <a:latin typeface="Arial" panose="020B0604020202020204"/>
              <a:ea typeface="Arial" panose="020B0604020202020204"/>
              <a:cs typeface="Arial" panose="020B0604020202020204"/>
            </a:endParaRPr>
          </a:p>
          <a:p>
            <a:pPr marL="23495" algn="l" rtl="0" eaLnBrk="0">
              <a:lnSpc>
                <a:spcPct val="73000"/>
              </a:lnSpc>
              <a:spcBef>
                <a:spcPts val="605"/>
              </a:spcBef>
            </a:pPr>
            <a:r>
              <a:rPr sz="2000" b="1" kern="0" spc="-30" dirty="0">
                <a:solidFill>
                  <a:srgbClr val="C00000">
                    <a:alpha val="100000"/>
                  </a:srgbClr>
                </a:solidFill>
                <a:latin typeface="微软雅黑" panose="020B0503020204020204" charset="-122"/>
                <a:ea typeface="微软雅黑" panose="020B0503020204020204" charset="-122"/>
                <a:cs typeface="微软雅黑" panose="020B0503020204020204" charset="-122"/>
              </a:rPr>
              <a:t>super</a:t>
            </a:r>
            <a:endParaRPr sz="2000" dirty="0">
              <a:latin typeface="微软雅黑" panose="020B0503020204020204" charset="-122"/>
              <a:ea typeface="微软雅黑" panose="020B0503020204020204" charset="-122"/>
              <a:cs typeface="微软雅黑" panose="020B0503020204020204" charset="-122"/>
            </a:endParaRPr>
          </a:p>
          <a:p>
            <a:pPr marL="174625" algn="l" rtl="0" eaLnBrk="0">
              <a:lnSpc>
                <a:spcPts val="2590"/>
              </a:lnSpc>
              <a:spcBef>
                <a:spcPts val="420"/>
              </a:spcBef>
            </a:pPr>
            <a:r>
              <a:rPr sz="20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（1）</a:t>
            </a:r>
            <a:r>
              <a:rPr sz="2000" kern="0" spc="-4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当在子类对象中</a:t>
            </a:r>
            <a:r>
              <a:rPr sz="2000" kern="0" spc="-2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，子类想访问父类的东西</a:t>
            </a:r>
            <a:r>
              <a:rPr sz="2000" kern="0" spc="-2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20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可以使用“super.”的方式访问</a:t>
            </a:r>
            <a:endParaRPr sz="2000" dirty="0">
              <a:latin typeface="微软雅黑" panose="020B0503020204020204" charset="-122"/>
              <a:ea typeface="微软雅黑" panose="020B0503020204020204" charset="-122"/>
              <a:cs typeface="微软雅黑" panose="020B0503020204020204" charset="-122"/>
            </a:endParaRPr>
          </a:p>
          <a:p>
            <a:pPr marL="12700" indent="161925" algn="l" rtl="0" eaLnBrk="0">
              <a:lnSpc>
                <a:spcPct val="122000"/>
              </a:lnSpc>
              <a:spcBef>
                <a:spcPts val="560"/>
              </a:spcBef>
            </a:pPr>
            <a:r>
              <a:rPr sz="20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（2）</a:t>
            </a:r>
            <a:r>
              <a:rPr sz="2000" kern="0" spc="-4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当子类构造方法的第一行执行super()无参数方法</a:t>
            </a:r>
            <a:r>
              <a:rPr sz="2000" kern="0" spc="-2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，那么父类中一定要有无参数构造方法</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（当一个类的构造方法是显式的有参数的</a:t>
            </a:r>
            <a:r>
              <a:rPr sz="2000" kern="0" spc="-2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，会替代原本的无参构造方法</a:t>
            </a:r>
            <a:r>
              <a:rPr sz="2000" kern="0" spc="-3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，这个时候如果子类执</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行super()无参方法就会报错</a:t>
            </a:r>
            <a:r>
              <a:rPr sz="2000" kern="0" spc="-3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，一个好的习惯是要补上无参的构造方法）</a:t>
            </a:r>
            <a:endParaRPr sz="20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textbox 122"/>
          <p:cNvSpPr/>
          <p:nvPr/>
        </p:nvSpPr>
        <p:spPr>
          <a:xfrm>
            <a:off x="1236539" y="607135"/>
            <a:ext cx="6734175" cy="574040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3685"/>
              </a:lnSpc>
            </a:pPr>
            <a:r>
              <a:rPr sz="27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继承：</a:t>
            </a:r>
            <a:r>
              <a:rPr sz="2700" b="1" kern="0" spc="-6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7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方法重写</a:t>
            </a:r>
            <a:r>
              <a:rPr sz="2700" b="1" kern="0" spc="-1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7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 覆盖（</a:t>
            </a:r>
            <a:r>
              <a:rPr sz="27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Override</a:t>
            </a:r>
            <a:r>
              <a:rPr sz="27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2700" dirty="0">
              <a:latin typeface="微软雅黑" panose="020B0503020204020204" charset="-122"/>
              <a:ea typeface="微软雅黑" panose="020B0503020204020204" charset="-122"/>
              <a:cs typeface="微软雅黑" panose="020B0503020204020204" charset="-122"/>
            </a:endParaRPr>
          </a:p>
          <a:p>
            <a:pPr algn="l" rtl="0" eaLnBrk="0">
              <a:lnSpc>
                <a:spcPct val="169000"/>
              </a:lnSpc>
            </a:pPr>
            <a:endParaRPr sz="1000" dirty="0">
              <a:latin typeface="Arial" panose="020B0604020202020204"/>
              <a:ea typeface="Arial" panose="020B0604020202020204"/>
              <a:cs typeface="Arial" panose="020B0604020202020204"/>
            </a:endParaRPr>
          </a:p>
          <a:p>
            <a:pPr marL="20955" algn="l" rtl="0" eaLnBrk="0">
              <a:lnSpc>
                <a:spcPct val="86000"/>
              </a:lnSpc>
              <a:spcBef>
                <a:spcPts val="600"/>
              </a:spcBef>
            </a:pPr>
            <a:r>
              <a:rPr sz="2000" b="1" kern="0" spc="-30" dirty="0">
                <a:solidFill>
                  <a:srgbClr val="C00000">
                    <a:alpha val="100000"/>
                  </a:srgbClr>
                </a:solidFill>
                <a:latin typeface="微软雅黑" panose="020B0503020204020204" charset="-122"/>
                <a:ea typeface="微软雅黑" panose="020B0503020204020204" charset="-122"/>
                <a:cs typeface="微软雅黑" panose="020B0503020204020204" charset="-122"/>
              </a:rPr>
              <a:t>条件</a:t>
            </a:r>
            <a:endParaRPr sz="2000" dirty="0">
              <a:latin typeface="微软雅黑" panose="020B0503020204020204" charset="-122"/>
              <a:ea typeface="微软雅黑" panose="020B0503020204020204" charset="-122"/>
              <a:cs typeface="微软雅黑" panose="020B0503020204020204" charset="-122"/>
            </a:endParaRPr>
          </a:p>
          <a:p>
            <a:pPr algn="r" rtl="0" eaLnBrk="0">
              <a:lnSpc>
                <a:spcPts val="2590"/>
              </a:lnSpc>
              <a:spcBef>
                <a:spcPts val="1150"/>
              </a:spcBef>
            </a:pPr>
            <a:r>
              <a:rPr sz="20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（1）子类中方法的返回值必须与父类的相同、或是其子类。</a:t>
            </a:r>
            <a:endParaRPr sz="2000" dirty="0">
              <a:latin typeface="微软雅黑" panose="020B0503020204020204" charset="-122"/>
              <a:ea typeface="微软雅黑" panose="020B0503020204020204" charset="-122"/>
              <a:cs typeface="微软雅黑" panose="020B0503020204020204" charset="-122"/>
            </a:endParaRPr>
          </a:p>
          <a:p>
            <a:pPr marL="182245" algn="l" rtl="0" eaLnBrk="0">
              <a:lnSpc>
                <a:spcPts val="2590"/>
              </a:lnSpc>
              <a:spcBef>
                <a:spcPts val="1010"/>
              </a:spcBef>
            </a:pPr>
            <a:r>
              <a:rPr sz="20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（2）</a:t>
            </a:r>
            <a:r>
              <a:rPr sz="2000" b="1" kern="0" spc="-80" dirty="0">
                <a:solidFill>
                  <a:srgbClr val="C00000">
                    <a:alpha val="100000"/>
                  </a:srgbClr>
                </a:solidFill>
                <a:latin typeface="微软雅黑" panose="020B0503020204020204" charset="-122"/>
                <a:ea typeface="微软雅黑" panose="020B0503020204020204" charset="-122"/>
                <a:cs typeface="微软雅黑" panose="020B0503020204020204" charset="-122"/>
              </a:rPr>
              <a:t>方法名、形参列表</a:t>
            </a:r>
            <a:r>
              <a:rPr sz="20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完</a:t>
            </a:r>
            <a:r>
              <a:rPr sz="20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全相同。</a:t>
            </a:r>
            <a:endParaRPr sz="2000" dirty="0">
              <a:latin typeface="微软雅黑" panose="020B0503020204020204" charset="-122"/>
              <a:ea typeface="微软雅黑" panose="020B0503020204020204" charset="-122"/>
              <a:cs typeface="微软雅黑" panose="020B0503020204020204" charset="-122"/>
            </a:endParaRPr>
          </a:p>
          <a:p>
            <a:pPr marL="182245" algn="l" rtl="0" eaLnBrk="0">
              <a:lnSpc>
                <a:spcPts val="2590"/>
              </a:lnSpc>
              <a:spcBef>
                <a:spcPts val="1010"/>
              </a:spcBef>
            </a:pPr>
            <a:r>
              <a:rPr sz="20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（3）</a:t>
            </a:r>
            <a:r>
              <a:rPr sz="2000" b="1" kern="0" spc="-80" dirty="0">
                <a:solidFill>
                  <a:srgbClr val="C00000">
                    <a:alpha val="100000"/>
                  </a:srgbClr>
                </a:solidFill>
                <a:latin typeface="微软雅黑" panose="020B0503020204020204" charset="-122"/>
                <a:ea typeface="微软雅黑" panose="020B0503020204020204" charset="-122"/>
                <a:cs typeface="微软雅黑" panose="020B0503020204020204" charset="-122"/>
              </a:rPr>
              <a:t>访问权限</a:t>
            </a:r>
            <a:r>
              <a:rPr sz="20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不能更低</a:t>
            </a:r>
            <a:r>
              <a:rPr sz="2000" kern="0" spc="-2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，只能相同或更</a:t>
            </a:r>
            <a:r>
              <a:rPr sz="20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高。</a:t>
            </a:r>
            <a:endParaRPr sz="2000" dirty="0">
              <a:latin typeface="微软雅黑" panose="020B0503020204020204" charset="-122"/>
              <a:ea typeface="微软雅黑" panose="020B0503020204020204" charset="-122"/>
              <a:cs typeface="微软雅黑" panose="020B0503020204020204" charset="-122"/>
            </a:endParaRPr>
          </a:p>
          <a:p>
            <a:pPr marL="182245" algn="l" rtl="0" eaLnBrk="0">
              <a:lnSpc>
                <a:spcPts val="2590"/>
              </a:lnSpc>
              <a:spcBef>
                <a:spcPts val="1010"/>
              </a:spcBef>
            </a:pPr>
            <a:r>
              <a:rPr sz="20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（4）抛出异常的范围不能更大。</a:t>
            </a:r>
            <a:endParaRPr sz="2000" dirty="0">
              <a:latin typeface="微软雅黑" panose="020B0503020204020204" charset="-122"/>
              <a:ea typeface="微软雅黑" panose="020B0503020204020204" charset="-122"/>
              <a:cs typeface="微软雅黑" panose="020B0503020204020204" charset="-122"/>
            </a:endParaRPr>
          </a:p>
          <a:p>
            <a:pPr algn="l" rtl="0" eaLnBrk="0">
              <a:lnSpc>
                <a:spcPct val="125000"/>
              </a:lnSpc>
            </a:pPr>
            <a:endParaRPr sz="1000" dirty="0">
              <a:latin typeface="Arial" panose="020B0604020202020204"/>
              <a:ea typeface="Arial" panose="020B0604020202020204"/>
              <a:cs typeface="Arial" panose="020B0604020202020204"/>
            </a:endParaRPr>
          </a:p>
          <a:p>
            <a:pPr algn="l" rtl="0" eaLnBrk="0">
              <a:lnSpc>
                <a:spcPct val="125000"/>
              </a:lnSpc>
            </a:pPr>
            <a:endParaRPr sz="1000" dirty="0">
              <a:latin typeface="Arial" panose="020B0604020202020204"/>
              <a:ea typeface="Arial" panose="020B0604020202020204"/>
              <a:cs typeface="Arial" panose="020B0604020202020204"/>
            </a:endParaRPr>
          </a:p>
          <a:p>
            <a:pPr algn="l" rtl="0" eaLnBrk="0">
              <a:lnSpc>
                <a:spcPct val="126000"/>
              </a:lnSpc>
            </a:pPr>
            <a:endParaRPr sz="1000" dirty="0">
              <a:latin typeface="Arial" panose="020B0604020202020204"/>
              <a:ea typeface="Arial" panose="020B0604020202020204"/>
              <a:cs typeface="Arial" panose="020B0604020202020204"/>
            </a:endParaRPr>
          </a:p>
          <a:p>
            <a:pPr marL="19050" algn="l" rtl="0" eaLnBrk="0">
              <a:lnSpc>
                <a:spcPct val="88000"/>
              </a:lnSpc>
              <a:spcBef>
                <a:spcPts val="605"/>
              </a:spcBef>
            </a:pP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注意事项</a:t>
            </a:r>
            <a:endParaRPr sz="2000" dirty="0">
              <a:latin typeface="微软雅黑" panose="020B0503020204020204" charset="-122"/>
              <a:ea typeface="微软雅黑" panose="020B0503020204020204" charset="-122"/>
              <a:cs typeface="微软雅黑" panose="020B0503020204020204" charset="-122"/>
            </a:endParaRPr>
          </a:p>
          <a:p>
            <a:pPr marL="182245" algn="l" rtl="0" eaLnBrk="0">
              <a:lnSpc>
                <a:spcPts val="2745"/>
              </a:lnSpc>
              <a:spcBef>
                <a:spcPts val="1210"/>
              </a:spcBef>
            </a:pPr>
            <a:r>
              <a:rPr sz="20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（1）</a:t>
            </a:r>
            <a:r>
              <a:rPr sz="2000" kern="0" spc="-4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3100" b="1" kern="0" spc="-60" baseline="6000" dirty="0">
                <a:solidFill>
                  <a:srgbClr val="000000">
                    <a:alpha val="100000"/>
                  </a:srgbClr>
                </a:solidFill>
                <a:latin typeface="微软雅黑" panose="020B0503020204020204" charset="-122"/>
                <a:ea typeface="微软雅黑" panose="020B0503020204020204" charset="-122"/>
                <a:cs typeface="微软雅黑" panose="020B0503020204020204" charset="-122"/>
              </a:rPr>
              <a:t>private</a:t>
            </a:r>
            <a:r>
              <a:rPr sz="2000" b="1"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b="1"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方法</a:t>
            </a:r>
            <a:r>
              <a:rPr sz="20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不能</a:t>
            </a:r>
            <a:r>
              <a:rPr sz="20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继承</a:t>
            </a:r>
            <a:r>
              <a:rPr sz="2000" kern="0" spc="-2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，所以不能覆盖</a:t>
            </a:r>
            <a:r>
              <a:rPr sz="2000" kern="0" spc="-2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，只有隐藏。</a:t>
            </a:r>
            <a:endParaRPr sz="2000" dirty="0">
              <a:latin typeface="微软雅黑" panose="020B0503020204020204" charset="-122"/>
              <a:ea typeface="微软雅黑" panose="020B0503020204020204" charset="-122"/>
              <a:cs typeface="微软雅黑" panose="020B0503020204020204" charset="-122"/>
            </a:endParaRPr>
          </a:p>
          <a:p>
            <a:pPr marL="182245" algn="l" rtl="0" eaLnBrk="0">
              <a:lnSpc>
                <a:spcPts val="2590"/>
              </a:lnSpc>
              <a:spcBef>
                <a:spcPts val="870"/>
              </a:spcBef>
            </a:pPr>
            <a:r>
              <a:rPr sz="20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（2）</a:t>
            </a:r>
            <a:r>
              <a:rPr sz="20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构造方法</a:t>
            </a:r>
            <a:r>
              <a:rPr sz="20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不能</a:t>
            </a:r>
            <a:r>
              <a:rPr sz="20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继承</a:t>
            </a:r>
            <a:r>
              <a:rPr sz="2000" kern="0" spc="-2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，所以不能覆盖。</a:t>
            </a:r>
            <a:endParaRPr sz="2000" dirty="0">
              <a:latin typeface="微软雅黑" panose="020B0503020204020204" charset="-122"/>
              <a:ea typeface="微软雅黑" panose="020B0503020204020204" charset="-122"/>
              <a:cs typeface="微软雅黑" panose="020B0503020204020204" charset="-122"/>
            </a:endParaRPr>
          </a:p>
          <a:p>
            <a:pPr marL="182245" algn="l" rtl="0" eaLnBrk="0">
              <a:lnSpc>
                <a:spcPts val="2590"/>
              </a:lnSpc>
              <a:spcBef>
                <a:spcPts val="1010"/>
              </a:spcBef>
            </a:pPr>
            <a:r>
              <a:rPr sz="20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（3）</a:t>
            </a:r>
            <a:r>
              <a:rPr sz="20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静态方法</a:t>
            </a:r>
            <a:r>
              <a:rPr sz="20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不存在覆盖</a:t>
            </a:r>
            <a:r>
              <a:rPr sz="2000" kern="0" spc="-2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，只有隐藏。</a:t>
            </a:r>
            <a:endParaRPr sz="2000" dirty="0">
              <a:latin typeface="微软雅黑" panose="020B0503020204020204" charset="-122"/>
              <a:ea typeface="微软雅黑" panose="020B0503020204020204" charset="-122"/>
              <a:cs typeface="微软雅黑" panose="020B0503020204020204" charset="-122"/>
            </a:endParaRPr>
          </a:p>
          <a:p>
            <a:pPr algn="l" rtl="0" eaLnBrk="0">
              <a:lnSpc>
                <a:spcPct val="101000"/>
              </a:lnSpc>
            </a:pPr>
            <a:endParaRPr sz="900" dirty="0">
              <a:latin typeface="Arial" panose="020B0604020202020204"/>
              <a:ea typeface="Arial" panose="020B0604020202020204"/>
              <a:cs typeface="Arial" panose="020B0604020202020204"/>
            </a:endParaRPr>
          </a:p>
          <a:p>
            <a:pPr marL="182245" algn="l" rtl="0" eaLnBrk="0">
              <a:lnSpc>
                <a:spcPts val="2745"/>
              </a:lnSpc>
              <a:spcBef>
                <a:spcPts val="0"/>
              </a:spcBef>
            </a:pPr>
            <a:r>
              <a:rPr sz="20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（4）</a:t>
            </a:r>
            <a:r>
              <a:rPr sz="2000" b="1"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fina</a:t>
            </a:r>
            <a:r>
              <a:rPr sz="2000" b="1"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l 修饰</a:t>
            </a:r>
            <a:r>
              <a:rPr sz="20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的是</a:t>
            </a:r>
            <a:r>
              <a:rPr sz="20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最终方法</a:t>
            </a:r>
            <a:r>
              <a:rPr sz="2000" kern="0" spc="-2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，不能覆盖。</a:t>
            </a:r>
            <a:endParaRPr sz="20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6" name="picture 126"/>
          <p:cNvPicPr>
            <a:picLocks noChangeAspect="1"/>
          </p:cNvPicPr>
          <p:nvPr/>
        </p:nvPicPr>
        <p:blipFill>
          <a:blip r:embed="rId1"/>
          <a:stretch>
            <a:fillRect/>
          </a:stretch>
        </p:blipFill>
        <p:spPr>
          <a:xfrm rot="21600000">
            <a:off x="1780032" y="896111"/>
            <a:ext cx="8630411" cy="1819655"/>
          </a:xfrm>
          <a:prstGeom prst="rect">
            <a:avLst/>
          </a:prstGeom>
        </p:spPr>
      </p:pic>
      <p:pic>
        <p:nvPicPr>
          <p:cNvPr id="128" name="picture 128"/>
          <p:cNvPicPr>
            <a:picLocks noChangeAspect="1"/>
          </p:cNvPicPr>
          <p:nvPr/>
        </p:nvPicPr>
        <p:blipFill>
          <a:blip r:embed="rId2"/>
          <a:stretch>
            <a:fillRect/>
          </a:stretch>
        </p:blipFill>
        <p:spPr>
          <a:xfrm rot="21600000">
            <a:off x="2990087" y="3811523"/>
            <a:ext cx="6211823" cy="19050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textbox 132"/>
          <p:cNvSpPr/>
          <p:nvPr/>
        </p:nvSpPr>
        <p:spPr>
          <a:xfrm>
            <a:off x="933450" y="3561270"/>
            <a:ext cx="2027554" cy="1398269"/>
          </a:xfrm>
          <a:prstGeom prst="rect">
            <a:avLst/>
          </a:prstGeom>
          <a:noFill/>
          <a:ln w="0" cap="flat">
            <a:noFill/>
            <a:prstDash val="solid"/>
            <a:miter lim="0"/>
          </a:ln>
        </p:spPr>
        <p:txBody>
          <a:bodyPr vert="horz" wrap="square" lIns="0" tIns="0" rIns="0" bIns="0"/>
          <a:lstStyle/>
          <a:p>
            <a:pPr algn="l" rtl="0" eaLnBrk="0">
              <a:lnSpc>
                <a:spcPct val="82000"/>
              </a:lnSpc>
            </a:pPr>
            <a:endParaRPr sz="100" dirty="0">
              <a:latin typeface="Arial" panose="020B0604020202020204"/>
              <a:ea typeface="Arial" panose="020B0604020202020204"/>
              <a:cs typeface="Arial" panose="020B0604020202020204"/>
            </a:endParaRPr>
          </a:p>
          <a:p>
            <a:pPr marL="12700" algn="l" rtl="0" eaLnBrk="0">
              <a:lnSpc>
                <a:spcPct val="87000"/>
              </a:lnSpc>
            </a:pPr>
            <a:r>
              <a:rPr sz="59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多态</a:t>
            </a:r>
            <a:endParaRPr sz="5900" dirty="0">
              <a:latin typeface="微软雅黑" panose="020B0503020204020204" charset="-122"/>
              <a:ea typeface="微软雅黑" panose="020B0503020204020204" charset="-122"/>
              <a:cs typeface="微软雅黑" panose="020B0503020204020204" charset="-122"/>
            </a:endParaRPr>
          </a:p>
          <a:p>
            <a:pPr algn="l" rtl="0" eaLnBrk="0">
              <a:lnSpc>
                <a:spcPct val="152000"/>
              </a:lnSpc>
            </a:pPr>
            <a:endParaRPr sz="1000" dirty="0">
              <a:latin typeface="Arial" panose="020B0604020202020204"/>
              <a:ea typeface="Arial" panose="020B0604020202020204"/>
              <a:cs typeface="Arial" panose="020B0604020202020204"/>
            </a:endParaRPr>
          </a:p>
          <a:p>
            <a:pPr algn="l" rtl="0" eaLnBrk="0">
              <a:lnSpc>
                <a:spcPct val="116000"/>
              </a:lnSpc>
            </a:pPr>
            <a:endParaRPr sz="500" dirty="0">
              <a:latin typeface="Arial" panose="020B0604020202020204"/>
              <a:ea typeface="Arial" panose="020B0604020202020204"/>
              <a:cs typeface="Arial" panose="020B0604020202020204"/>
            </a:endParaRPr>
          </a:p>
          <a:p>
            <a:pPr marL="15240" algn="l" rtl="0" eaLnBrk="0">
              <a:lnSpc>
                <a:spcPct val="77000"/>
              </a:lnSpc>
              <a:spcBef>
                <a:spcPts val="5"/>
              </a:spcBef>
            </a:pPr>
            <a:r>
              <a:rPr sz="2300" kern="0" spc="0" dirty="0">
                <a:solidFill>
                  <a:srgbClr val="898989">
                    <a:alpha val="100000"/>
                  </a:srgbClr>
                </a:solidFill>
                <a:latin typeface="Calibri" panose="020F0502020204030204"/>
                <a:ea typeface="Calibri" panose="020F0502020204030204"/>
                <a:cs typeface="Calibri" panose="020F0502020204030204"/>
              </a:rPr>
              <a:t>Polymorphism</a:t>
            </a:r>
            <a:r>
              <a:rPr sz="2300" kern="0" spc="240" dirty="0">
                <a:solidFill>
                  <a:srgbClr val="898989">
                    <a:alpha val="100000"/>
                  </a:srgbClr>
                </a:solidFill>
                <a:latin typeface="Calibri" panose="020F0502020204030204"/>
                <a:ea typeface="Calibri" panose="020F0502020204030204"/>
                <a:cs typeface="Calibri" panose="020F0502020204030204"/>
              </a:rPr>
              <a:t> </a:t>
            </a:r>
            <a:r>
              <a:rPr sz="2300" kern="0" spc="60" dirty="0">
                <a:solidFill>
                  <a:srgbClr val="898989">
                    <a:alpha val="100000"/>
                  </a:srgbClr>
                </a:solidFill>
                <a:latin typeface="Calibri" panose="020F0502020204030204"/>
                <a:ea typeface="Calibri" panose="020F0502020204030204"/>
                <a:cs typeface="Calibri" panose="020F0502020204030204"/>
              </a:rPr>
              <a:t>:)</a:t>
            </a:r>
            <a:endParaRPr sz="2300" dirty="0">
              <a:latin typeface="Calibri" panose="020F0502020204030204"/>
              <a:ea typeface="Calibri" panose="020F0502020204030204"/>
              <a:cs typeface="Calibri" panose="020F0502020204030204"/>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textbox 136"/>
          <p:cNvSpPr/>
          <p:nvPr/>
        </p:nvSpPr>
        <p:spPr>
          <a:xfrm>
            <a:off x="929907" y="552220"/>
            <a:ext cx="10844530" cy="4370704"/>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316230" algn="l" rtl="0" eaLnBrk="0">
              <a:lnSpc>
                <a:spcPts val="3685"/>
              </a:lnSpc>
            </a:pPr>
            <a:r>
              <a:rPr sz="2700" b="1"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多态（</a:t>
            </a:r>
            <a:r>
              <a:rPr sz="2700" b="1" kern="0" spc="-3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7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Polymorphism</a:t>
            </a:r>
            <a:r>
              <a:rPr sz="2700" b="1"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2700" dirty="0">
              <a:latin typeface="微软雅黑" panose="020B0503020204020204" charset="-122"/>
              <a:ea typeface="微软雅黑" panose="020B0503020204020204" charset="-122"/>
              <a:cs typeface="微软雅黑" panose="020B0503020204020204" charset="-122"/>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marL="1191895" algn="l" rtl="0" eaLnBrk="0">
              <a:lnSpc>
                <a:spcPct val="87000"/>
              </a:lnSpc>
              <a:spcBef>
                <a:spcPts val="610"/>
              </a:spcBef>
            </a:pP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静多态：发生在编译时</a:t>
            </a:r>
            <a:r>
              <a:rPr sz="2000" kern="0" spc="-2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，一般指方法重载。</a:t>
            </a:r>
            <a:endParaRPr sz="2000" dirty="0">
              <a:latin typeface="微软雅黑" panose="020B0503020204020204" charset="-122"/>
              <a:ea typeface="微软雅黑" panose="020B0503020204020204" charset="-122"/>
              <a:cs typeface="微软雅黑" panose="020B0503020204020204" charset="-122"/>
            </a:endParaRPr>
          </a:p>
          <a:p>
            <a:pPr algn="l" rtl="0" eaLnBrk="0">
              <a:lnSpc>
                <a:spcPct val="179000"/>
              </a:lnSpc>
            </a:pPr>
            <a:endParaRPr sz="1000" dirty="0">
              <a:latin typeface="Arial" panose="020B0604020202020204"/>
              <a:ea typeface="Arial" panose="020B0604020202020204"/>
              <a:cs typeface="Arial" panose="020B0604020202020204"/>
            </a:endParaRPr>
          </a:p>
          <a:p>
            <a:pPr marL="1191260" algn="l" rtl="0" eaLnBrk="0">
              <a:lnSpc>
                <a:spcPct val="86000"/>
              </a:lnSpc>
              <a:spcBef>
                <a:spcPts val="610"/>
              </a:spcBef>
            </a:pP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动多态：发生在运行时</a:t>
            </a:r>
            <a:r>
              <a:rPr sz="2000" kern="0" spc="-2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，一般指动态调用方法。</a:t>
            </a:r>
            <a:endParaRPr sz="2000" dirty="0">
              <a:latin typeface="微软雅黑" panose="020B0503020204020204" charset="-122"/>
              <a:ea typeface="微软雅黑" panose="020B0503020204020204" charset="-122"/>
              <a:cs typeface="微软雅黑" panose="020B0503020204020204" charset="-122"/>
            </a:endParaRPr>
          </a:p>
          <a:p>
            <a:pPr algn="l" rtl="0" eaLnBrk="0">
              <a:lnSpc>
                <a:spcPct val="162000"/>
              </a:lnSpc>
            </a:pPr>
            <a:endParaRPr sz="1000" dirty="0">
              <a:latin typeface="Arial" panose="020B0604020202020204"/>
              <a:ea typeface="Arial" panose="020B0604020202020204"/>
              <a:cs typeface="Arial" panose="020B0604020202020204"/>
            </a:endParaRPr>
          </a:p>
          <a:p>
            <a:pPr marL="1189990" algn="l" rtl="0" eaLnBrk="0">
              <a:lnSpc>
                <a:spcPts val="2590"/>
              </a:lnSpc>
              <a:spcBef>
                <a:spcPts val="605"/>
              </a:spcBef>
            </a:pPr>
            <a:r>
              <a:rPr sz="2000" b="1" kern="0" spc="0" dirty="0">
                <a:solidFill>
                  <a:srgbClr val="C00000">
                    <a:alpha val="100000"/>
                  </a:srgbClr>
                </a:solidFill>
                <a:latin typeface="微软雅黑" panose="020B0503020204020204" charset="-122"/>
                <a:ea typeface="微软雅黑" panose="020B0503020204020204" charset="-122"/>
                <a:cs typeface="微软雅黑" panose="020B0503020204020204" charset="-122"/>
              </a:rPr>
              <a:t>动多态的三个条件：继承、覆盖、</a:t>
            </a:r>
            <a:r>
              <a:rPr sz="2000" b="1" kern="0" spc="-490" dirty="0">
                <a:solidFill>
                  <a:srgbClr val="C00000">
                    <a:alpha val="100000"/>
                  </a:srgbClr>
                </a:solidFill>
                <a:latin typeface="微软雅黑" panose="020B0503020204020204" charset="-122"/>
                <a:ea typeface="微软雅黑" panose="020B0503020204020204" charset="-122"/>
                <a:cs typeface="微软雅黑" panose="020B0503020204020204" charset="-122"/>
              </a:rPr>
              <a:t> </a:t>
            </a:r>
            <a:r>
              <a:rPr sz="2000" b="1" kern="0" spc="-10" dirty="0">
                <a:solidFill>
                  <a:srgbClr val="C00000">
                    <a:alpha val="100000"/>
                  </a:srgbClr>
                </a:solidFill>
                <a:latin typeface="微软雅黑" panose="020B0503020204020204" charset="-122"/>
                <a:ea typeface="微软雅黑" panose="020B0503020204020204" charset="-122"/>
                <a:cs typeface="微软雅黑" panose="020B0503020204020204" charset="-122"/>
              </a:rPr>
              <a:t>向上转型</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（父类引用管理子类对象）</a:t>
            </a:r>
            <a:endParaRPr sz="2000" dirty="0">
              <a:latin typeface="微软雅黑" panose="020B0503020204020204" charset="-122"/>
              <a:ea typeface="微软雅黑" panose="020B0503020204020204" charset="-122"/>
              <a:cs typeface="微软雅黑" panose="020B0503020204020204" charset="-122"/>
            </a:endParaRPr>
          </a:p>
          <a:p>
            <a:pPr algn="l" rtl="0" eaLnBrk="0">
              <a:lnSpc>
                <a:spcPct val="107000"/>
              </a:lnSpc>
            </a:pPr>
            <a:endParaRPr sz="1000" dirty="0">
              <a:latin typeface="Arial" panose="020B0604020202020204"/>
              <a:ea typeface="Arial" panose="020B0604020202020204"/>
              <a:cs typeface="Arial" panose="020B0604020202020204"/>
            </a:endParaRPr>
          </a:p>
          <a:p>
            <a:pPr algn="l" rtl="0" eaLnBrk="0">
              <a:lnSpc>
                <a:spcPct val="108000"/>
              </a:lnSpc>
            </a:pPr>
            <a:endParaRPr sz="1000" dirty="0">
              <a:latin typeface="Arial" panose="020B0604020202020204"/>
              <a:ea typeface="Arial" panose="020B0604020202020204"/>
              <a:cs typeface="Arial" panose="020B0604020202020204"/>
            </a:endParaRPr>
          </a:p>
          <a:p>
            <a:pPr algn="l" rtl="0" eaLnBrk="0">
              <a:lnSpc>
                <a:spcPct val="108000"/>
              </a:lnSpc>
            </a:pPr>
            <a:endParaRPr sz="1000" dirty="0">
              <a:latin typeface="Arial" panose="020B0604020202020204"/>
              <a:ea typeface="Arial" panose="020B0604020202020204"/>
              <a:cs typeface="Arial" panose="020B0604020202020204"/>
            </a:endParaRPr>
          </a:p>
          <a:p>
            <a:pPr algn="l" rtl="0" eaLnBrk="0">
              <a:lnSpc>
                <a:spcPct val="108000"/>
              </a:lnSpc>
            </a:pPr>
            <a:endParaRPr sz="1000" dirty="0">
              <a:latin typeface="Arial" panose="020B0604020202020204"/>
              <a:ea typeface="Arial" panose="020B0604020202020204"/>
              <a:cs typeface="Arial" panose="020B0604020202020204"/>
            </a:endParaRPr>
          </a:p>
          <a:p>
            <a:pPr algn="l" rtl="0" eaLnBrk="0">
              <a:lnSpc>
                <a:spcPct val="108000"/>
              </a:lnSpc>
            </a:pPr>
            <a:endParaRPr sz="1000" dirty="0">
              <a:latin typeface="Arial" panose="020B0604020202020204"/>
              <a:ea typeface="Arial" panose="020B0604020202020204"/>
              <a:cs typeface="Arial" panose="020B0604020202020204"/>
            </a:endParaRPr>
          </a:p>
          <a:p>
            <a:pPr algn="l" rtl="0" eaLnBrk="0">
              <a:lnSpc>
                <a:spcPct val="108000"/>
              </a:lnSpc>
            </a:pPr>
            <a:endParaRPr sz="1000" dirty="0">
              <a:latin typeface="Arial" panose="020B0604020202020204"/>
              <a:ea typeface="Arial" panose="020B0604020202020204"/>
              <a:cs typeface="Arial" panose="020B0604020202020204"/>
            </a:endParaRPr>
          </a:p>
          <a:p>
            <a:pPr algn="l" rtl="0" eaLnBrk="0">
              <a:lnSpc>
                <a:spcPct val="108000"/>
              </a:lnSpc>
            </a:pPr>
            <a:endParaRPr sz="1000" dirty="0">
              <a:latin typeface="Arial" panose="020B0604020202020204"/>
              <a:ea typeface="Arial" panose="020B0604020202020204"/>
              <a:cs typeface="Arial" panose="020B0604020202020204"/>
            </a:endParaRPr>
          </a:p>
          <a:p>
            <a:pPr algn="l" rtl="0" eaLnBrk="0">
              <a:lnSpc>
                <a:spcPct val="100000"/>
              </a:lnSpc>
            </a:pPr>
            <a:endParaRPr sz="500" dirty="0">
              <a:latin typeface="Arial" panose="020B0604020202020204"/>
              <a:ea typeface="Arial" panose="020B0604020202020204"/>
              <a:cs typeface="Arial" panose="020B0604020202020204"/>
            </a:endParaRPr>
          </a:p>
          <a:p>
            <a:pPr algn="r" rtl="0" eaLnBrk="0">
              <a:lnSpc>
                <a:spcPct val="87000"/>
              </a:lnSpc>
              <a:spcBef>
                <a:spcPts val="0"/>
              </a:spcBef>
            </a:pPr>
            <a:r>
              <a:rPr sz="20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多态中成员变量：编译运行看左</a:t>
            </a:r>
            <a:r>
              <a:rPr sz="2000" b="1"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边                          多态中成员方法：</a:t>
            </a:r>
            <a:r>
              <a:rPr sz="2000" b="1" kern="0" spc="-30" dirty="0">
                <a:solidFill>
                  <a:srgbClr val="C00000">
                    <a:alpha val="100000"/>
                  </a:srgbClr>
                </a:solidFill>
                <a:latin typeface="微软雅黑" panose="020B0503020204020204" charset="-122"/>
                <a:ea typeface="微软雅黑" panose="020B0503020204020204" charset="-122"/>
                <a:cs typeface="微软雅黑" panose="020B0503020204020204" charset="-122"/>
              </a:rPr>
              <a:t>编译看左边</a:t>
            </a:r>
            <a:r>
              <a:rPr sz="2000" b="1" kern="0" spc="-340" dirty="0">
                <a:solidFill>
                  <a:srgbClr val="C00000">
                    <a:alpha val="100000"/>
                  </a:srgbClr>
                </a:solidFill>
                <a:latin typeface="微软雅黑" panose="020B0503020204020204" charset="-122"/>
                <a:ea typeface="微软雅黑" panose="020B0503020204020204" charset="-122"/>
                <a:cs typeface="微软雅黑" panose="020B0503020204020204" charset="-122"/>
              </a:rPr>
              <a:t> </a:t>
            </a:r>
            <a:r>
              <a:rPr sz="2000" b="1" kern="0" spc="-30" dirty="0">
                <a:solidFill>
                  <a:srgbClr val="C00000">
                    <a:alpha val="100000"/>
                  </a:srgbClr>
                </a:solidFill>
                <a:latin typeface="微软雅黑" panose="020B0503020204020204" charset="-122"/>
                <a:ea typeface="微软雅黑" panose="020B0503020204020204" charset="-122"/>
                <a:cs typeface="微软雅黑" panose="020B0503020204020204" charset="-122"/>
              </a:rPr>
              <a:t>，运行看右边</a:t>
            </a:r>
            <a:r>
              <a:rPr sz="2000" b="1"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20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textbox 140"/>
          <p:cNvSpPr/>
          <p:nvPr/>
        </p:nvSpPr>
        <p:spPr>
          <a:xfrm>
            <a:off x="728002" y="394982"/>
            <a:ext cx="4483734" cy="3554095"/>
          </a:xfrm>
          <a:prstGeom prst="rect">
            <a:avLst/>
          </a:prstGeom>
          <a:noFill/>
          <a:ln w="0" cap="flat">
            <a:noFill/>
            <a:prstDash val="solid"/>
            <a:miter lim="0"/>
          </a:ln>
        </p:spPr>
        <p:txBody>
          <a:bodyPr vert="horz" wrap="square" lIns="0" tIns="0" rIns="0" bIns="0"/>
          <a:lstStyle/>
          <a:p>
            <a:pPr algn="l" rtl="0" eaLnBrk="0">
              <a:lnSpc>
                <a:spcPct val="87000"/>
              </a:lnSpc>
            </a:pPr>
            <a:endParaRPr sz="100" dirty="0">
              <a:latin typeface="Arial" panose="020B0604020202020204"/>
              <a:ea typeface="Arial" panose="020B0604020202020204"/>
              <a:cs typeface="Arial" panose="020B0604020202020204"/>
            </a:endParaRPr>
          </a:p>
          <a:p>
            <a:pPr marL="1097915" algn="l" rtl="0" eaLnBrk="0">
              <a:lnSpc>
                <a:spcPct val="89000"/>
              </a:lnSpc>
            </a:pPr>
            <a:r>
              <a:rPr sz="23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向上转型 </a:t>
            </a:r>
            <a:r>
              <a:rPr sz="2300" kern="0" spc="0" dirty="0">
                <a:solidFill>
                  <a:srgbClr val="000000">
                    <a:alpha val="100000"/>
                  </a:srgbClr>
                </a:solidFill>
                <a:latin typeface="Calibri" panose="020F0502020204030204"/>
                <a:ea typeface="Calibri" panose="020F0502020204030204"/>
                <a:cs typeface="Calibri" panose="020F0502020204030204"/>
              </a:rPr>
              <a:t>upcasting</a:t>
            </a:r>
            <a:endParaRPr sz="2300" dirty="0">
              <a:latin typeface="Calibri" panose="020F0502020204030204"/>
              <a:ea typeface="Calibri" panose="020F0502020204030204"/>
              <a:cs typeface="Calibri" panose="020F0502020204030204"/>
            </a:endParaRPr>
          </a:p>
          <a:p>
            <a:pPr algn="l" rtl="0" eaLnBrk="0">
              <a:lnSpc>
                <a:spcPct val="110000"/>
              </a:lnSpc>
            </a:pPr>
            <a:endParaRPr sz="1000" dirty="0">
              <a:latin typeface="Arial" panose="020B0604020202020204"/>
              <a:ea typeface="Arial" panose="020B0604020202020204"/>
              <a:cs typeface="Arial" panose="020B0604020202020204"/>
            </a:endParaRPr>
          </a:p>
          <a:p>
            <a:pPr algn="l" rtl="0" eaLnBrk="0">
              <a:lnSpc>
                <a:spcPct val="111000"/>
              </a:lnSpc>
            </a:pPr>
            <a:endParaRPr sz="1000" dirty="0">
              <a:latin typeface="Arial" panose="020B0604020202020204"/>
              <a:ea typeface="Arial" panose="020B0604020202020204"/>
              <a:cs typeface="Arial" panose="020B0604020202020204"/>
            </a:endParaRPr>
          </a:p>
          <a:p>
            <a:pPr algn="l" rtl="0" eaLnBrk="0">
              <a:lnSpc>
                <a:spcPct val="111000"/>
              </a:lnSpc>
            </a:pPr>
            <a:endParaRPr sz="1000" dirty="0">
              <a:latin typeface="Arial" panose="020B0604020202020204"/>
              <a:ea typeface="Arial" panose="020B0604020202020204"/>
              <a:cs typeface="Arial" panose="020B0604020202020204"/>
            </a:endParaRPr>
          </a:p>
          <a:p>
            <a:pPr marL="12700" algn="l" rtl="0" eaLnBrk="0">
              <a:lnSpc>
                <a:spcPct val="88000"/>
              </a:lnSpc>
              <a:spcBef>
                <a:spcPts val="515"/>
              </a:spcBef>
            </a:pP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访问子类继承或隐藏的成员变量</a:t>
            </a:r>
            <a:r>
              <a:rPr sz="1700" kern="0" spc="-18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，也可以调</a:t>
            </a:r>
            <a:endParaRPr sz="1700" dirty="0">
              <a:latin typeface="微软雅黑" panose="020B0503020204020204" charset="-122"/>
              <a:ea typeface="微软雅黑" panose="020B0503020204020204" charset="-122"/>
              <a:cs typeface="微软雅黑" panose="020B0503020204020204" charset="-122"/>
            </a:endParaRPr>
          </a:p>
          <a:p>
            <a:pPr marL="12700" algn="l" rtl="0" eaLnBrk="0">
              <a:lnSpc>
                <a:spcPts val="2800"/>
              </a:lnSpc>
            </a:pP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用子类继承的方法或子类重写的实例方法。</a:t>
            </a:r>
            <a:endParaRPr sz="1700" dirty="0">
              <a:latin typeface="微软雅黑" panose="020B0503020204020204" charset="-122"/>
              <a:ea typeface="微软雅黑" panose="020B0503020204020204" charset="-122"/>
              <a:cs typeface="微软雅黑" panose="020B0503020204020204" charset="-122"/>
            </a:endParaRPr>
          </a:p>
          <a:p>
            <a:pPr algn="l" rtl="0" eaLnBrk="0">
              <a:lnSpc>
                <a:spcPct val="146000"/>
              </a:lnSpc>
            </a:pPr>
            <a:endParaRPr sz="1000" dirty="0">
              <a:latin typeface="Arial" panose="020B0604020202020204"/>
              <a:ea typeface="Arial" panose="020B0604020202020204"/>
              <a:cs typeface="Arial" panose="020B0604020202020204"/>
            </a:endParaRPr>
          </a:p>
          <a:p>
            <a:pPr algn="l" rtl="0" eaLnBrk="0">
              <a:lnSpc>
                <a:spcPct val="147000"/>
              </a:lnSpc>
            </a:pPr>
            <a:endParaRPr sz="1000" dirty="0">
              <a:latin typeface="Arial" panose="020B0604020202020204"/>
              <a:ea typeface="Arial" panose="020B0604020202020204"/>
              <a:cs typeface="Arial" panose="020B0604020202020204"/>
            </a:endParaRPr>
          </a:p>
          <a:p>
            <a:pPr algn="r" rtl="0" eaLnBrk="0">
              <a:lnSpc>
                <a:spcPct val="88000"/>
              </a:lnSpc>
              <a:spcBef>
                <a:spcPts val="520"/>
              </a:spcBef>
            </a:pPr>
            <a:r>
              <a:rPr sz="17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上转型对象</a:t>
            </a:r>
            <a:r>
              <a:rPr sz="1700" b="1" kern="0" spc="30" dirty="0">
                <a:solidFill>
                  <a:srgbClr val="C00000">
                    <a:alpha val="100000"/>
                  </a:srgbClr>
                </a:solidFill>
                <a:latin typeface="微软雅黑" panose="020B0503020204020204" charset="-122"/>
                <a:ea typeface="微软雅黑" panose="020B0503020204020204" charset="-122"/>
                <a:cs typeface="微软雅黑" panose="020B0503020204020204" charset="-122"/>
              </a:rPr>
              <a:t>不能</a:t>
            </a:r>
            <a:r>
              <a:rPr sz="17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操作子类新增的成员变量；</a:t>
            </a:r>
            <a:endParaRPr sz="1700" dirty="0">
              <a:latin typeface="微软雅黑" panose="020B0503020204020204" charset="-122"/>
              <a:ea typeface="微软雅黑" panose="020B0503020204020204" charset="-122"/>
              <a:cs typeface="微软雅黑" panose="020B0503020204020204" charset="-122"/>
            </a:endParaRPr>
          </a:p>
          <a:p>
            <a:pPr marL="175895" algn="l" rtl="0" eaLnBrk="0">
              <a:lnSpc>
                <a:spcPts val="2805"/>
              </a:lnSpc>
            </a:pPr>
            <a:r>
              <a:rPr sz="1700" b="1" kern="0" spc="90" dirty="0">
                <a:solidFill>
                  <a:srgbClr val="C00000">
                    <a:alpha val="100000"/>
                  </a:srgbClr>
                </a:solidFill>
                <a:latin typeface="微软雅黑" panose="020B0503020204020204" charset="-122"/>
                <a:ea typeface="微软雅黑" panose="020B0503020204020204" charset="-122"/>
                <a:cs typeface="微软雅黑" panose="020B0503020204020204" charset="-122"/>
              </a:rPr>
              <a:t>不能</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调用子类新增的方</a:t>
            </a: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法。</a:t>
            </a:r>
            <a:endParaRPr sz="1700" dirty="0">
              <a:latin typeface="微软雅黑" panose="020B0503020204020204" charset="-122"/>
              <a:ea typeface="微软雅黑" panose="020B0503020204020204" charset="-122"/>
              <a:cs typeface="微软雅黑" panose="020B0503020204020204" charset="-122"/>
            </a:endParaRPr>
          </a:p>
          <a:p>
            <a:pPr algn="l" rtl="0" eaLnBrk="0">
              <a:lnSpc>
                <a:spcPct val="130000"/>
              </a:lnSpc>
            </a:pPr>
            <a:endParaRPr sz="1000" dirty="0">
              <a:latin typeface="Arial" panose="020B0604020202020204"/>
              <a:ea typeface="Arial" panose="020B0604020202020204"/>
              <a:cs typeface="Arial" panose="020B0604020202020204"/>
            </a:endParaRPr>
          </a:p>
          <a:p>
            <a:pPr algn="l" rtl="0" eaLnBrk="0">
              <a:lnSpc>
                <a:spcPct val="130000"/>
              </a:lnSpc>
            </a:pPr>
            <a:endParaRPr sz="1000" dirty="0">
              <a:latin typeface="Arial" panose="020B0604020202020204"/>
              <a:ea typeface="Arial" panose="020B0604020202020204"/>
              <a:cs typeface="Arial" panose="020B0604020202020204"/>
            </a:endParaRPr>
          </a:p>
          <a:p>
            <a:pPr marL="365760" algn="l" rtl="0" eaLnBrk="0">
              <a:lnSpc>
                <a:spcPct val="90000"/>
              </a:lnSpc>
              <a:spcBef>
                <a:spcPts val="515"/>
              </a:spcBef>
            </a:pPr>
            <a:r>
              <a:rPr sz="1700" kern="0" spc="90" dirty="0">
                <a:solidFill>
                  <a:srgbClr val="2E54A1">
                    <a:alpha val="100000"/>
                  </a:srgbClr>
                </a:solidFill>
                <a:latin typeface="微软雅黑" panose="020B0503020204020204" charset="-122"/>
                <a:ea typeface="微软雅黑" panose="020B0503020204020204" charset="-122"/>
                <a:cs typeface="微软雅黑" panose="020B0503020204020204" charset="-122"/>
              </a:rPr>
              <a:t>父类类型</a:t>
            </a:r>
            <a:r>
              <a:rPr sz="1700" kern="0" spc="-40" dirty="0">
                <a:solidFill>
                  <a:srgbClr val="2E54A1">
                    <a:alpha val="100000"/>
                  </a:srgbClr>
                </a:solidFill>
                <a:latin typeface="微软雅黑" panose="020B0503020204020204" charset="-122"/>
                <a:ea typeface="微软雅黑" panose="020B0503020204020204" charset="-122"/>
                <a:cs typeface="微软雅黑" panose="020B0503020204020204" charset="-122"/>
              </a:rPr>
              <a:t> </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变量名 </a:t>
            </a:r>
            <a:r>
              <a:rPr sz="1700" kern="0" spc="90" dirty="0">
                <a:solidFill>
                  <a:srgbClr val="000000">
                    <a:alpha val="100000"/>
                  </a:srgbClr>
                </a:solidFill>
                <a:latin typeface="Calibri" panose="020F0502020204030204"/>
                <a:ea typeface="Calibri" panose="020F0502020204030204"/>
                <a:cs typeface="Calibri" panose="020F0502020204030204"/>
              </a:rPr>
              <a:t>=</a:t>
            </a:r>
            <a:r>
              <a:rPr sz="1700" kern="0" spc="150" dirty="0">
                <a:solidFill>
                  <a:srgbClr val="000000">
                    <a:alpha val="100000"/>
                  </a:srgbClr>
                </a:solidFill>
                <a:latin typeface="Calibri" panose="020F0502020204030204"/>
                <a:ea typeface="Calibri" panose="020F0502020204030204"/>
                <a:cs typeface="Calibri" panose="020F0502020204030204"/>
              </a:rPr>
              <a:t> </a:t>
            </a:r>
            <a:r>
              <a:rPr sz="1700" kern="0" spc="0" dirty="0">
                <a:solidFill>
                  <a:srgbClr val="000000">
                    <a:alpha val="100000"/>
                  </a:srgbClr>
                </a:solidFill>
                <a:latin typeface="Calibri" panose="020F0502020204030204"/>
                <a:ea typeface="Calibri" panose="020F0502020204030204"/>
                <a:cs typeface="Calibri" panose="020F0502020204030204"/>
              </a:rPr>
              <a:t>new</a:t>
            </a:r>
            <a:r>
              <a:rPr sz="1700" kern="0" spc="90" dirty="0">
                <a:solidFill>
                  <a:srgbClr val="843F0B">
                    <a:alpha val="100000"/>
                  </a:srgbClr>
                </a:solidFill>
                <a:latin typeface="微软雅黑" panose="020B0503020204020204" charset="-122"/>
                <a:ea typeface="微软雅黑" panose="020B0503020204020204" charset="-122"/>
                <a:cs typeface="微软雅黑" panose="020B0503020204020204" charset="-122"/>
              </a:rPr>
              <a:t>子类类型</a:t>
            </a:r>
            <a:r>
              <a:rPr sz="1700" kern="0" spc="90" dirty="0">
                <a:solidFill>
                  <a:srgbClr val="000000">
                    <a:alpha val="100000"/>
                  </a:srgbClr>
                </a:solidFill>
                <a:latin typeface="Calibri" panose="020F0502020204030204"/>
                <a:ea typeface="Calibri" panose="020F0502020204030204"/>
                <a:cs typeface="Calibri" panose="020F0502020204030204"/>
              </a:rPr>
              <a:t>();</a:t>
            </a:r>
            <a:endParaRPr sz="1700" dirty="0">
              <a:latin typeface="Calibri" panose="020F0502020204030204"/>
              <a:ea typeface="Calibri" panose="020F0502020204030204"/>
              <a:cs typeface="Calibri" panose="020F0502020204030204"/>
            </a:endParaRPr>
          </a:p>
          <a:p>
            <a:pPr algn="l" rtl="0" eaLnBrk="0">
              <a:lnSpc>
                <a:spcPct val="109000"/>
              </a:lnSpc>
            </a:pPr>
            <a:endParaRPr sz="400" dirty="0">
              <a:latin typeface="Arial" panose="020B0604020202020204"/>
              <a:ea typeface="Arial" panose="020B0604020202020204"/>
              <a:cs typeface="Arial" panose="020B0604020202020204"/>
            </a:endParaRPr>
          </a:p>
          <a:p>
            <a:pPr marL="637540" algn="l" rtl="0" eaLnBrk="0">
              <a:lnSpc>
                <a:spcPct val="78000"/>
              </a:lnSpc>
              <a:spcBef>
                <a:spcPts val="5"/>
              </a:spcBef>
            </a:pPr>
            <a:r>
              <a:rPr sz="1700" kern="0" spc="0" dirty="0">
                <a:solidFill>
                  <a:srgbClr val="2E54A1">
                    <a:alpha val="100000"/>
                  </a:srgbClr>
                </a:solidFill>
                <a:latin typeface="Calibri" panose="020F0502020204030204"/>
                <a:ea typeface="Calibri" panose="020F0502020204030204"/>
                <a:cs typeface="Calibri" panose="020F0502020204030204"/>
              </a:rPr>
              <a:t>Person</a:t>
            </a:r>
            <a:r>
              <a:rPr sz="1700" kern="0" spc="180" dirty="0">
                <a:solidFill>
                  <a:srgbClr val="2E54A1">
                    <a:alpha val="100000"/>
                  </a:srgbClr>
                </a:solidFill>
                <a:latin typeface="Calibri" panose="020F0502020204030204"/>
                <a:ea typeface="Calibri" panose="020F0502020204030204"/>
                <a:cs typeface="Calibri" panose="020F0502020204030204"/>
              </a:rPr>
              <a:t> </a:t>
            </a:r>
            <a:r>
              <a:rPr sz="1700" kern="0" spc="0" dirty="0">
                <a:solidFill>
                  <a:srgbClr val="000000">
                    <a:alpha val="100000"/>
                  </a:srgbClr>
                </a:solidFill>
                <a:latin typeface="Calibri" panose="020F0502020204030204"/>
                <a:ea typeface="Calibri" panose="020F0502020204030204"/>
                <a:cs typeface="Calibri" panose="020F0502020204030204"/>
              </a:rPr>
              <a:t>p</a:t>
            </a:r>
            <a:r>
              <a:rPr sz="1700" kern="0" spc="60" dirty="0">
                <a:solidFill>
                  <a:srgbClr val="000000">
                    <a:alpha val="100000"/>
                  </a:srgbClr>
                </a:solidFill>
                <a:latin typeface="Calibri" panose="020F0502020204030204"/>
                <a:ea typeface="Calibri" panose="020F0502020204030204"/>
                <a:cs typeface="Calibri" panose="020F0502020204030204"/>
              </a:rPr>
              <a:t> =</a:t>
            </a:r>
            <a:r>
              <a:rPr sz="1700" kern="0" spc="150" dirty="0">
                <a:solidFill>
                  <a:srgbClr val="000000">
                    <a:alpha val="100000"/>
                  </a:srgbClr>
                </a:solidFill>
                <a:latin typeface="Calibri" panose="020F0502020204030204"/>
                <a:ea typeface="Calibri" panose="020F0502020204030204"/>
                <a:cs typeface="Calibri" panose="020F0502020204030204"/>
              </a:rPr>
              <a:t> </a:t>
            </a:r>
            <a:r>
              <a:rPr sz="1700" kern="0" spc="0" dirty="0">
                <a:solidFill>
                  <a:srgbClr val="000000">
                    <a:alpha val="100000"/>
                  </a:srgbClr>
                </a:solidFill>
                <a:latin typeface="Calibri" panose="020F0502020204030204"/>
                <a:ea typeface="Calibri" panose="020F0502020204030204"/>
                <a:cs typeface="Calibri" panose="020F0502020204030204"/>
              </a:rPr>
              <a:t>new</a:t>
            </a:r>
            <a:r>
              <a:rPr sz="1700" kern="0" spc="80" dirty="0">
                <a:solidFill>
                  <a:srgbClr val="000000">
                    <a:alpha val="100000"/>
                  </a:srgbClr>
                </a:solidFill>
                <a:latin typeface="Calibri" panose="020F0502020204030204"/>
                <a:ea typeface="Calibri" panose="020F0502020204030204"/>
                <a:cs typeface="Calibri" panose="020F0502020204030204"/>
              </a:rPr>
              <a:t> </a:t>
            </a:r>
            <a:r>
              <a:rPr sz="1700" kern="0" spc="0" dirty="0">
                <a:solidFill>
                  <a:srgbClr val="843F0B">
                    <a:alpha val="100000"/>
                  </a:srgbClr>
                </a:solidFill>
                <a:latin typeface="Calibri" panose="020F0502020204030204"/>
                <a:ea typeface="Calibri" panose="020F0502020204030204"/>
                <a:cs typeface="Calibri" panose="020F0502020204030204"/>
              </a:rPr>
              <a:t>Student</a:t>
            </a:r>
            <a:r>
              <a:rPr sz="1700" kern="0" spc="60" dirty="0">
                <a:solidFill>
                  <a:srgbClr val="000000">
                    <a:alpha val="100000"/>
                  </a:srgbClr>
                </a:solidFill>
                <a:latin typeface="Calibri" panose="020F0502020204030204"/>
                <a:ea typeface="Calibri" panose="020F0502020204030204"/>
                <a:cs typeface="Calibri" panose="020F0502020204030204"/>
              </a:rPr>
              <a:t>();</a:t>
            </a:r>
            <a:endParaRPr sz="1700" dirty="0">
              <a:latin typeface="Calibri" panose="020F0502020204030204"/>
              <a:ea typeface="Calibri" panose="020F0502020204030204"/>
              <a:cs typeface="Calibri" panose="020F0502020204030204"/>
            </a:endParaRPr>
          </a:p>
        </p:txBody>
      </p:sp>
      <p:sp>
        <p:nvSpPr>
          <p:cNvPr id="142" name="textbox 142"/>
          <p:cNvSpPr/>
          <p:nvPr/>
        </p:nvSpPr>
        <p:spPr>
          <a:xfrm>
            <a:off x="6719633" y="394982"/>
            <a:ext cx="4871720" cy="2715895"/>
          </a:xfrm>
          <a:prstGeom prst="rect">
            <a:avLst/>
          </a:prstGeom>
          <a:noFill/>
          <a:ln w="0" cap="flat">
            <a:noFill/>
            <a:prstDash val="solid"/>
            <a:miter lim="0"/>
          </a:ln>
        </p:spPr>
        <p:txBody>
          <a:bodyPr vert="horz" wrap="square" lIns="0" tIns="0" rIns="0" bIns="0"/>
          <a:lstStyle/>
          <a:p>
            <a:pPr algn="l" rtl="0" eaLnBrk="0">
              <a:lnSpc>
                <a:spcPct val="87000"/>
              </a:lnSpc>
            </a:pPr>
            <a:endParaRPr sz="100" dirty="0">
              <a:latin typeface="Arial" panose="020B0604020202020204"/>
              <a:ea typeface="Arial" panose="020B0604020202020204"/>
              <a:cs typeface="Arial" panose="020B0604020202020204"/>
            </a:endParaRPr>
          </a:p>
          <a:p>
            <a:pPr marL="985520" algn="l" rtl="0" eaLnBrk="0">
              <a:lnSpc>
                <a:spcPct val="89000"/>
              </a:lnSpc>
            </a:pPr>
            <a:r>
              <a:rPr sz="23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向下转型 </a:t>
            </a:r>
            <a:r>
              <a:rPr sz="2300" kern="0" spc="0" dirty="0">
                <a:solidFill>
                  <a:srgbClr val="000000">
                    <a:alpha val="100000"/>
                  </a:srgbClr>
                </a:solidFill>
                <a:latin typeface="Calibri" panose="020F0502020204030204"/>
                <a:ea typeface="Calibri" panose="020F0502020204030204"/>
                <a:cs typeface="Calibri" panose="020F0502020204030204"/>
              </a:rPr>
              <a:t>downcasting</a:t>
            </a:r>
            <a:endParaRPr sz="2300" dirty="0">
              <a:latin typeface="Calibri" panose="020F0502020204030204"/>
              <a:ea typeface="Calibri" panose="020F0502020204030204"/>
              <a:cs typeface="Calibri" panose="020F0502020204030204"/>
            </a:endParaRPr>
          </a:p>
          <a:p>
            <a:pPr algn="l" rtl="0" eaLnBrk="0">
              <a:lnSpc>
                <a:spcPct val="111000"/>
              </a:lnSpc>
            </a:pPr>
            <a:endParaRPr sz="1000" dirty="0">
              <a:latin typeface="Arial" panose="020B0604020202020204"/>
              <a:ea typeface="Arial" panose="020B0604020202020204"/>
              <a:cs typeface="Arial" panose="020B0604020202020204"/>
            </a:endParaRPr>
          </a:p>
          <a:p>
            <a:pPr algn="l" rtl="0" eaLnBrk="0">
              <a:lnSpc>
                <a:spcPct val="111000"/>
              </a:lnSpc>
            </a:pPr>
            <a:endParaRPr sz="1000" dirty="0">
              <a:latin typeface="Arial" panose="020B0604020202020204"/>
              <a:ea typeface="Arial" panose="020B0604020202020204"/>
              <a:cs typeface="Arial" panose="020B0604020202020204"/>
            </a:endParaRPr>
          </a:p>
          <a:p>
            <a:pPr algn="l" rtl="0" eaLnBrk="0">
              <a:lnSpc>
                <a:spcPct val="111000"/>
              </a:lnSpc>
            </a:pPr>
            <a:endParaRPr sz="1000" dirty="0">
              <a:latin typeface="Arial" panose="020B0604020202020204"/>
              <a:ea typeface="Arial" panose="020B0604020202020204"/>
              <a:cs typeface="Arial" panose="020B0604020202020204"/>
            </a:endParaRPr>
          </a:p>
          <a:p>
            <a:pPr marL="337185" algn="l" rtl="0" eaLnBrk="0">
              <a:lnSpc>
                <a:spcPct val="87000"/>
              </a:lnSpc>
              <a:spcBef>
                <a:spcPts val="520"/>
              </a:spcBef>
            </a:pPr>
            <a:r>
              <a:rPr sz="17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一个已经向上转型的子类对象可以</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使用强制</a:t>
            </a:r>
            <a:endParaRPr sz="1700" dirty="0">
              <a:latin typeface="微软雅黑" panose="020B0503020204020204" charset="-122"/>
              <a:ea typeface="微软雅黑" panose="020B0503020204020204" charset="-122"/>
              <a:cs typeface="微软雅黑" panose="020B0503020204020204" charset="-122"/>
            </a:endParaRPr>
          </a:p>
          <a:p>
            <a:pPr algn="r" rtl="0" eaLnBrk="0">
              <a:lnSpc>
                <a:spcPts val="2805"/>
              </a:lnSpc>
            </a:pPr>
            <a:r>
              <a:rPr sz="17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类型转换的格式</a:t>
            </a:r>
            <a:r>
              <a:rPr sz="17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，将父类引用转为子类引用。</a:t>
            </a:r>
            <a:endParaRPr sz="1700" dirty="0">
              <a:latin typeface="微软雅黑" panose="020B0503020204020204" charset="-122"/>
              <a:ea typeface="微软雅黑" panose="020B0503020204020204" charset="-122"/>
              <a:cs typeface="微软雅黑" panose="020B0503020204020204" charset="-122"/>
            </a:endParaRPr>
          </a:p>
          <a:p>
            <a:pPr algn="l" rtl="0" eaLnBrk="0">
              <a:lnSpc>
                <a:spcPct val="125000"/>
              </a:lnSpc>
            </a:pPr>
            <a:endParaRPr sz="1000" dirty="0">
              <a:latin typeface="Arial" panose="020B0604020202020204"/>
              <a:ea typeface="Arial" panose="020B0604020202020204"/>
              <a:cs typeface="Arial" panose="020B0604020202020204"/>
            </a:endParaRPr>
          </a:p>
          <a:p>
            <a:pPr algn="l" rtl="0" eaLnBrk="0">
              <a:lnSpc>
                <a:spcPct val="125000"/>
              </a:lnSpc>
            </a:pPr>
            <a:endParaRPr sz="1000" dirty="0">
              <a:latin typeface="Arial" panose="020B0604020202020204"/>
              <a:ea typeface="Arial" panose="020B0604020202020204"/>
              <a:cs typeface="Arial" panose="020B0604020202020204"/>
            </a:endParaRPr>
          </a:p>
          <a:p>
            <a:pPr marL="12700" algn="l" rtl="0" eaLnBrk="0">
              <a:lnSpc>
                <a:spcPct val="90000"/>
              </a:lnSpc>
              <a:spcBef>
                <a:spcPts val="510"/>
              </a:spcBef>
            </a:pPr>
            <a:r>
              <a:rPr sz="1700" kern="0" spc="70" dirty="0">
                <a:solidFill>
                  <a:srgbClr val="843F0B">
                    <a:alpha val="100000"/>
                  </a:srgbClr>
                </a:solidFill>
                <a:latin typeface="微软雅黑" panose="020B0503020204020204" charset="-122"/>
                <a:ea typeface="微软雅黑" panose="020B0503020204020204" charset="-122"/>
                <a:cs typeface="微软雅黑" panose="020B0503020204020204" charset="-122"/>
              </a:rPr>
              <a:t>子类类型</a:t>
            </a:r>
            <a:r>
              <a:rPr sz="1700" kern="0" spc="-60" dirty="0">
                <a:solidFill>
                  <a:srgbClr val="843F0B">
                    <a:alpha val="100000"/>
                  </a:srgbClr>
                </a:solidFill>
                <a:latin typeface="微软雅黑" panose="020B0503020204020204" charset="-122"/>
                <a:ea typeface="微软雅黑" panose="020B0503020204020204" charset="-122"/>
                <a:cs typeface="微软雅黑" panose="020B0503020204020204" charset="-122"/>
              </a:rPr>
              <a:t> </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变量名 </a:t>
            </a:r>
            <a:r>
              <a:rPr sz="1700" kern="0" spc="70" dirty="0">
                <a:solidFill>
                  <a:srgbClr val="000000">
                    <a:alpha val="100000"/>
                  </a:srgbClr>
                </a:solidFill>
                <a:latin typeface="Calibri" panose="020F0502020204030204"/>
                <a:ea typeface="Calibri" panose="020F0502020204030204"/>
                <a:cs typeface="Calibri" panose="020F0502020204030204"/>
              </a:rPr>
              <a:t>=</a:t>
            </a:r>
            <a:r>
              <a:rPr sz="1700" kern="0" spc="130" dirty="0">
                <a:solidFill>
                  <a:srgbClr val="000000">
                    <a:alpha val="100000"/>
                  </a:srgbClr>
                </a:solidFill>
                <a:latin typeface="Calibri" panose="020F0502020204030204"/>
                <a:ea typeface="Calibri" panose="020F0502020204030204"/>
                <a:cs typeface="Calibri" panose="020F0502020204030204"/>
              </a:rPr>
              <a:t> </a:t>
            </a:r>
            <a:r>
              <a:rPr sz="1700" kern="0" spc="70" dirty="0">
                <a:solidFill>
                  <a:srgbClr val="000000">
                    <a:alpha val="100000"/>
                  </a:srgbClr>
                </a:solidFill>
                <a:latin typeface="Calibri" panose="020F0502020204030204"/>
                <a:ea typeface="Calibri" panose="020F0502020204030204"/>
                <a:cs typeface="Calibri" panose="020F0502020204030204"/>
              </a:rPr>
              <a:t>(</a:t>
            </a:r>
            <a:r>
              <a:rPr sz="1700" kern="0" spc="70" dirty="0">
                <a:solidFill>
                  <a:srgbClr val="843F0B">
                    <a:alpha val="100000"/>
                  </a:srgbClr>
                </a:solidFill>
                <a:latin typeface="微软雅黑" panose="020B0503020204020204" charset="-122"/>
                <a:ea typeface="微软雅黑" panose="020B0503020204020204" charset="-122"/>
                <a:cs typeface="微软雅黑" panose="020B0503020204020204" charset="-122"/>
              </a:rPr>
              <a:t>子类类型</a:t>
            </a:r>
            <a:r>
              <a:rPr sz="1700" kern="0" spc="70" dirty="0">
                <a:solidFill>
                  <a:srgbClr val="000000">
                    <a:alpha val="100000"/>
                  </a:srgbClr>
                </a:solidFill>
                <a:latin typeface="Calibri" panose="020F0502020204030204"/>
                <a:ea typeface="Calibri" panose="020F0502020204030204"/>
                <a:cs typeface="Calibri" panose="020F0502020204030204"/>
              </a:rPr>
              <a:t>) </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父类类型的变量</a:t>
            </a:r>
            <a:endParaRPr sz="1700" dirty="0">
              <a:latin typeface="微软雅黑" panose="020B0503020204020204" charset="-122"/>
              <a:ea typeface="微软雅黑" panose="020B0503020204020204" charset="-122"/>
              <a:cs typeface="微软雅黑" panose="020B0503020204020204" charset="-122"/>
            </a:endParaRPr>
          </a:p>
          <a:p>
            <a:pPr marL="1158875" algn="l" rtl="0" eaLnBrk="0">
              <a:lnSpc>
                <a:spcPct val="78000"/>
              </a:lnSpc>
              <a:spcBef>
                <a:spcPts val="525"/>
              </a:spcBef>
            </a:pPr>
            <a:r>
              <a:rPr sz="1700" kern="0" spc="0" dirty="0">
                <a:solidFill>
                  <a:srgbClr val="4874CB">
                    <a:alpha val="100000"/>
                  </a:srgbClr>
                </a:solidFill>
                <a:latin typeface="Calibri" panose="020F0502020204030204"/>
                <a:ea typeface="Calibri" panose="020F0502020204030204"/>
                <a:cs typeface="Calibri" panose="020F0502020204030204"/>
              </a:rPr>
              <a:t>Person</a:t>
            </a:r>
            <a:r>
              <a:rPr sz="1700" kern="0" spc="180" dirty="0">
                <a:solidFill>
                  <a:srgbClr val="4874CB">
                    <a:alpha val="100000"/>
                  </a:srgbClr>
                </a:solidFill>
                <a:latin typeface="Calibri" panose="020F0502020204030204"/>
                <a:ea typeface="Calibri" panose="020F0502020204030204"/>
                <a:cs typeface="Calibri" panose="020F0502020204030204"/>
              </a:rPr>
              <a:t> </a:t>
            </a:r>
            <a:r>
              <a:rPr sz="1700" kern="0" spc="0" dirty="0">
                <a:solidFill>
                  <a:srgbClr val="000000">
                    <a:alpha val="100000"/>
                  </a:srgbClr>
                </a:solidFill>
                <a:latin typeface="Calibri" panose="020F0502020204030204"/>
                <a:ea typeface="Calibri" panose="020F0502020204030204"/>
                <a:cs typeface="Calibri" panose="020F0502020204030204"/>
              </a:rPr>
              <a:t>p</a:t>
            </a:r>
            <a:r>
              <a:rPr sz="1700" kern="0" spc="60" dirty="0">
                <a:solidFill>
                  <a:srgbClr val="000000">
                    <a:alpha val="100000"/>
                  </a:srgbClr>
                </a:solidFill>
                <a:latin typeface="Calibri" panose="020F0502020204030204"/>
                <a:ea typeface="Calibri" panose="020F0502020204030204"/>
                <a:cs typeface="Calibri" panose="020F0502020204030204"/>
              </a:rPr>
              <a:t> =</a:t>
            </a:r>
            <a:r>
              <a:rPr sz="1700" kern="0" spc="150" dirty="0">
                <a:solidFill>
                  <a:srgbClr val="000000">
                    <a:alpha val="100000"/>
                  </a:srgbClr>
                </a:solidFill>
                <a:latin typeface="Calibri" panose="020F0502020204030204"/>
                <a:ea typeface="Calibri" panose="020F0502020204030204"/>
                <a:cs typeface="Calibri" panose="020F0502020204030204"/>
              </a:rPr>
              <a:t> </a:t>
            </a:r>
            <a:r>
              <a:rPr sz="1700" kern="0" spc="0" dirty="0">
                <a:solidFill>
                  <a:srgbClr val="000000">
                    <a:alpha val="100000"/>
                  </a:srgbClr>
                </a:solidFill>
                <a:latin typeface="Calibri" panose="020F0502020204030204"/>
                <a:ea typeface="Calibri" panose="020F0502020204030204"/>
                <a:cs typeface="Calibri" panose="020F0502020204030204"/>
              </a:rPr>
              <a:t>new</a:t>
            </a:r>
            <a:r>
              <a:rPr sz="1700" kern="0" spc="80" dirty="0">
                <a:solidFill>
                  <a:srgbClr val="000000">
                    <a:alpha val="100000"/>
                  </a:srgbClr>
                </a:solidFill>
                <a:latin typeface="Calibri" panose="020F0502020204030204"/>
                <a:ea typeface="Calibri" panose="020F0502020204030204"/>
                <a:cs typeface="Calibri" panose="020F0502020204030204"/>
              </a:rPr>
              <a:t> </a:t>
            </a:r>
            <a:r>
              <a:rPr sz="1700" kern="0" spc="0" dirty="0">
                <a:solidFill>
                  <a:srgbClr val="843F0B">
                    <a:alpha val="100000"/>
                  </a:srgbClr>
                </a:solidFill>
                <a:latin typeface="Calibri" panose="020F0502020204030204"/>
                <a:ea typeface="Calibri" panose="020F0502020204030204"/>
                <a:cs typeface="Calibri" panose="020F0502020204030204"/>
              </a:rPr>
              <a:t>Student</a:t>
            </a:r>
            <a:r>
              <a:rPr sz="1700" kern="0" spc="60" dirty="0">
                <a:solidFill>
                  <a:srgbClr val="000000">
                    <a:alpha val="100000"/>
                  </a:srgbClr>
                </a:solidFill>
                <a:latin typeface="Calibri" panose="020F0502020204030204"/>
                <a:ea typeface="Calibri" panose="020F0502020204030204"/>
                <a:cs typeface="Calibri" panose="020F0502020204030204"/>
              </a:rPr>
              <a:t>();</a:t>
            </a:r>
            <a:endParaRPr sz="1700" dirty="0">
              <a:latin typeface="Calibri" panose="020F0502020204030204"/>
              <a:ea typeface="Calibri" panose="020F0502020204030204"/>
              <a:cs typeface="Calibri" panose="020F0502020204030204"/>
            </a:endParaRPr>
          </a:p>
          <a:p>
            <a:pPr algn="l" rtl="0" eaLnBrk="0">
              <a:lnSpc>
                <a:spcPct val="118000"/>
              </a:lnSpc>
            </a:pPr>
            <a:endParaRPr sz="400" dirty="0">
              <a:latin typeface="Arial" panose="020B0604020202020204"/>
              <a:ea typeface="Arial" panose="020B0604020202020204"/>
              <a:cs typeface="Arial" panose="020B0604020202020204"/>
            </a:endParaRPr>
          </a:p>
          <a:p>
            <a:pPr marL="1147445" algn="l" rtl="0" eaLnBrk="0">
              <a:lnSpc>
                <a:spcPct val="78000"/>
              </a:lnSpc>
              <a:spcBef>
                <a:spcPts val="5"/>
              </a:spcBef>
            </a:pPr>
            <a:r>
              <a:rPr sz="1700" kern="0" spc="0" dirty="0">
                <a:solidFill>
                  <a:srgbClr val="843F0B">
                    <a:alpha val="100000"/>
                  </a:srgbClr>
                </a:solidFill>
                <a:latin typeface="Calibri" panose="020F0502020204030204"/>
                <a:ea typeface="Calibri" panose="020F0502020204030204"/>
                <a:cs typeface="Calibri" panose="020F0502020204030204"/>
              </a:rPr>
              <a:t>Student</a:t>
            </a:r>
            <a:r>
              <a:rPr sz="1700" kern="0" spc="100" dirty="0">
                <a:solidFill>
                  <a:srgbClr val="843F0B">
                    <a:alpha val="100000"/>
                  </a:srgbClr>
                </a:solidFill>
                <a:latin typeface="Calibri" panose="020F0502020204030204"/>
                <a:ea typeface="Calibri" panose="020F0502020204030204"/>
                <a:cs typeface="Calibri" panose="020F0502020204030204"/>
              </a:rPr>
              <a:t> </a:t>
            </a:r>
            <a:r>
              <a:rPr sz="1700" kern="0" spc="0" dirty="0">
                <a:solidFill>
                  <a:srgbClr val="000000">
                    <a:alpha val="100000"/>
                  </a:srgbClr>
                </a:solidFill>
                <a:latin typeface="Calibri" panose="020F0502020204030204"/>
                <a:ea typeface="Calibri" panose="020F0502020204030204"/>
                <a:cs typeface="Calibri" panose="020F0502020204030204"/>
              </a:rPr>
              <a:t>stu</a:t>
            </a:r>
            <a:r>
              <a:rPr sz="1700" kern="0" spc="90" dirty="0">
                <a:solidFill>
                  <a:srgbClr val="000000">
                    <a:alpha val="100000"/>
                  </a:srgbClr>
                </a:solidFill>
                <a:latin typeface="Calibri" panose="020F0502020204030204"/>
                <a:ea typeface="Calibri" panose="020F0502020204030204"/>
                <a:cs typeface="Calibri" panose="020F0502020204030204"/>
              </a:rPr>
              <a:t> </a:t>
            </a:r>
            <a:r>
              <a:rPr sz="1700" kern="0" spc="100" dirty="0">
                <a:solidFill>
                  <a:srgbClr val="000000">
                    <a:alpha val="100000"/>
                  </a:srgbClr>
                </a:solidFill>
                <a:latin typeface="Calibri" panose="020F0502020204030204"/>
                <a:ea typeface="Calibri" panose="020F0502020204030204"/>
                <a:cs typeface="Calibri" panose="020F0502020204030204"/>
              </a:rPr>
              <a:t>=</a:t>
            </a:r>
            <a:r>
              <a:rPr sz="1700" kern="0" spc="140" dirty="0">
                <a:solidFill>
                  <a:srgbClr val="000000">
                    <a:alpha val="100000"/>
                  </a:srgbClr>
                </a:solidFill>
                <a:latin typeface="Calibri" panose="020F0502020204030204"/>
                <a:ea typeface="Calibri" panose="020F0502020204030204"/>
                <a:cs typeface="Calibri" panose="020F0502020204030204"/>
              </a:rPr>
              <a:t> </a:t>
            </a:r>
            <a:r>
              <a:rPr sz="1700" kern="0" spc="100" dirty="0">
                <a:solidFill>
                  <a:srgbClr val="000000">
                    <a:alpha val="100000"/>
                  </a:srgbClr>
                </a:solidFill>
                <a:latin typeface="Calibri" panose="020F0502020204030204"/>
                <a:ea typeface="Calibri" panose="020F0502020204030204"/>
                <a:cs typeface="Calibri" panose="020F0502020204030204"/>
              </a:rPr>
              <a:t>(</a:t>
            </a:r>
            <a:r>
              <a:rPr sz="1700" kern="0" spc="0" dirty="0">
                <a:solidFill>
                  <a:srgbClr val="843F0B">
                    <a:alpha val="100000"/>
                  </a:srgbClr>
                </a:solidFill>
                <a:latin typeface="Calibri" panose="020F0502020204030204"/>
                <a:ea typeface="Calibri" panose="020F0502020204030204"/>
                <a:cs typeface="Calibri" panose="020F0502020204030204"/>
              </a:rPr>
              <a:t>Student</a:t>
            </a:r>
            <a:r>
              <a:rPr sz="1700" kern="0" spc="100" dirty="0">
                <a:solidFill>
                  <a:srgbClr val="000000">
                    <a:alpha val="100000"/>
                  </a:srgbClr>
                </a:solidFill>
                <a:latin typeface="Calibri" panose="020F0502020204030204"/>
                <a:ea typeface="Calibri" panose="020F0502020204030204"/>
                <a:cs typeface="Calibri" panose="020F0502020204030204"/>
              </a:rPr>
              <a:t>)</a:t>
            </a:r>
            <a:r>
              <a:rPr sz="1700" kern="0" spc="150" dirty="0">
                <a:solidFill>
                  <a:srgbClr val="000000">
                    <a:alpha val="100000"/>
                  </a:srgbClr>
                </a:solidFill>
                <a:latin typeface="Calibri" panose="020F0502020204030204"/>
                <a:ea typeface="Calibri" panose="020F0502020204030204"/>
                <a:cs typeface="Calibri" panose="020F0502020204030204"/>
              </a:rPr>
              <a:t> </a:t>
            </a:r>
            <a:r>
              <a:rPr sz="1700" kern="0" spc="100" dirty="0">
                <a:solidFill>
                  <a:srgbClr val="000000">
                    <a:alpha val="100000"/>
                  </a:srgbClr>
                </a:solidFill>
                <a:latin typeface="Calibri" panose="020F0502020204030204"/>
                <a:ea typeface="Calibri" panose="020F0502020204030204"/>
                <a:cs typeface="Calibri" panose="020F0502020204030204"/>
              </a:rPr>
              <a:t>p</a:t>
            </a:r>
            <a:endParaRPr sz="1700" dirty="0">
              <a:latin typeface="Calibri" panose="020F0502020204030204"/>
              <a:ea typeface="Calibri" panose="020F0502020204030204"/>
              <a:cs typeface="Calibri" panose="020F0502020204030204"/>
            </a:endParaRPr>
          </a:p>
        </p:txBody>
      </p:sp>
      <p:sp>
        <p:nvSpPr>
          <p:cNvPr id="144" name="textbox 144"/>
          <p:cNvSpPr/>
          <p:nvPr/>
        </p:nvSpPr>
        <p:spPr>
          <a:xfrm>
            <a:off x="8051686" y="5034889"/>
            <a:ext cx="1851025" cy="1289685"/>
          </a:xfrm>
          <a:prstGeom prst="rect">
            <a:avLst/>
          </a:prstGeom>
          <a:noFill/>
          <a:ln w="0" cap="flat">
            <a:noFill/>
            <a:prstDash val="solid"/>
            <a:miter lim="0"/>
          </a:ln>
        </p:spPr>
        <p:txBody>
          <a:bodyPr vert="horz" wrap="square" lIns="0" tIns="0" rIns="0" bIns="0"/>
          <a:lstStyle/>
          <a:p>
            <a:pPr algn="l" rtl="0" eaLnBrk="0">
              <a:lnSpc>
                <a:spcPct val="79000"/>
              </a:lnSpc>
            </a:pPr>
            <a:endParaRPr sz="100" dirty="0">
              <a:latin typeface="Arial" panose="020B0604020202020204"/>
              <a:ea typeface="Arial" panose="020B0604020202020204"/>
              <a:cs typeface="Arial" panose="020B0604020202020204"/>
            </a:endParaRPr>
          </a:p>
          <a:p>
            <a:pPr marL="299720" algn="l" rtl="0" eaLnBrk="0">
              <a:lnSpc>
                <a:spcPct val="88000"/>
              </a:lnSpc>
            </a:pPr>
            <a:r>
              <a:rPr sz="2300" kern="0" spc="90" dirty="0">
                <a:solidFill>
                  <a:srgbClr val="C00000">
                    <a:alpha val="100000"/>
                  </a:srgbClr>
                </a:solidFill>
                <a:latin typeface="微软雅黑" panose="020B0503020204020204" charset="-122"/>
                <a:ea typeface="微软雅黑" panose="020B0503020204020204" charset="-122"/>
                <a:cs typeface="微软雅黑" panose="020B0503020204020204" charset="-122"/>
              </a:rPr>
              <a:t>不一定安全</a:t>
            </a:r>
            <a:endParaRPr sz="2300" dirty="0">
              <a:latin typeface="微软雅黑" panose="020B0503020204020204" charset="-122"/>
              <a:ea typeface="微软雅黑" panose="020B0503020204020204" charset="-122"/>
              <a:cs typeface="微软雅黑" panose="020B0503020204020204" charset="-122"/>
            </a:endParaRPr>
          </a:p>
          <a:p>
            <a:pPr algn="l" rtl="0" eaLnBrk="0">
              <a:lnSpc>
                <a:spcPct val="129000"/>
              </a:lnSpc>
            </a:pPr>
            <a:endParaRPr sz="1000" dirty="0">
              <a:latin typeface="Arial" panose="020B0604020202020204"/>
              <a:ea typeface="Arial" panose="020B0604020202020204"/>
              <a:cs typeface="Arial" panose="020B0604020202020204"/>
            </a:endParaRPr>
          </a:p>
          <a:p>
            <a:pPr algn="l" rtl="0" eaLnBrk="0">
              <a:lnSpc>
                <a:spcPct val="129000"/>
              </a:lnSpc>
            </a:pPr>
            <a:endParaRPr sz="1000" dirty="0">
              <a:latin typeface="Arial" panose="020B0604020202020204"/>
              <a:ea typeface="Arial" panose="020B0604020202020204"/>
              <a:cs typeface="Arial" panose="020B0604020202020204"/>
            </a:endParaRPr>
          </a:p>
          <a:p>
            <a:pPr algn="l" rtl="0" eaLnBrk="0">
              <a:lnSpc>
                <a:spcPct val="107000"/>
              </a:lnSpc>
            </a:pPr>
            <a:endParaRPr sz="400" dirty="0">
              <a:latin typeface="Arial" panose="020B0604020202020204"/>
              <a:ea typeface="Arial" panose="020B0604020202020204"/>
              <a:cs typeface="Arial" panose="020B0604020202020204"/>
            </a:endParaRPr>
          </a:p>
          <a:p>
            <a:pPr marL="26035" indent="-13970" algn="l" rtl="0" eaLnBrk="0">
              <a:lnSpc>
                <a:spcPct val="96000"/>
              </a:lnSpc>
              <a:spcBef>
                <a:spcPts val="5"/>
              </a:spcBef>
            </a:pPr>
            <a:r>
              <a:rPr sz="1700" kern="0" spc="240" dirty="0">
                <a:solidFill>
                  <a:srgbClr val="000000">
                    <a:alpha val="100000"/>
                  </a:srgbClr>
                </a:solidFill>
                <a:latin typeface="微软雅黑" panose="020B0503020204020204" charset="-122"/>
                <a:ea typeface="微软雅黑" panose="020B0503020204020204" charset="-122"/>
                <a:cs typeface="微软雅黑" panose="020B0503020204020204" charset="-122"/>
              </a:rPr>
              <a:t>使用</a:t>
            </a:r>
            <a:r>
              <a:rPr sz="1700" b="1" kern="0" spc="0" dirty="0">
                <a:solidFill>
                  <a:srgbClr val="C00000">
                    <a:alpha val="100000"/>
                  </a:srgbClr>
                </a:solidFill>
                <a:latin typeface="Arial" panose="020B0604020202020204"/>
                <a:ea typeface="Arial" panose="020B0604020202020204"/>
                <a:cs typeface="Arial" panose="020B0604020202020204"/>
              </a:rPr>
              <a:t>instanceof</a:t>
            </a:r>
            <a:r>
              <a:rPr sz="1700" kern="0" spc="24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判</a:t>
            </a:r>
            <a:r>
              <a:rPr sz="1700" kern="0" spc="-1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断</a:t>
            </a:r>
            <a:endParaRPr sz="1700" dirty="0">
              <a:latin typeface="宋体" panose="02010600030101010101" pitchFamily="2" charset="-122"/>
              <a:ea typeface="宋体" panose="02010600030101010101" pitchFamily="2" charset="-122"/>
              <a:cs typeface="宋体" panose="02010600030101010101" pitchFamily="2" charset="-122"/>
            </a:endParaRPr>
          </a:p>
        </p:txBody>
      </p:sp>
      <p:sp>
        <p:nvSpPr>
          <p:cNvPr id="146" name="textbox 146"/>
          <p:cNvSpPr/>
          <p:nvPr/>
        </p:nvSpPr>
        <p:spPr>
          <a:xfrm>
            <a:off x="7853897" y="3496386"/>
            <a:ext cx="2338070" cy="501015"/>
          </a:xfrm>
          <a:prstGeom prst="rect">
            <a:avLst/>
          </a:prstGeom>
          <a:noFill/>
          <a:ln w="0" cap="flat">
            <a:noFill/>
            <a:prstDash val="solid"/>
            <a:miter lim="0"/>
          </a:ln>
        </p:spPr>
        <p:txBody>
          <a:bodyPr vert="horz" wrap="square" lIns="0" tIns="0" rIns="0" bIns="0"/>
          <a:lstStyle/>
          <a:p>
            <a:pPr algn="l" rtl="0" eaLnBrk="0">
              <a:lnSpc>
                <a:spcPct val="8000"/>
              </a:lnSpc>
            </a:pPr>
            <a:endParaRPr sz="100" dirty="0">
              <a:latin typeface="Arial" panose="020B0604020202020204"/>
              <a:ea typeface="Arial" panose="020B0604020202020204"/>
              <a:cs typeface="Arial" panose="020B0604020202020204"/>
            </a:endParaRPr>
          </a:p>
          <a:p>
            <a:pPr marL="12700" indent="10795" algn="l" rtl="0" eaLnBrk="0">
              <a:lnSpc>
                <a:spcPct val="94000"/>
              </a:lnSpc>
            </a:pPr>
            <a:r>
              <a:rPr sz="1700" kern="0" spc="0" dirty="0">
                <a:solidFill>
                  <a:srgbClr val="4874CB">
                    <a:alpha val="100000"/>
                  </a:srgbClr>
                </a:solidFill>
                <a:latin typeface="Calibri" panose="020F0502020204030204"/>
                <a:ea typeface="Calibri" panose="020F0502020204030204"/>
                <a:cs typeface="Calibri" panose="020F0502020204030204"/>
              </a:rPr>
              <a:t>Person</a:t>
            </a:r>
            <a:r>
              <a:rPr sz="1700" kern="0" spc="170" dirty="0">
                <a:solidFill>
                  <a:srgbClr val="4874CB">
                    <a:alpha val="100000"/>
                  </a:srgbClr>
                </a:solidFill>
                <a:latin typeface="Calibri" panose="020F0502020204030204"/>
                <a:ea typeface="Calibri" panose="020F0502020204030204"/>
                <a:cs typeface="Calibri" panose="020F0502020204030204"/>
              </a:rPr>
              <a:t> </a:t>
            </a:r>
            <a:r>
              <a:rPr sz="1700" kern="0" spc="0" dirty="0">
                <a:solidFill>
                  <a:srgbClr val="000000">
                    <a:alpha val="100000"/>
                  </a:srgbClr>
                </a:solidFill>
                <a:latin typeface="Calibri" panose="020F0502020204030204"/>
                <a:ea typeface="Calibri" panose="020F0502020204030204"/>
                <a:cs typeface="Calibri" panose="020F0502020204030204"/>
              </a:rPr>
              <a:t>p</a:t>
            </a:r>
            <a:r>
              <a:rPr sz="1700" kern="0" spc="20" dirty="0">
                <a:solidFill>
                  <a:srgbClr val="000000">
                    <a:alpha val="100000"/>
                  </a:srgbClr>
                </a:solidFill>
                <a:latin typeface="Calibri" panose="020F0502020204030204"/>
                <a:ea typeface="Calibri" panose="020F0502020204030204"/>
                <a:cs typeface="Calibri" panose="020F0502020204030204"/>
              </a:rPr>
              <a:t> =</a:t>
            </a:r>
            <a:r>
              <a:rPr sz="1700" kern="0" spc="150" dirty="0">
                <a:solidFill>
                  <a:srgbClr val="000000">
                    <a:alpha val="100000"/>
                  </a:srgbClr>
                </a:solidFill>
                <a:latin typeface="Calibri" panose="020F0502020204030204"/>
                <a:ea typeface="Calibri" panose="020F0502020204030204"/>
                <a:cs typeface="Calibri" panose="020F0502020204030204"/>
              </a:rPr>
              <a:t> </a:t>
            </a:r>
            <a:r>
              <a:rPr sz="1700" kern="0" spc="0" dirty="0">
                <a:solidFill>
                  <a:srgbClr val="000000">
                    <a:alpha val="100000"/>
                  </a:srgbClr>
                </a:solidFill>
                <a:latin typeface="Calibri" panose="020F0502020204030204"/>
                <a:ea typeface="Calibri" panose="020F0502020204030204"/>
                <a:cs typeface="Calibri" panose="020F0502020204030204"/>
              </a:rPr>
              <a:t>new</a:t>
            </a:r>
            <a:r>
              <a:rPr sz="1700" kern="0" spc="170" dirty="0">
                <a:solidFill>
                  <a:srgbClr val="000000">
                    <a:alpha val="100000"/>
                  </a:srgbClr>
                </a:solidFill>
                <a:latin typeface="Calibri" panose="020F0502020204030204"/>
                <a:ea typeface="Calibri" panose="020F0502020204030204"/>
                <a:cs typeface="Calibri" panose="020F0502020204030204"/>
              </a:rPr>
              <a:t> </a:t>
            </a:r>
            <a:r>
              <a:rPr sz="1700" kern="0" spc="0" dirty="0">
                <a:solidFill>
                  <a:srgbClr val="4874CB">
                    <a:alpha val="100000"/>
                  </a:srgbClr>
                </a:solidFill>
                <a:latin typeface="Calibri" panose="020F0502020204030204"/>
                <a:ea typeface="Calibri" panose="020F0502020204030204"/>
                <a:cs typeface="Calibri" panose="020F0502020204030204"/>
              </a:rPr>
              <a:t>Peron</a:t>
            </a:r>
            <a:r>
              <a:rPr sz="1700" kern="0" spc="20" dirty="0">
                <a:solidFill>
                  <a:srgbClr val="000000">
                    <a:alpha val="100000"/>
                  </a:srgbClr>
                </a:solidFill>
                <a:latin typeface="Calibri" panose="020F0502020204030204"/>
                <a:ea typeface="Calibri" panose="020F0502020204030204"/>
                <a:cs typeface="Calibri" panose="020F0502020204030204"/>
              </a:rPr>
              <a:t>();</a:t>
            </a:r>
            <a:r>
              <a:rPr sz="1700" kern="0" spc="0" dirty="0">
                <a:solidFill>
                  <a:srgbClr val="000000">
                    <a:alpha val="100000"/>
                  </a:srgbClr>
                </a:solidFill>
                <a:latin typeface="Calibri" panose="020F0502020204030204"/>
                <a:ea typeface="Calibri" panose="020F0502020204030204"/>
                <a:cs typeface="Calibri" panose="020F0502020204030204"/>
              </a:rPr>
              <a:t> </a:t>
            </a:r>
            <a:r>
              <a:rPr sz="1700" kern="0" spc="0" dirty="0">
                <a:solidFill>
                  <a:srgbClr val="843F0B">
                    <a:alpha val="100000"/>
                  </a:srgbClr>
                </a:solidFill>
                <a:latin typeface="Calibri" panose="020F0502020204030204"/>
                <a:ea typeface="Calibri" panose="020F0502020204030204"/>
                <a:cs typeface="Calibri" panose="020F0502020204030204"/>
              </a:rPr>
              <a:t>Student</a:t>
            </a:r>
            <a:r>
              <a:rPr sz="1700" kern="0" spc="80" dirty="0">
                <a:solidFill>
                  <a:srgbClr val="843F0B">
                    <a:alpha val="100000"/>
                  </a:srgbClr>
                </a:solidFill>
                <a:latin typeface="Calibri" panose="020F0502020204030204"/>
                <a:ea typeface="Calibri" panose="020F0502020204030204"/>
                <a:cs typeface="Calibri" panose="020F0502020204030204"/>
              </a:rPr>
              <a:t> </a:t>
            </a:r>
            <a:r>
              <a:rPr sz="1700" kern="0" spc="0" dirty="0">
                <a:solidFill>
                  <a:srgbClr val="000000">
                    <a:alpha val="100000"/>
                  </a:srgbClr>
                </a:solidFill>
                <a:latin typeface="Calibri" panose="020F0502020204030204"/>
                <a:ea typeface="Calibri" panose="020F0502020204030204"/>
                <a:cs typeface="Calibri" panose="020F0502020204030204"/>
              </a:rPr>
              <a:t>stu</a:t>
            </a:r>
            <a:r>
              <a:rPr sz="1700" kern="0" spc="110" dirty="0">
                <a:solidFill>
                  <a:srgbClr val="000000">
                    <a:alpha val="100000"/>
                  </a:srgbClr>
                </a:solidFill>
                <a:latin typeface="Calibri" panose="020F0502020204030204"/>
                <a:ea typeface="Calibri" panose="020F0502020204030204"/>
                <a:cs typeface="Calibri" panose="020F0502020204030204"/>
              </a:rPr>
              <a:t> </a:t>
            </a:r>
            <a:r>
              <a:rPr sz="1700" kern="0" spc="80" dirty="0">
                <a:solidFill>
                  <a:srgbClr val="000000">
                    <a:alpha val="100000"/>
                  </a:srgbClr>
                </a:solidFill>
                <a:latin typeface="Calibri" panose="020F0502020204030204"/>
                <a:ea typeface="Calibri" panose="020F0502020204030204"/>
                <a:cs typeface="Calibri" panose="020F0502020204030204"/>
              </a:rPr>
              <a:t>=</a:t>
            </a:r>
            <a:r>
              <a:rPr sz="1700" kern="0" spc="130" dirty="0">
                <a:solidFill>
                  <a:srgbClr val="000000">
                    <a:alpha val="100000"/>
                  </a:srgbClr>
                </a:solidFill>
                <a:latin typeface="Calibri" panose="020F0502020204030204"/>
                <a:ea typeface="Calibri" panose="020F0502020204030204"/>
                <a:cs typeface="Calibri" panose="020F0502020204030204"/>
              </a:rPr>
              <a:t> </a:t>
            </a:r>
            <a:r>
              <a:rPr sz="1700" kern="0" spc="80" dirty="0">
                <a:solidFill>
                  <a:srgbClr val="000000">
                    <a:alpha val="100000"/>
                  </a:srgbClr>
                </a:solidFill>
                <a:latin typeface="Calibri" panose="020F0502020204030204"/>
                <a:ea typeface="Calibri" panose="020F0502020204030204"/>
                <a:cs typeface="Calibri" panose="020F0502020204030204"/>
              </a:rPr>
              <a:t>(</a:t>
            </a:r>
            <a:r>
              <a:rPr sz="1700" kern="0" spc="0" dirty="0">
                <a:solidFill>
                  <a:srgbClr val="843F0B">
                    <a:alpha val="100000"/>
                  </a:srgbClr>
                </a:solidFill>
                <a:latin typeface="Calibri" panose="020F0502020204030204"/>
                <a:ea typeface="Calibri" panose="020F0502020204030204"/>
                <a:cs typeface="Calibri" panose="020F0502020204030204"/>
              </a:rPr>
              <a:t>Student</a:t>
            </a:r>
            <a:r>
              <a:rPr sz="1700" kern="0" spc="80" dirty="0">
                <a:solidFill>
                  <a:srgbClr val="000000">
                    <a:alpha val="100000"/>
                  </a:srgbClr>
                </a:solidFill>
                <a:latin typeface="Calibri" panose="020F0502020204030204"/>
                <a:ea typeface="Calibri" panose="020F0502020204030204"/>
                <a:cs typeface="Calibri" panose="020F0502020204030204"/>
              </a:rPr>
              <a:t>)</a:t>
            </a:r>
            <a:r>
              <a:rPr sz="1700" kern="0" spc="160" dirty="0">
                <a:solidFill>
                  <a:srgbClr val="000000">
                    <a:alpha val="100000"/>
                  </a:srgbClr>
                </a:solidFill>
                <a:latin typeface="Calibri" panose="020F0502020204030204"/>
                <a:ea typeface="Calibri" panose="020F0502020204030204"/>
                <a:cs typeface="Calibri" panose="020F0502020204030204"/>
              </a:rPr>
              <a:t> </a:t>
            </a:r>
            <a:r>
              <a:rPr sz="1700" kern="0" spc="80" dirty="0">
                <a:solidFill>
                  <a:srgbClr val="000000">
                    <a:alpha val="100000"/>
                  </a:srgbClr>
                </a:solidFill>
                <a:latin typeface="Calibri" panose="020F0502020204030204"/>
                <a:ea typeface="Calibri" panose="020F0502020204030204"/>
                <a:cs typeface="Calibri" panose="020F0502020204030204"/>
              </a:rPr>
              <a:t>p</a:t>
            </a:r>
            <a:endParaRPr sz="1700" dirty="0">
              <a:latin typeface="Calibri" panose="020F0502020204030204"/>
              <a:ea typeface="Calibri" panose="020F0502020204030204"/>
              <a:cs typeface="Calibri" panose="020F0502020204030204"/>
            </a:endParaRPr>
          </a:p>
        </p:txBody>
      </p:sp>
      <p:sp>
        <p:nvSpPr>
          <p:cNvPr id="148" name="textbox 148"/>
          <p:cNvSpPr/>
          <p:nvPr/>
        </p:nvSpPr>
        <p:spPr>
          <a:xfrm>
            <a:off x="6718033" y="4256151"/>
            <a:ext cx="4594859" cy="253365"/>
          </a:xfrm>
          <a:prstGeom prst="rect">
            <a:avLst/>
          </a:prstGeom>
          <a:noFill/>
          <a:ln w="0" cap="flat">
            <a:noFill/>
            <a:prstDash val="solid"/>
            <a:miter lim="0"/>
          </a:ln>
        </p:spPr>
        <p:txBody>
          <a:bodyPr vert="horz" wrap="square" lIns="0" tIns="0" rIns="0" bIns="0"/>
          <a:lstStyle/>
          <a:p>
            <a:pPr algn="l" rtl="0" eaLnBrk="0">
              <a:lnSpc>
                <a:spcPct val="81000"/>
              </a:lnSpc>
            </a:pPr>
            <a:endParaRPr sz="100" dirty="0">
              <a:latin typeface="Arial" panose="020B0604020202020204"/>
              <a:ea typeface="Arial" panose="020B0604020202020204"/>
              <a:cs typeface="Arial" panose="020B0604020202020204"/>
            </a:endParaRPr>
          </a:p>
          <a:p>
            <a:pPr marL="12700" algn="l" rtl="0" eaLnBrk="0">
              <a:lnSpc>
                <a:spcPct val="88000"/>
              </a:lnSpc>
            </a:pP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如果是直接创建父类</a:t>
            </a: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对象</a:t>
            </a:r>
            <a:r>
              <a:rPr sz="1700" kern="0" spc="-2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，会产生</a:t>
            </a:r>
            <a:r>
              <a:rPr sz="1700" kern="0" spc="80" dirty="0">
                <a:solidFill>
                  <a:srgbClr val="C00000">
                    <a:alpha val="100000"/>
                  </a:srgbClr>
                </a:solidFill>
                <a:latin typeface="微软雅黑" panose="020B0503020204020204" charset="-122"/>
                <a:ea typeface="微软雅黑" panose="020B0503020204020204" charset="-122"/>
                <a:cs typeface="微软雅黑" panose="020B0503020204020204" charset="-122"/>
              </a:rPr>
              <a:t>运行时异常</a:t>
            </a:r>
            <a:endParaRPr sz="1700" dirty="0">
              <a:latin typeface="微软雅黑" panose="020B0503020204020204" charset="-122"/>
              <a:ea typeface="微软雅黑" panose="020B0503020204020204" charset="-122"/>
              <a:cs typeface="微软雅黑" panose="020B0503020204020204" charset="-122"/>
            </a:endParaRPr>
          </a:p>
        </p:txBody>
      </p:sp>
      <p:pic>
        <p:nvPicPr>
          <p:cNvPr id="150" name="picture 150"/>
          <p:cNvPicPr>
            <a:picLocks noChangeAspect="1"/>
          </p:cNvPicPr>
          <p:nvPr/>
        </p:nvPicPr>
        <p:blipFill>
          <a:blip r:embed="rId1"/>
          <a:stretch>
            <a:fillRect/>
          </a:stretch>
        </p:blipFill>
        <p:spPr>
          <a:xfrm rot="21600000">
            <a:off x="5906808" y="0"/>
            <a:ext cx="19050" cy="6858000"/>
          </a:xfrm>
          <a:prstGeom prst="rect">
            <a:avLst/>
          </a:prstGeom>
        </p:spPr>
      </p:pic>
      <p:sp>
        <p:nvSpPr>
          <p:cNvPr id="152" name="rect 152"/>
          <p:cNvSpPr/>
          <p:nvPr/>
        </p:nvSpPr>
        <p:spPr>
          <a:xfrm>
            <a:off x="5736335" y="4302252"/>
            <a:ext cx="414528" cy="2258567"/>
          </a:xfrm>
          <a:prstGeom prst="rect">
            <a:avLst/>
          </a:prstGeom>
          <a:solidFill>
            <a:srgbClr val="FFFFFF">
              <a:alpha val="100000"/>
            </a:srgbClr>
          </a:solidFill>
          <a:ln w="0" cap="flat">
            <a:noFill/>
            <a:prstDash val="solid"/>
            <a:miter lim="0"/>
          </a:ln>
        </p:spPr>
        <p:txBody>
          <a:bodyPr rtlCol="0"/>
          <a:lstStyle/>
          <a:p>
            <a:pPr algn="ctr"/>
            <a:endParaRPr lang="zh-CN" altLang="en-US"/>
          </a:p>
        </p:txBody>
      </p:sp>
      <p:grpSp>
        <p:nvGrpSpPr>
          <p:cNvPr id="4" name="group 4"/>
          <p:cNvGrpSpPr/>
          <p:nvPr/>
        </p:nvGrpSpPr>
        <p:grpSpPr>
          <a:xfrm rot="21600000">
            <a:off x="5369661" y="4576406"/>
            <a:ext cx="1093355" cy="525323"/>
            <a:chOff x="0" y="0"/>
            <a:chExt cx="1093355" cy="525323"/>
          </a:xfrm>
        </p:grpSpPr>
        <p:pic>
          <p:nvPicPr>
            <p:cNvPr id="154" name="picture 154"/>
            <p:cNvPicPr>
              <a:picLocks noChangeAspect="1"/>
            </p:cNvPicPr>
            <p:nvPr/>
          </p:nvPicPr>
          <p:blipFill>
            <a:blip r:embed="rId2"/>
            <a:stretch>
              <a:fillRect/>
            </a:stretch>
          </p:blipFill>
          <p:spPr>
            <a:xfrm rot="21600000">
              <a:off x="0" y="0"/>
              <a:ext cx="1093355" cy="525323"/>
            </a:xfrm>
            <a:prstGeom prst="rect">
              <a:avLst/>
            </a:prstGeom>
          </p:spPr>
        </p:pic>
        <p:sp>
          <p:nvSpPr>
            <p:cNvPr id="156" name="textbox 156"/>
            <p:cNvSpPr/>
            <p:nvPr/>
          </p:nvSpPr>
          <p:spPr>
            <a:xfrm>
              <a:off x="-12700" y="-12700"/>
              <a:ext cx="1118869" cy="573405"/>
            </a:xfrm>
            <a:prstGeom prst="rect">
              <a:avLst/>
            </a:prstGeom>
            <a:noFill/>
            <a:ln w="0" cap="flat">
              <a:noFill/>
              <a:prstDash val="solid"/>
              <a:miter lim="0"/>
            </a:ln>
          </p:spPr>
          <p:txBody>
            <a:bodyPr vert="horz" wrap="square" lIns="0" tIns="0" rIns="0" bIns="0"/>
            <a:lstStyle/>
            <a:p>
              <a:pPr algn="l" rtl="0" eaLnBrk="0">
                <a:lnSpc>
                  <a:spcPct val="135000"/>
                </a:lnSpc>
              </a:pPr>
              <a:endParaRPr sz="1000" dirty="0">
                <a:latin typeface="Arial" panose="020B0604020202020204"/>
                <a:ea typeface="Arial" panose="020B0604020202020204"/>
                <a:cs typeface="Arial" panose="020B0604020202020204"/>
              </a:endParaRPr>
            </a:p>
            <a:p>
              <a:pPr marL="261620" algn="l" rtl="0" eaLnBrk="0">
                <a:lnSpc>
                  <a:spcPct val="66000"/>
                </a:lnSpc>
              </a:pPr>
              <a:r>
                <a:rPr sz="1700" kern="0" spc="0" dirty="0">
                  <a:solidFill>
                    <a:srgbClr val="FFFFFF">
                      <a:alpha val="100000"/>
                    </a:srgbClr>
                  </a:solidFill>
                  <a:latin typeface="Calibri" panose="020F0502020204030204"/>
                  <a:ea typeface="Calibri" panose="020F0502020204030204"/>
                  <a:cs typeface="Calibri" panose="020F0502020204030204"/>
                </a:rPr>
                <a:t>Person</a:t>
              </a:r>
              <a:endParaRPr sz="1700" dirty="0">
                <a:latin typeface="Calibri" panose="020F0502020204030204"/>
                <a:ea typeface="Calibri" panose="020F0502020204030204"/>
                <a:cs typeface="Calibri" panose="020F0502020204030204"/>
              </a:endParaRPr>
            </a:p>
          </p:txBody>
        </p:sp>
      </p:grpSp>
      <p:pic>
        <p:nvPicPr>
          <p:cNvPr id="158" name="picture 158"/>
          <p:cNvPicPr>
            <a:picLocks noChangeAspect="1"/>
          </p:cNvPicPr>
          <p:nvPr/>
        </p:nvPicPr>
        <p:blipFill>
          <a:blip r:embed="rId3"/>
          <a:stretch>
            <a:fillRect/>
          </a:stretch>
        </p:blipFill>
        <p:spPr>
          <a:xfrm rot="21600000">
            <a:off x="5369661" y="5665533"/>
            <a:ext cx="1093355" cy="525322"/>
          </a:xfrm>
          <a:prstGeom prst="rect">
            <a:avLst/>
          </a:prstGeom>
        </p:spPr>
      </p:pic>
      <p:sp>
        <p:nvSpPr>
          <p:cNvPr id="160" name="textbox 160"/>
          <p:cNvSpPr/>
          <p:nvPr/>
        </p:nvSpPr>
        <p:spPr>
          <a:xfrm>
            <a:off x="5546826" y="5064620"/>
            <a:ext cx="746759" cy="979169"/>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227330" algn="l" rtl="0" eaLnBrk="0">
              <a:lnSpc>
                <a:spcPts val="1800"/>
              </a:lnSpc>
            </a:pPr>
            <a:r>
              <a:rPr sz="3400" kern="0" spc="180" dirty="0">
                <a:solidFill>
                  <a:srgbClr val="192D54">
                    <a:alpha val="100000"/>
                  </a:srgbClr>
                </a:solidFill>
                <a:latin typeface="微软雅黑" panose="020B0503020204020204" charset="-122"/>
                <a:ea typeface="微软雅黑" panose="020B0503020204020204" charset="-122"/>
                <a:cs typeface="微软雅黑" panose="020B0503020204020204" charset="-122"/>
              </a:rPr>
              <a:t>△</a:t>
            </a:r>
            <a:endParaRPr sz="3400" dirty="0">
              <a:latin typeface="微软雅黑" panose="020B0503020204020204" charset="-122"/>
              <a:ea typeface="微软雅黑" panose="020B0503020204020204" charset="-122"/>
              <a:cs typeface="微软雅黑" panose="020B0503020204020204" charset="-122"/>
            </a:endParaRPr>
          </a:p>
          <a:p>
            <a:pPr algn="l" rtl="0" eaLnBrk="0">
              <a:lnSpc>
                <a:spcPct val="104000"/>
              </a:lnSpc>
            </a:pPr>
            <a:endParaRPr sz="1000" dirty="0">
              <a:latin typeface="Arial" panose="020B0604020202020204"/>
              <a:ea typeface="Arial" panose="020B0604020202020204"/>
              <a:cs typeface="Arial" panose="020B0604020202020204"/>
            </a:endParaRPr>
          </a:p>
          <a:p>
            <a:pPr algn="l" rtl="0" eaLnBrk="0">
              <a:lnSpc>
                <a:spcPct val="104000"/>
              </a:lnSpc>
            </a:pPr>
            <a:endParaRPr sz="1000" dirty="0">
              <a:latin typeface="Arial" panose="020B0604020202020204"/>
              <a:ea typeface="Arial" panose="020B0604020202020204"/>
              <a:cs typeface="Arial" panose="020B0604020202020204"/>
            </a:endParaRPr>
          </a:p>
          <a:p>
            <a:pPr algn="l" rtl="0" eaLnBrk="0">
              <a:lnSpc>
                <a:spcPct val="104000"/>
              </a:lnSpc>
            </a:pPr>
            <a:endParaRPr sz="1000" dirty="0">
              <a:latin typeface="Arial" panose="020B0604020202020204"/>
              <a:ea typeface="Arial" panose="020B0604020202020204"/>
              <a:cs typeface="Arial" panose="020B0604020202020204"/>
            </a:endParaRPr>
          </a:p>
          <a:p>
            <a:pPr algn="l" rtl="0" eaLnBrk="0">
              <a:lnSpc>
                <a:spcPct val="107000"/>
              </a:lnSpc>
            </a:pPr>
            <a:endParaRPr sz="400" dirty="0">
              <a:latin typeface="Arial" panose="020B0604020202020204"/>
              <a:ea typeface="Arial" panose="020B0604020202020204"/>
              <a:cs typeface="Arial" panose="020B0604020202020204"/>
            </a:endParaRPr>
          </a:p>
          <a:p>
            <a:pPr marL="12700" algn="l" rtl="0" eaLnBrk="0">
              <a:lnSpc>
                <a:spcPct val="71000"/>
              </a:lnSpc>
              <a:spcBef>
                <a:spcPts val="5"/>
              </a:spcBef>
            </a:pPr>
            <a:r>
              <a:rPr sz="1700" kern="0" spc="20" dirty="0">
                <a:solidFill>
                  <a:srgbClr val="FFFFFF">
                    <a:alpha val="100000"/>
                  </a:srgbClr>
                </a:solidFill>
                <a:latin typeface="Calibri" panose="020F0502020204030204"/>
                <a:ea typeface="Calibri" panose="020F0502020204030204"/>
                <a:cs typeface="Calibri" panose="020F0502020204030204"/>
              </a:rPr>
              <a:t>Student</a:t>
            </a:r>
            <a:endParaRPr sz="1700" dirty="0">
              <a:latin typeface="Calibri" panose="020F0502020204030204"/>
              <a:ea typeface="Calibri" panose="020F0502020204030204"/>
              <a:cs typeface="Calibri" panose="020F0502020204030204"/>
            </a:endParaRPr>
          </a:p>
        </p:txBody>
      </p:sp>
      <p:pic>
        <p:nvPicPr>
          <p:cNvPr id="162" name="picture 162"/>
          <p:cNvPicPr>
            <a:picLocks noChangeAspect="1"/>
          </p:cNvPicPr>
          <p:nvPr/>
        </p:nvPicPr>
        <p:blipFill>
          <a:blip r:embed="rId4"/>
          <a:stretch>
            <a:fillRect/>
          </a:stretch>
        </p:blipFill>
        <p:spPr>
          <a:xfrm rot="21600000">
            <a:off x="10224992" y="2623156"/>
            <a:ext cx="620835" cy="447352"/>
          </a:xfrm>
          <a:prstGeom prst="rect">
            <a:avLst/>
          </a:prstGeom>
        </p:spPr>
      </p:pic>
      <p:sp>
        <p:nvSpPr>
          <p:cNvPr id="164" name="textbox 164"/>
          <p:cNvSpPr/>
          <p:nvPr/>
        </p:nvSpPr>
        <p:spPr>
          <a:xfrm>
            <a:off x="2252382" y="5034889"/>
            <a:ext cx="934719" cy="334645"/>
          </a:xfrm>
          <a:prstGeom prst="rect">
            <a:avLst/>
          </a:prstGeom>
          <a:noFill/>
          <a:ln w="0" cap="flat">
            <a:noFill/>
            <a:prstDash val="solid"/>
            <a:miter lim="0"/>
          </a:ln>
        </p:spPr>
        <p:txBody>
          <a:bodyPr vert="horz" wrap="square" lIns="0" tIns="0" rIns="0" bIns="0"/>
          <a:lstStyle/>
          <a:p>
            <a:pPr algn="l" rtl="0" eaLnBrk="0">
              <a:lnSpc>
                <a:spcPct val="86000"/>
              </a:lnSpc>
            </a:pPr>
            <a:endParaRPr sz="100" dirty="0">
              <a:latin typeface="Arial" panose="020B0604020202020204"/>
              <a:ea typeface="Arial" panose="020B0604020202020204"/>
              <a:cs typeface="Arial" panose="020B0604020202020204"/>
            </a:endParaRPr>
          </a:p>
          <a:p>
            <a:pPr marL="12700" algn="l" rtl="0" eaLnBrk="0">
              <a:lnSpc>
                <a:spcPct val="88000"/>
              </a:lnSpc>
            </a:pPr>
            <a:r>
              <a:rPr sz="2300" kern="0" spc="80" dirty="0">
                <a:solidFill>
                  <a:srgbClr val="00B050">
                    <a:alpha val="100000"/>
                  </a:srgbClr>
                </a:solidFill>
                <a:latin typeface="微软雅黑" panose="020B0503020204020204" charset="-122"/>
                <a:ea typeface="微软雅黑" panose="020B0503020204020204" charset="-122"/>
                <a:cs typeface="微软雅黑" panose="020B0503020204020204" charset="-122"/>
              </a:rPr>
              <a:t>安全的</a:t>
            </a:r>
            <a:endParaRPr sz="2300" dirty="0">
              <a:latin typeface="微软雅黑" panose="020B0503020204020204" charset="-122"/>
              <a:ea typeface="微软雅黑" panose="020B0503020204020204" charset="-122"/>
              <a:cs typeface="微软雅黑" panose="020B0503020204020204" charset="-122"/>
            </a:endParaRPr>
          </a:p>
        </p:txBody>
      </p:sp>
      <p:pic>
        <p:nvPicPr>
          <p:cNvPr id="166" name="picture 166"/>
          <p:cNvPicPr>
            <a:picLocks noChangeAspect="1"/>
          </p:cNvPicPr>
          <p:nvPr/>
        </p:nvPicPr>
        <p:blipFill>
          <a:blip r:embed="rId5"/>
          <a:stretch>
            <a:fillRect/>
          </a:stretch>
        </p:blipFill>
        <p:spPr>
          <a:xfrm rot="21600000">
            <a:off x="10294737" y="3494649"/>
            <a:ext cx="472205" cy="472205"/>
          </a:xfrm>
          <a:prstGeom prst="rect">
            <a:avLst/>
          </a:prstGeom>
        </p:spPr>
      </p:pic>
      <p:pic>
        <p:nvPicPr>
          <p:cNvPr id="168" name="picture 168"/>
          <p:cNvPicPr>
            <a:picLocks noChangeAspect="1"/>
          </p:cNvPicPr>
          <p:nvPr/>
        </p:nvPicPr>
        <p:blipFill>
          <a:blip r:embed="rId6"/>
          <a:stretch>
            <a:fillRect/>
          </a:stretch>
        </p:blipFill>
        <p:spPr>
          <a:xfrm rot="21600000">
            <a:off x="4915827" y="4827904"/>
            <a:ext cx="171335" cy="1159941"/>
          </a:xfrm>
          <a:prstGeom prst="rect">
            <a:avLst/>
          </a:prstGeom>
        </p:spPr>
      </p:pic>
      <p:pic>
        <p:nvPicPr>
          <p:cNvPr id="170" name="picture 170"/>
          <p:cNvPicPr>
            <a:picLocks noChangeAspect="1"/>
          </p:cNvPicPr>
          <p:nvPr/>
        </p:nvPicPr>
        <p:blipFill>
          <a:blip r:embed="rId7"/>
          <a:stretch>
            <a:fillRect/>
          </a:stretch>
        </p:blipFill>
        <p:spPr>
          <a:xfrm rot="21600000">
            <a:off x="6752119" y="4856670"/>
            <a:ext cx="171336" cy="1148778"/>
          </a:xfrm>
          <a:prstGeom prst="rect">
            <a:avLst/>
          </a:prstGeom>
        </p:spPr>
      </p:pic>
      <p:pic>
        <p:nvPicPr>
          <p:cNvPr id="174" name="picture 174"/>
          <p:cNvPicPr>
            <a:picLocks noChangeAspect="1"/>
          </p:cNvPicPr>
          <p:nvPr/>
        </p:nvPicPr>
        <p:blipFill>
          <a:blip r:embed="rId8"/>
          <a:stretch>
            <a:fillRect/>
          </a:stretch>
        </p:blipFill>
        <p:spPr>
          <a:xfrm rot="21600000">
            <a:off x="5906808" y="5296268"/>
            <a:ext cx="19050" cy="37561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6" name="picture 176"/>
          <p:cNvPicPr>
            <a:picLocks noChangeAspect="1"/>
          </p:cNvPicPr>
          <p:nvPr/>
        </p:nvPicPr>
        <p:blipFill>
          <a:blip r:embed="rId1"/>
          <a:stretch>
            <a:fillRect/>
          </a:stretch>
        </p:blipFill>
        <p:spPr>
          <a:xfrm rot="21600000">
            <a:off x="480059" y="3806951"/>
            <a:ext cx="11231880" cy="1799844"/>
          </a:xfrm>
          <a:prstGeom prst="rect">
            <a:avLst/>
          </a:prstGeom>
        </p:spPr>
      </p:pic>
      <p:pic>
        <p:nvPicPr>
          <p:cNvPr id="178" name="picture 178"/>
          <p:cNvPicPr>
            <a:picLocks noChangeAspect="1"/>
          </p:cNvPicPr>
          <p:nvPr/>
        </p:nvPicPr>
        <p:blipFill>
          <a:blip r:embed="rId2"/>
          <a:stretch>
            <a:fillRect/>
          </a:stretch>
        </p:blipFill>
        <p:spPr>
          <a:xfrm rot="21600000">
            <a:off x="2552700" y="1059180"/>
            <a:ext cx="7088123" cy="1799844"/>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textbox 182"/>
          <p:cNvSpPr/>
          <p:nvPr/>
        </p:nvSpPr>
        <p:spPr>
          <a:xfrm>
            <a:off x="479471" y="1629055"/>
            <a:ext cx="5252084" cy="433197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4605" algn="l" rtl="0" eaLnBrk="0">
              <a:lnSpc>
                <a:spcPts val="2645"/>
              </a:lnSpc>
            </a:pP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关键词 </a:t>
            </a:r>
            <a:r>
              <a:rPr sz="2000" b="1" kern="0" spc="-10" dirty="0">
                <a:solidFill>
                  <a:srgbClr val="C00000">
                    <a:alpha val="100000"/>
                  </a:srgbClr>
                </a:solidFill>
                <a:latin typeface="微软雅黑" panose="020B0503020204020204" charset="-122"/>
                <a:ea typeface="微软雅黑" panose="020B0503020204020204" charset="-122"/>
                <a:cs typeface="微软雅黑" panose="020B0503020204020204" charset="-122"/>
              </a:rPr>
              <a:t>abstract </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的语义：</a:t>
            </a:r>
            <a:r>
              <a:rPr sz="2000" kern="0" spc="-4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尚未实</a:t>
            </a: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现。</a:t>
            </a:r>
            <a:endParaRPr sz="2000" dirty="0">
              <a:latin typeface="微软雅黑" panose="020B0503020204020204" charset="-122"/>
              <a:ea typeface="微软雅黑" panose="020B0503020204020204" charset="-122"/>
              <a:cs typeface="微软雅黑" panose="020B0503020204020204" charset="-122"/>
            </a:endParaRPr>
          </a:p>
          <a:p>
            <a:pPr marL="13970" indent="-1270" algn="l" rtl="0" eaLnBrk="0">
              <a:lnSpc>
                <a:spcPct val="122000"/>
              </a:lnSpc>
              <a:spcBef>
                <a:spcPts val="570"/>
              </a:spcBef>
            </a:pPr>
            <a:r>
              <a:rPr sz="2000" b="1" kern="0" spc="0" dirty="0">
                <a:solidFill>
                  <a:srgbClr val="C00000">
                    <a:alpha val="100000"/>
                  </a:srgbClr>
                </a:solidFill>
                <a:latin typeface="微软雅黑" panose="020B0503020204020204" charset="-122"/>
                <a:ea typeface="微软雅黑" panose="020B0503020204020204" charset="-122"/>
                <a:cs typeface="微软雅黑" panose="020B0503020204020204" charset="-122"/>
              </a:rPr>
              <a:t>任何包含抽象方法的类必须被声明为</a:t>
            </a:r>
            <a:r>
              <a:rPr sz="2000" b="1" kern="0" spc="-10" dirty="0">
                <a:solidFill>
                  <a:srgbClr val="C00000">
                    <a:alpha val="100000"/>
                  </a:srgbClr>
                </a:solidFill>
                <a:latin typeface="微软雅黑" panose="020B0503020204020204" charset="-122"/>
                <a:ea typeface="微软雅黑" panose="020B0503020204020204" charset="-122"/>
                <a:cs typeface="微软雅黑" panose="020B0503020204020204" charset="-122"/>
              </a:rPr>
              <a:t>抽象类</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20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必须用 abstract 修饰。抽象类</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不能实例化。</a:t>
            </a:r>
            <a:endParaRPr sz="2000" dirty="0">
              <a:latin typeface="微软雅黑" panose="020B0503020204020204" charset="-122"/>
              <a:ea typeface="微软雅黑" panose="020B0503020204020204" charset="-122"/>
              <a:cs typeface="微软雅黑" panose="020B0503020204020204" charset="-122"/>
            </a:endParaRPr>
          </a:p>
          <a:p>
            <a:pPr algn="l" rtl="0" eaLnBrk="0">
              <a:lnSpc>
                <a:spcPct val="134000"/>
              </a:lnSpc>
            </a:pPr>
            <a:endParaRPr sz="1000" dirty="0">
              <a:latin typeface="Arial" panose="020B0604020202020204"/>
              <a:ea typeface="Arial" panose="020B0604020202020204"/>
              <a:cs typeface="Arial" panose="020B0604020202020204"/>
            </a:endParaRPr>
          </a:p>
          <a:p>
            <a:pPr algn="l" rtl="0" eaLnBrk="0">
              <a:lnSpc>
                <a:spcPct val="134000"/>
              </a:lnSpc>
            </a:pPr>
            <a:endParaRPr sz="1000" dirty="0">
              <a:latin typeface="Arial" panose="020B0604020202020204"/>
              <a:ea typeface="Arial" panose="020B0604020202020204"/>
              <a:cs typeface="Arial" panose="020B0604020202020204"/>
            </a:endParaRPr>
          </a:p>
          <a:p>
            <a:pPr marL="12700" algn="l" rtl="0" eaLnBrk="0">
              <a:lnSpc>
                <a:spcPct val="87000"/>
              </a:lnSpc>
              <a:spcBef>
                <a:spcPts val="610"/>
              </a:spcBef>
            </a:pP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抽象方法</a:t>
            </a:r>
            <a:endParaRPr sz="2000" dirty="0">
              <a:latin typeface="微软雅黑" panose="020B0503020204020204" charset="-122"/>
              <a:ea typeface="微软雅黑" panose="020B0503020204020204" charset="-122"/>
              <a:cs typeface="微软雅黑" panose="020B0503020204020204" charset="-122"/>
            </a:endParaRPr>
          </a:p>
          <a:p>
            <a:pPr marL="175260" algn="l" rtl="0" eaLnBrk="0">
              <a:lnSpc>
                <a:spcPts val="2590"/>
              </a:lnSpc>
              <a:spcBef>
                <a:spcPts val="1685"/>
              </a:spcBef>
            </a:pPr>
            <a:r>
              <a:rPr sz="20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（1）无函数体（区别函数</a:t>
            </a:r>
            <a:r>
              <a:rPr sz="20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体为空）</a:t>
            </a:r>
            <a:endParaRPr sz="2000" dirty="0">
              <a:latin typeface="微软雅黑" panose="020B0503020204020204" charset="-122"/>
              <a:ea typeface="微软雅黑" panose="020B0503020204020204" charset="-122"/>
              <a:cs typeface="微软雅黑" panose="020B0503020204020204" charset="-122"/>
            </a:endParaRPr>
          </a:p>
          <a:p>
            <a:pPr marL="175260" algn="l" rtl="0" eaLnBrk="0">
              <a:lnSpc>
                <a:spcPts val="2590"/>
              </a:lnSpc>
              <a:spcBef>
                <a:spcPts val="1680"/>
              </a:spcBef>
            </a:pPr>
            <a:r>
              <a:rPr sz="200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（2）必须在抽象类中</a:t>
            </a:r>
            <a:endParaRPr sz="2000" dirty="0">
              <a:latin typeface="微软雅黑" panose="020B0503020204020204" charset="-122"/>
              <a:ea typeface="微软雅黑" panose="020B0503020204020204" charset="-122"/>
              <a:cs typeface="微软雅黑" panose="020B0503020204020204" charset="-122"/>
            </a:endParaRPr>
          </a:p>
          <a:p>
            <a:pPr algn="l" rtl="0" eaLnBrk="0">
              <a:lnSpc>
                <a:spcPct val="107000"/>
              </a:lnSpc>
            </a:pPr>
            <a:endParaRPr sz="1200" dirty="0">
              <a:latin typeface="Arial" panose="020B0604020202020204"/>
              <a:ea typeface="Arial" panose="020B0604020202020204"/>
              <a:cs typeface="Arial" panose="020B0604020202020204"/>
            </a:endParaRPr>
          </a:p>
          <a:p>
            <a:pPr algn="l" rtl="0" eaLnBrk="0">
              <a:lnSpc>
                <a:spcPct val="7000"/>
              </a:lnSpc>
            </a:pPr>
            <a:endParaRPr sz="100" dirty="0">
              <a:latin typeface="Arial" panose="020B0604020202020204"/>
              <a:ea typeface="Arial" panose="020B0604020202020204"/>
              <a:cs typeface="Arial" panose="020B0604020202020204"/>
            </a:endParaRPr>
          </a:p>
          <a:p>
            <a:pPr marL="12700" indent="162560" algn="l" rtl="0" eaLnBrk="0">
              <a:lnSpc>
                <a:spcPct val="184000"/>
              </a:lnSpc>
            </a:pPr>
            <a:r>
              <a:rPr sz="20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（3）必须在子类中实现，</a:t>
            </a:r>
            <a:r>
              <a:rPr sz="2000" kern="0" spc="-4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除非子类也是抽象的</a:t>
            </a:r>
            <a:r>
              <a:rPr sz="20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抽象方法</a:t>
            </a:r>
            <a:r>
              <a:rPr sz="2000" b="1" kern="0" spc="0" dirty="0">
                <a:solidFill>
                  <a:srgbClr val="C00000">
                    <a:alpha val="100000"/>
                  </a:srgbClr>
                </a:solidFill>
                <a:latin typeface="微软雅黑" panose="020B0503020204020204" charset="-122"/>
                <a:ea typeface="微软雅黑" panose="020B0503020204020204" charset="-122"/>
                <a:cs typeface="微软雅黑" panose="020B0503020204020204" charset="-122"/>
              </a:rPr>
              <a:t>不能被 private fina</a:t>
            </a:r>
            <a:r>
              <a:rPr sz="2000" b="1" kern="0" spc="-10" dirty="0">
                <a:solidFill>
                  <a:srgbClr val="C00000">
                    <a:alpha val="100000"/>
                  </a:srgbClr>
                </a:solidFill>
                <a:latin typeface="微软雅黑" panose="020B0503020204020204" charset="-122"/>
                <a:ea typeface="微软雅黑" panose="020B0503020204020204" charset="-122"/>
                <a:cs typeface="微软雅黑" panose="020B0503020204020204" charset="-122"/>
              </a:rPr>
              <a:t>l static 修饰</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2000" dirty="0">
              <a:latin typeface="微软雅黑" panose="020B0503020204020204" charset="-122"/>
              <a:ea typeface="微软雅黑" panose="020B0503020204020204" charset="-122"/>
              <a:cs typeface="微软雅黑" panose="020B0503020204020204" charset="-122"/>
            </a:endParaRPr>
          </a:p>
        </p:txBody>
      </p:sp>
      <p:sp>
        <p:nvSpPr>
          <p:cNvPr id="184" name="textbox 184"/>
          <p:cNvSpPr/>
          <p:nvPr/>
        </p:nvSpPr>
        <p:spPr>
          <a:xfrm>
            <a:off x="6619206" y="1680378"/>
            <a:ext cx="5104765" cy="431292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29210" algn="l" rtl="0" eaLnBrk="0">
              <a:lnSpc>
                <a:spcPts val="2590"/>
              </a:lnSpc>
            </a:pP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interface：方法特征集合</a:t>
            </a:r>
            <a:r>
              <a:rPr sz="2000" kern="0" spc="-28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，类的行为规范。</a:t>
            </a:r>
            <a:endParaRPr sz="2000" dirty="0">
              <a:latin typeface="微软雅黑" panose="020B0503020204020204" charset="-122"/>
              <a:ea typeface="微软雅黑" panose="020B0503020204020204" charset="-122"/>
              <a:cs typeface="微软雅黑" panose="020B0503020204020204" charset="-122"/>
            </a:endParaRPr>
          </a:p>
          <a:p>
            <a:pPr algn="l" rtl="0" eaLnBrk="0">
              <a:lnSpc>
                <a:spcPct val="124000"/>
              </a:lnSpc>
            </a:pPr>
            <a:endParaRPr sz="1000" dirty="0">
              <a:latin typeface="Arial" panose="020B0604020202020204"/>
              <a:ea typeface="Arial" panose="020B0604020202020204"/>
              <a:cs typeface="Arial" panose="020B0604020202020204"/>
            </a:endParaRPr>
          </a:p>
          <a:p>
            <a:pPr algn="l" rtl="0" eaLnBrk="0">
              <a:lnSpc>
                <a:spcPct val="125000"/>
              </a:lnSpc>
            </a:pPr>
            <a:endParaRPr sz="1000" dirty="0">
              <a:latin typeface="Arial" panose="020B0604020202020204"/>
              <a:ea typeface="Arial" panose="020B0604020202020204"/>
              <a:cs typeface="Arial" panose="020B0604020202020204"/>
            </a:endParaRPr>
          </a:p>
          <a:p>
            <a:pPr marL="28575" indent="-13970" algn="l" rtl="0" eaLnBrk="0">
              <a:lnSpc>
                <a:spcPct val="120000"/>
              </a:lnSpc>
              <a:spcBef>
                <a:spcPts val="610"/>
              </a:spcBef>
            </a:pPr>
            <a:r>
              <a:rPr sz="20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接口中所有方法&amp;变量</a:t>
            </a:r>
            <a:r>
              <a:rPr sz="2000" b="1" kern="0" spc="-2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，默认、也必须是</a:t>
            </a:r>
            <a:r>
              <a:rPr sz="20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b="1" kern="0" spc="-20" dirty="0">
                <a:solidFill>
                  <a:srgbClr val="C00000">
                    <a:alpha val="100000"/>
                  </a:srgbClr>
                </a:solidFill>
                <a:latin typeface="微软雅黑" panose="020B0503020204020204" charset="-122"/>
                <a:ea typeface="微软雅黑" panose="020B0503020204020204" charset="-122"/>
                <a:cs typeface="微软雅黑" panose="020B0503020204020204" charset="-122"/>
              </a:rPr>
              <a:t>public abstract</a:t>
            </a:r>
            <a:r>
              <a:rPr sz="2000" b="1" kern="0" spc="140" dirty="0">
                <a:solidFill>
                  <a:srgbClr val="C00000">
                    <a:alpha val="100000"/>
                  </a:srgbClr>
                </a:solidFill>
                <a:latin typeface="微软雅黑" panose="020B0503020204020204" charset="-122"/>
                <a:ea typeface="微软雅黑" panose="020B0503020204020204" charset="-122"/>
                <a:cs typeface="微软雅黑" panose="020B0503020204020204" charset="-122"/>
              </a:rPr>
              <a:t> </a:t>
            </a:r>
            <a:r>
              <a:rPr sz="20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的</a:t>
            </a: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2000" dirty="0">
              <a:latin typeface="微软雅黑" panose="020B0503020204020204" charset="-122"/>
              <a:ea typeface="微软雅黑" panose="020B0503020204020204" charset="-122"/>
              <a:cs typeface="微软雅黑" panose="020B0503020204020204" charset="-122"/>
            </a:endParaRPr>
          </a:p>
          <a:p>
            <a:pPr marL="14605" algn="l" rtl="0" eaLnBrk="0">
              <a:lnSpc>
                <a:spcPct val="87000"/>
              </a:lnSpc>
              <a:spcBef>
                <a:spcPts val="915"/>
              </a:spcBef>
            </a:pP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接口没有构造方法。</a:t>
            </a:r>
            <a:endParaRPr sz="2000" dirty="0">
              <a:latin typeface="微软雅黑" panose="020B0503020204020204" charset="-122"/>
              <a:ea typeface="微软雅黑" panose="020B0503020204020204" charset="-122"/>
              <a:cs typeface="微软雅黑" panose="020B0503020204020204" charset="-122"/>
            </a:endParaRPr>
          </a:p>
          <a:p>
            <a:pPr algn="l" rtl="0" eaLnBrk="0">
              <a:lnSpc>
                <a:spcPct val="147000"/>
              </a:lnSpc>
            </a:pPr>
            <a:endParaRPr sz="1000" dirty="0">
              <a:latin typeface="Arial" panose="020B0604020202020204"/>
              <a:ea typeface="Arial" panose="020B0604020202020204"/>
              <a:cs typeface="Arial" panose="020B0604020202020204"/>
            </a:endParaRPr>
          </a:p>
          <a:p>
            <a:pPr algn="l" rtl="0" eaLnBrk="0">
              <a:lnSpc>
                <a:spcPct val="148000"/>
              </a:lnSpc>
            </a:pPr>
            <a:endParaRPr sz="1000" dirty="0">
              <a:latin typeface="Arial" panose="020B0604020202020204"/>
              <a:ea typeface="Arial" panose="020B0604020202020204"/>
              <a:cs typeface="Arial" panose="020B0604020202020204"/>
            </a:endParaRPr>
          </a:p>
          <a:p>
            <a:pPr marL="14605" algn="l" rtl="0" eaLnBrk="0">
              <a:lnSpc>
                <a:spcPct val="83000"/>
              </a:lnSpc>
              <a:spcBef>
                <a:spcPts val="605"/>
              </a:spcBef>
            </a:pPr>
            <a:r>
              <a:rPr sz="20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接口回调：用接口类型的引用管理实</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现了该接</a:t>
            </a:r>
            <a:endParaRPr sz="2000" dirty="0">
              <a:latin typeface="微软雅黑" panose="020B0503020204020204" charset="-122"/>
              <a:ea typeface="微软雅黑" panose="020B0503020204020204" charset="-122"/>
              <a:cs typeface="微软雅黑" panose="020B0503020204020204" charset="-122"/>
            </a:endParaRPr>
          </a:p>
          <a:p>
            <a:pPr marL="38735" algn="l" rtl="0" eaLnBrk="0">
              <a:lnSpc>
                <a:spcPts val="3115"/>
              </a:lnSpc>
            </a:pPr>
            <a:r>
              <a:rPr sz="20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口的类。</a:t>
            </a:r>
            <a:endParaRPr sz="2000" dirty="0">
              <a:latin typeface="微软雅黑" panose="020B0503020204020204" charset="-122"/>
              <a:ea typeface="微软雅黑" panose="020B0503020204020204" charset="-122"/>
              <a:cs typeface="微软雅黑" panose="020B0503020204020204" charset="-122"/>
            </a:endParaRPr>
          </a:p>
          <a:p>
            <a:pPr marL="14605" algn="l" rtl="0" eaLnBrk="0">
              <a:lnSpc>
                <a:spcPct val="84000"/>
              </a:lnSpc>
              <a:spcBef>
                <a:spcPts val="1115"/>
              </a:spcBef>
            </a:pP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接口可以继承：</a:t>
            </a:r>
            <a:r>
              <a:rPr sz="2000" kern="0" spc="-4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同一个函数只能实现一次；不</a:t>
            </a:r>
            <a:endParaRPr sz="2000" dirty="0">
              <a:latin typeface="微软雅黑" panose="020B0503020204020204" charset="-122"/>
              <a:ea typeface="微软雅黑" panose="020B0503020204020204" charset="-122"/>
              <a:cs typeface="微软雅黑" panose="020B0503020204020204" charset="-122"/>
            </a:endParaRPr>
          </a:p>
          <a:p>
            <a:pPr marL="12700" indent="19050" algn="l" rtl="0" eaLnBrk="0">
              <a:lnSpc>
                <a:spcPct val="133000"/>
              </a:lnSpc>
              <a:spcBef>
                <a:spcPts val="45"/>
              </a:spcBef>
            </a:pP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同接口的同名变量相互隐藏；接口变量和类中</a:t>
            </a: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成员同名时</a:t>
            </a:r>
            <a:r>
              <a:rPr sz="2000" kern="0" spc="-3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，存在作用</a:t>
            </a:r>
            <a:r>
              <a:rPr sz="20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域问题。</a:t>
            </a:r>
            <a:endParaRPr sz="2000" dirty="0">
              <a:latin typeface="微软雅黑" panose="020B0503020204020204" charset="-122"/>
              <a:ea typeface="微软雅黑" panose="020B0503020204020204" charset="-122"/>
              <a:cs typeface="微软雅黑" panose="020B0503020204020204" charset="-122"/>
            </a:endParaRPr>
          </a:p>
        </p:txBody>
      </p:sp>
      <p:sp>
        <p:nvSpPr>
          <p:cNvPr id="186" name="textbox 186"/>
          <p:cNvSpPr/>
          <p:nvPr/>
        </p:nvSpPr>
        <p:spPr>
          <a:xfrm>
            <a:off x="1143675" y="793768"/>
            <a:ext cx="2152650" cy="385445"/>
          </a:xfrm>
          <a:prstGeom prst="rect">
            <a:avLst/>
          </a:prstGeom>
          <a:noFill/>
          <a:ln w="0" cap="flat">
            <a:noFill/>
            <a:prstDash val="solid"/>
            <a:miter lim="0"/>
          </a:ln>
        </p:spPr>
        <p:txBody>
          <a:bodyPr vert="horz" wrap="square" lIns="0" tIns="0" rIns="0" bIns="0"/>
          <a:lstStyle/>
          <a:p>
            <a:pPr algn="l" rtl="0" eaLnBrk="0">
              <a:lnSpc>
                <a:spcPct val="94000"/>
              </a:lnSpc>
            </a:pPr>
            <a:endParaRPr sz="100" dirty="0">
              <a:latin typeface="Arial" panose="020B0604020202020204"/>
              <a:ea typeface="Arial" panose="020B0604020202020204"/>
              <a:cs typeface="Arial" panose="020B0604020202020204"/>
            </a:endParaRPr>
          </a:p>
          <a:p>
            <a:pPr marL="12700" algn="l" rtl="0" eaLnBrk="0">
              <a:lnSpc>
                <a:spcPct val="87000"/>
              </a:lnSpc>
            </a:pPr>
            <a:r>
              <a:rPr sz="27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抽象类与接口</a:t>
            </a:r>
            <a:endParaRPr sz="2700" dirty="0">
              <a:latin typeface="微软雅黑" panose="020B0503020204020204" charset="-122"/>
              <a:ea typeface="微软雅黑" panose="020B0503020204020204" charset="-122"/>
              <a:cs typeface="微软雅黑" panose="020B0503020204020204" charset="-122"/>
            </a:endParaRPr>
          </a:p>
        </p:txBody>
      </p:sp>
      <p:pic>
        <p:nvPicPr>
          <p:cNvPr id="188" name="picture 188"/>
          <p:cNvPicPr>
            <a:picLocks noChangeAspect="1"/>
          </p:cNvPicPr>
          <p:nvPr/>
        </p:nvPicPr>
        <p:blipFill>
          <a:blip r:embed="rId1"/>
          <a:stretch>
            <a:fillRect/>
          </a:stretch>
        </p:blipFill>
        <p:spPr>
          <a:xfrm rot="21600000">
            <a:off x="6086475" y="1516570"/>
            <a:ext cx="19050" cy="4995735"/>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6"/>
          <p:cNvSpPr/>
          <p:nvPr/>
        </p:nvSpPr>
        <p:spPr>
          <a:xfrm>
            <a:off x="912875" y="3561270"/>
            <a:ext cx="2840989" cy="1414780"/>
          </a:xfrm>
          <a:prstGeom prst="rect">
            <a:avLst/>
          </a:prstGeom>
          <a:noFill/>
          <a:ln w="0" cap="flat">
            <a:noFill/>
            <a:prstDash val="solid"/>
            <a:miter lim="0"/>
          </a:ln>
        </p:spPr>
        <p:txBody>
          <a:bodyPr vert="horz" wrap="square" lIns="0" tIns="0" rIns="0" bIns="0"/>
          <a:lstStyle/>
          <a:p>
            <a:pPr algn="l" rtl="0" eaLnBrk="0">
              <a:lnSpc>
                <a:spcPct val="71000"/>
              </a:lnSpc>
            </a:pPr>
            <a:endParaRPr sz="100" dirty="0">
              <a:latin typeface="Arial" panose="020B0604020202020204"/>
              <a:ea typeface="Arial" panose="020B0604020202020204"/>
              <a:cs typeface="Arial" panose="020B0604020202020204"/>
            </a:endParaRPr>
          </a:p>
          <a:p>
            <a:pPr marL="12700" algn="l" rtl="0" eaLnBrk="0">
              <a:lnSpc>
                <a:spcPct val="92000"/>
              </a:lnSpc>
            </a:pPr>
            <a:r>
              <a:rPr sz="5900" kern="0" spc="0" dirty="0">
                <a:solidFill>
                  <a:srgbClr val="000000">
                    <a:alpha val="100000"/>
                  </a:srgbClr>
                </a:solidFill>
                <a:latin typeface="Calibri" panose="020F0502020204030204"/>
                <a:ea typeface="Calibri" panose="020F0502020204030204"/>
                <a:cs typeface="Calibri" panose="020F0502020204030204"/>
              </a:rPr>
              <a:t>Java</a:t>
            </a:r>
            <a:r>
              <a:rPr sz="59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基础</a:t>
            </a:r>
            <a:endParaRPr sz="5900" dirty="0">
              <a:latin typeface="微软雅黑" panose="020B0503020204020204" charset="-122"/>
              <a:ea typeface="微软雅黑" panose="020B0503020204020204" charset="-122"/>
              <a:cs typeface="微软雅黑" panose="020B0503020204020204" charset="-122"/>
            </a:endParaRPr>
          </a:p>
          <a:p>
            <a:pPr algn="l" rtl="0" eaLnBrk="0">
              <a:lnSpc>
                <a:spcPct val="128000"/>
              </a:lnSpc>
            </a:pPr>
            <a:endParaRPr sz="1000" dirty="0">
              <a:latin typeface="Arial" panose="020B0604020202020204"/>
              <a:ea typeface="Arial" panose="020B0604020202020204"/>
              <a:cs typeface="Arial" panose="020B0604020202020204"/>
            </a:endParaRPr>
          </a:p>
          <a:p>
            <a:pPr algn="l" rtl="0" eaLnBrk="0">
              <a:lnSpc>
                <a:spcPct val="110000"/>
              </a:lnSpc>
            </a:pPr>
            <a:endParaRPr sz="500" dirty="0">
              <a:latin typeface="Arial" panose="020B0604020202020204"/>
              <a:ea typeface="Arial" panose="020B0604020202020204"/>
              <a:cs typeface="Arial" panose="020B0604020202020204"/>
            </a:endParaRPr>
          </a:p>
          <a:p>
            <a:pPr marL="107315" algn="l" rtl="0" eaLnBrk="0">
              <a:lnSpc>
                <a:spcPct val="85000"/>
              </a:lnSpc>
              <a:spcBef>
                <a:spcPts val="0"/>
              </a:spcBef>
            </a:pPr>
            <a:r>
              <a:rPr sz="2200" kern="0" spc="-60" dirty="0">
                <a:solidFill>
                  <a:srgbClr val="898989">
                    <a:alpha val="100000"/>
                  </a:srgbClr>
                </a:solidFill>
                <a:latin typeface="Calibri" panose="020F0502020204030204"/>
                <a:ea typeface="Calibri" panose="020F0502020204030204"/>
                <a:cs typeface="Calibri" panose="020F0502020204030204"/>
              </a:rPr>
              <a:t>:)</a:t>
            </a:r>
            <a:endParaRPr sz="2200" dirty="0">
              <a:latin typeface="Calibri" panose="020F0502020204030204"/>
              <a:ea typeface="Calibri" panose="020F0502020204030204"/>
              <a:cs typeface="Calibri" panose="020F050202020403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extbox 60"/>
          <p:cNvSpPr/>
          <p:nvPr/>
        </p:nvSpPr>
        <p:spPr>
          <a:xfrm>
            <a:off x="923543" y="3559746"/>
            <a:ext cx="1979929" cy="1399539"/>
          </a:xfrm>
          <a:prstGeom prst="rect">
            <a:avLst/>
          </a:prstGeom>
          <a:noFill/>
          <a:ln w="0" cap="flat">
            <a:noFill/>
            <a:prstDash val="solid"/>
            <a:miter lim="0"/>
          </a:ln>
        </p:spPr>
        <p:txBody>
          <a:bodyPr vert="horz" wrap="square" lIns="0" tIns="0" rIns="0" bIns="0"/>
          <a:lstStyle/>
          <a:p>
            <a:pPr algn="l" rtl="0" eaLnBrk="0">
              <a:lnSpc>
                <a:spcPct val="92000"/>
              </a:lnSpc>
            </a:pPr>
            <a:endParaRPr sz="100" dirty="0">
              <a:latin typeface="Arial" panose="020B0604020202020204"/>
              <a:ea typeface="Arial" panose="020B0604020202020204"/>
              <a:cs typeface="Arial" panose="020B0604020202020204"/>
            </a:endParaRPr>
          </a:p>
          <a:p>
            <a:pPr marL="12700" algn="l" rtl="0" eaLnBrk="0">
              <a:lnSpc>
                <a:spcPct val="87000"/>
              </a:lnSpc>
            </a:pPr>
            <a:r>
              <a:rPr sz="59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封装</a:t>
            </a:r>
            <a:endParaRPr sz="5900" dirty="0">
              <a:latin typeface="微软雅黑" panose="020B0503020204020204" charset="-122"/>
              <a:ea typeface="微软雅黑" panose="020B0503020204020204" charset="-122"/>
              <a:cs typeface="微软雅黑" panose="020B0503020204020204" charset="-122"/>
            </a:endParaRPr>
          </a:p>
          <a:p>
            <a:pPr algn="l" rtl="0" eaLnBrk="0">
              <a:lnSpc>
                <a:spcPct val="152000"/>
              </a:lnSpc>
            </a:pPr>
            <a:endParaRPr sz="1000" dirty="0">
              <a:latin typeface="Arial" panose="020B0604020202020204"/>
              <a:ea typeface="Arial" panose="020B0604020202020204"/>
              <a:cs typeface="Arial" panose="020B0604020202020204"/>
            </a:endParaRPr>
          </a:p>
          <a:p>
            <a:pPr algn="l" rtl="0" eaLnBrk="0">
              <a:lnSpc>
                <a:spcPct val="116000"/>
              </a:lnSpc>
            </a:pPr>
            <a:endParaRPr sz="500" dirty="0">
              <a:latin typeface="Arial" panose="020B0604020202020204"/>
              <a:ea typeface="Arial" panose="020B0604020202020204"/>
              <a:cs typeface="Arial" panose="020B0604020202020204"/>
            </a:endParaRPr>
          </a:p>
          <a:p>
            <a:pPr marL="24765" algn="l" rtl="0" eaLnBrk="0">
              <a:lnSpc>
                <a:spcPct val="77000"/>
              </a:lnSpc>
              <a:spcBef>
                <a:spcPts val="5"/>
              </a:spcBef>
            </a:pPr>
            <a:r>
              <a:rPr sz="2300" kern="0" spc="0" dirty="0">
                <a:solidFill>
                  <a:srgbClr val="898989">
                    <a:alpha val="100000"/>
                  </a:srgbClr>
                </a:solidFill>
                <a:latin typeface="Calibri" panose="020F0502020204030204"/>
                <a:ea typeface="Calibri" panose="020F0502020204030204"/>
                <a:cs typeface="Calibri" panose="020F0502020204030204"/>
              </a:rPr>
              <a:t>Encapsulation</a:t>
            </a:r>
            <a:r>
              <a:rPr sz="2300" kern="0" spc="250" dirty="0">
                <a:solidFill>
                  <a:srgbClr val="898989">
                    <a:alpha val="100000"/>
                  </a:srgbClr>
                </a:solidFill>
                <a:latin typeface="Calibri" panose="020F0502020204030204"/>
                <a:ea typeface="Calibri" panose="020F0502020204030204"/>
                <a:cs typeface="Calibri" panose="020F0502020204030204"/>
              </a:rPr>
              <a:t> </a:t>
            </a:r>
            <a:r>
              <a:rPr sz="2300" kern="0" spc="40" dirty="0">
                <a:solidFill>
                  <a:srgbClr val="898989">
                    <a:alpha val="100000"/>
                  </a:srgbClr>
                </a:solidFill>
                <a:latin typeface="Calibri" panose="020F0502020204030204"/>
                <a:ea typeface="Calibri" panose="020F0502020204030204"/>
                <a:cs typeface="Calibri" panose="020F0502020204030204"/>
              </a:rPr>
              <a:t>:)</a:t>
            </a:r>
            <a:endParaRPr sz="2300" dirty="0">
              <a:latin typeface="Calibri" panose="020F0502020204030204"/>
              <a:ea typeface="Calibri" panose="020F0502020204030204"/>
              <a:cs typeface="Calibri" panose="020F0502020204030204"/>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20"/>
          <p:cNvSpPr/>
          <p:nvPr/>
        </p:nvSpPr>
        <p:spPr>
          <a:xfrm>
            <a:off x="830585" y="980686"/>
            <a:ext cx="8674100" cy="1718310"/>
          </a:xfrm>
          <a:prstGeom prst="rect">
            <a:avLst/>
          </a:prstGeom>
          <a:noFill/>
          <a:ln w="0" cap="flat">
            <a:noFill/>
            <a:prstDash val="solid"/>
            <a:miter lim="0"/>
          </a:ln>
        </p:spPr>
        <p:txBody>
          <a:bodyPr vert="horz" wrap="square" lIns="0" tIns="0" rIns="0" bIns="0"/>
          <a:lstStyle/>
          <a:p>
            <a:pPr algn="l" rtl="0" eaLnBrk="0">
              <a:lnSpc>
                <a:spcPct val="87000"/>
              </a:lnSpc>
            </a:pPr>
            <a:endParaRPr sz="100" dirty="0">
              <a:latin typeface="Arial" panose="020B0604020202020204"/>
              <a:ea typeface="Arial" panose="020B0604020202020204"/>
              <a:cs typeface="Arial" panose="020B0604020202020204"/>
            </a:endParaRPr>
          </a:p>
          <a:p>
            <a:pPr marL="12700" algn="l" rtl="0" eaLnBrk="0">
              <a:lnSpc>
                <a:spcPct val="96000"/>
              </a:lnSpc>
            </a:pPr>
            <a:r>
              <a:rPr sz="2800" b="1" kern="0" spc="-20" dirty="0">
                <a:solidFill>
                  <a:srgbClr val="000000">
                    <a:alpha val="100000"/>
                  </a:srgbClr>
                </a:solidFill>
                <a:latin typeface="黑体" panose="02010609060101010101" charset="-122"/>
                <a:ea typeface="黑体" panose="02010609060101010101" charset="-122"/>
                <a:cs typeface="黑体" panose="02010609060101010101" charset="-122"/>
              </a:rPr>
              <a:t>导论</a:t>
            </a:r>
            <a:endParaRPr sz="2800" dirty="0">
              <a:latin typeface="黑体" panose="02010609060101010101" charset="-122"/>
              <a:ea typeface="黑体" panose="02010609060101010101" charset="-122"/>
              <a:cs typeface="黑体" panose="02010609060101010101" charset="-122"/>
            </a:endParaRPr>
          </a:p>
          <a:p>
            <a:pPr algn="l" rtl="0" eaLnBrk="0">
              <a:lnSpc>
                <a:spcPct val="110000"/>
              </a:lnSpc>
            </a:pPr>
            <a:endParaRPr sz="700" dirty="0">
              <a:latin typeface="Arial" panose="020B0604020202020204"/>
              <a:ea typeface="Arial" panose="020B0604020202020204"/>
              <a:cs typeface="Arial" panose="020B0604020202020204"/>
            </a:endParaRPr>
          </a:p>
          <a:p>
            <a:pPr marL="534670" algn="l" rtl="0" eaLnBrk="0">
              <a:lnSpc>
                <a:spcPct val="201000"/>
              </a:lnSpc>
              <a:spcBef>
                <a:spcPts val="5"/>
              </a:spcBef>
            </a:pPr>
            <a:r>
              <a:rPr sz="1900" kern="0" spc="70" dirty="0">
                <a:solidFill>
                  <a:srgbClr val="000000">
                    <a:alpha val="100000"/>
                  </a:srgbClr>
                </a:solidFill>
                <a:latin typeface="黑体" panose="02010609060101010101" charset="-122"/>
                <a:ea typeface="黑体" panose="02010609060101010101" charset="-122"/>
                <a:cs typeface="黑体" panose="02010609060101010101" charset="-122"/>
              </a:rPr>
              <a:t>编程语言分类：脚本语言、面向机器语</a:t>
            </a:r>
            <a:r>
              <a:rPr sz="1900" kern="0" spc="60" dirty="0">
                <a:solidFill>
                  <a:srgbClr val="000000">
                    <a:alpha val="100000"/>
                  </a:srgbClr>
                </a:solidFill>
                <a:latin typeface="黑体" panose="02010609060101010101" charset="-122"/>
                <a:ea typeface="黑体" panose="02010609060101010101" charset="-122"/>
                <a:cs typeface="黑体" panose="02010609060101010101" charset="-122"/>
              </a:rPr>
              <a:t>言、面向过程语言、</a:t>
            </a:r>
            <a:r>
              <a:rPr sz="1900" kern="0" spc="60" dirty="0">
                <a:solidFill>
                  <a:srgbClr val="000000">
                    <a:alpha val="100000"/>
                  </a:srgbClr>
                </a:solidFill>
                <a:latin typeface="黑体" panose="02010609060101010101" charset="-122"/>
                <a:ea typeface="黑体" panose="02010609060101010101" charset="-122"/>
                <a:cs typeface="黑体" panose="02010609060101010101" charset="-122"/>
              </a:rPr>
              <a:t> </a:t>
            </a:r>
            <a:r>
              <a:rPr sz="1900" b="1" kern="0" spc="60" dirty="0">
                <a:solidFill>
                  <a:srgbClr val="000000">
                    <a:alpha val="100000"/>
                  </a:srgbClr>
                </a:solidFill>
                <a:latin typeface="黑体" panose="02010609060101010101" charset="-122"/>
                <a:ea typeface="黑体" panose="02010609060101010101" charset="-122"/>
                <a:cs typeface="黑体" panose="02010609060101010101" charset="-122"/>
              </a:rPr>
              <a:t>面向对象语言</a:t>
            </a:r>
            <a:r>
              <a:rPr sz="1900" kern="0" spc="-10" dirty="0">
                <a:solidFill>
                  <a:srgbClr val="000000">
                    <a:alpha val="100000"/>
                  </a:srgbClr>
                </a:solidFill>
                <a:latin typeface="黑体" panose="02010609060101010101" charset="-122"/>
                <a:ea typeface="黑体" panose="02010609060101010101" charset="-122"/>
                <a:cs typeface="黑体" panose="02010609060101010101" charset="-122"/>
              </a:rPr>
              <a:t> </a:t>
            </a:r>
            <a:r>
              <a:rPr sz="1900" kern="0" spc="80" dirty="0">
                <a:solidFill>
                  <a:srgbClr val="000000">
                    <a:alpha val="100000"/>
                  </a:srgbClr>
                </a:solidFill>
                <a:latin typeface="黑体" panose="02010609060101010101" charset="-122"/>
                <a:ea typeface="黑体" panose="02010609060101010101" charset="-122"/>
                <a:cs typeface="黑体" panose="02010609060101010101" charset="-122"/>
              </a:rPr>
              <a:t>程序运行方式：编译执行、解释执行、</a:t>
            </a:r>
            <a:r>
              <a:rPr sz="1900" kern="0" spc="80" dirty="0">
                <a:solidFill>
                  <a:srgbClr val="000000">
                    <a:alpha val="100000"/>
                  </a:srgbClr>
                </a:solidFill>
                <a:latin typeface="黑体" panose="02010609060101010101" charset="-122"/>
                <a:ea typeface="黑体" panose="02010609060101010101" charset="-122"/>
                <a:cs typeface="黑体" panose="02010609060101010101" charset="-122"/>
              </a:rPr>
              <a:t> </a:t>
            </a:r>
            <a:r>
              <a:rPr sz="1900" b="1" kern="0" spc="80" dirty="0">
                <a:solidFill>
                  <a:srgbClr val="000000">
                    <a:alpha val="100000"/>
                  </a:srgbClr>
                </a:solidFill>
                <a:latin typeface="黑体" panose="02010609060101010101" charset="-122"/>
                <a:ea typeface="黑体" panose="02010609060101010101" charset="-122"/>
                <a:cs typeface="黑体" panose="02010609060101010101" charset="-122"/>
              </a:rPr>
              <a:t>编译和解释相结合(如</a:t>
            </a:r>
            <a:r>
              <a:rPr sz="1900" kern="0" spc="-500" dirty="0">
                <a:solidFill>
                  <a:srgbClr val="000000">
                    <a:alpha val="100000"/>
                  </a:srgbClr>
                </a:solidFill>
                <a:latin typeface="黑体" panose="02010609060101010101" charset="-122"/>
                <a:ea typeface="黑体" panose="02010609060101010101" charset="-122"/>
                <a:cs typeface="黑体" panose="02010609060101010101" charset="-122"/>
              </a:rPr>
              <a:t> </a:t>
            </a:r>
            <a:r>
              <a:rPr sz="1900" b="1" kern="0" spc="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Java</a:t>
            </a:r>
            <a:r>
              <a:rPr sz="1900" b="1" kern="0" spc="8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a:t>
            </a:r>
            <a:endParaRPr sz="1900" dirty="0">
              <a:latin typeface="宋体" panose="02010600030101010101" pitchFamily="2" charset="-122"/>
              <a:ea typeface="宋体" panose="02010600030101010101" pitchFamily="2" charset="-122"/>
              <a:cs typeface="宋体" panose="02010600030101010101" pitchFamily="2" charset="-122"/>
            </a:endParaRPr>
          </a:p>
        </p:txBody>
      </p:sp>
      <p:sp>
        <p:nvSpPr>
          <p:cNvPr id="22" name="textbox 22"/>
          <p:cNvSpPr/>
          <p:nvPr/>
        </p:nvSpPr>
        <p:spPr>
          <a:xfrm>
            <a:off x="1356010" y="3244706"/>
            <a:ext cx="3971925" cy="2139950"/>
          </a:xfrm>
          <a:prstGeom prst="rect">
            <a:avLst/>
          </a:prstGeom>
          <a:noFill/>
          <a:ln w="0" cap="flat">
            <a:noFill/>
            <a:prstDash val="solid"/>
            <a:miter lim="0"/>
          </a:ln>
        </p:spPr>
        <p:txBody>
          <a:bodyPr vert="horz" wrap="square" lIns="0" tIns="0" rIns="0" bIns="0"/>
          <a:lstStyle/>
          <a:p>
            <a:pPr algn="l" rtl="0" eaLnBrk="0">
              <a:lnSpc>
                <a:spcPct val="86000"/>
              </a:lnSpc>
            </a:pPr>
            <a:endParaRPr sz="100" dirty="0">
              <a:latin typeface="Arial" panose="020B0604020202020204"/>
              <a:ea typeface="Arial" panose="020B0604020202020204"/>
              <a:cs typeface="Arial" panose="020B0604020202020204"/>
            </a:endParaRPr>
          </a:p>
          <a:p>
            <a:pPr marL="12700" algn="l" rtl="0" eaLnBrk="0">
              <a:lnSpc>
                <a:spcPct val="96000"/>
              </a:lnSpc>
            </a:pPr>
            <a:r>
              <a:rPr sz="1900" b="1" kern="0" spc="80" dirty="0">
                <a:solidFill>
                  <a:srgbClr val="000000">
                    <a:alpha val="100000"/>
                  </a:srgbClr>
                </a:solidFill>
                <a:latin typeface="黑体" panose="02010609060101010101" charset="-122"/>
                <a:ea typeface="黑体" panose="02010609060101010101" charset="-122"/>
                <a:cs typeface="黑体" panose="02010609060101010101" charset="-122"/>
              </a:rPr>
              <a:t>面向对象思想</a:t>
            </a:r>
            <a:endParaRPr sz="1900" dirty="0">
              <a:latin typeface="黑体" panose="02010609060101010101" charset="-122"/>
              <a:ea typeface="黑体" panose="02010609060101010101" charset="-122"/>
              <a:cs typeface="黑体" panose="02010609060101010101" charset="-122"/>
            </a:endParaRPr>
          </a:p>
          <a:p>
            <a:pPr marL="453390" algn="l" rtl="0" eaLnBrk="0">
              <a:lnSpc>
                <a:spcPct val="92000"/>
              </a:lnSpc>
              <a:spcBef>
                <a:spcPts val="1340"/>
              </a:spcBef>
            </a:pPr>
            <a:r>
              <a:rPr sz="1900" kern="0" spc="-60" dirty="0">
                <a:solidFill>
                  <a:srgbClr val="000000">
                    <a:alpha val="100000"/>
                  </a:srgbClr>
                </a:solidFill>
                <a:latin typeface="黑体" panose="02010609060101010101" charset="-122"/>
                <a:ea typeface="黑体" panose="02010609060101010101" charset="-122"/>
                <a:cs typeface="黑体" panose="02010609060101010101" charset="-122"/>
              </a:rPr>
              <a:t>万事万物皆对象，</a:t>
            </a:r>
            <a:endParaRPr sz="1900" dirty="0">
              <a:latin typeface="黑体" panose="02010609060101010101" charset="-122"/>
              <a:ea typeface="黑体" panose="02010609060101010101" charset="-122"/>
              <a:cs typeface="黑体" panose="02010609060101010101" charset="-122"/>
            </a:endParaRPr>
          </a:p>
          <a:p>
            <a:pPr marL="453390" algn="l" rtl="0" eaLnBrk="0">
              <a:lnSpc>
                <a:spcPct val="92000"/>
              </a:lnSpc>
              <a:spcBef>
                <a:spcPts val="1550"/>
              </a:spcBef>
            </a:pPr>
            <a:r>
              <a:rPr sz="1900" kern="0" spc="-70" dirty="0">
                <a:solidFill>
                  <a:srgbClr val="000000">
                    <a:alpha val="100000"/>
                  </a:srgbClr>
                </a:solidFill>
                <a:latin typeface="黑体" panose="02010609060101010101" charset="-122"/>
                <a:ea typeface="黑体" panose="02010609060101010101" charset="-122"/>
                <a:cs typeface="黑体" panose="02010609060101010101" charset="-122"/>
              </a:rPr>
              <a:t>程序由类组成，</a:t>
            </a:r>
            <a:endParaRPr sz="1900" dirty="0">
              <a:latin typeface="黑体" panose="02010609060101010101" charset="-122"/>
              <a:ea typeface="黑体" panose="02010609060101010101" charset="-122"/>
              <a:cs typeface="黑体" panose="02010609060101010101" charset="-122"/>
            </a:endParaRPr>
          </a:p>
          <a:p>
            <a:pPr marL="453390" algn="l" rtl="0" eaLnBrk="0">
              <a:lnSpc>
                <a:spcPct val="85000"/>
              </a:lnSpc>
              <a:spcBef>
                <a:spcPts val="1545"/>
              </a:spcBef>
            </a:pPr>
            <a:r>
              <a:rPr sz="1900" kern="0" spc="0" dirty="0">
                <a:solidFill>
                  <a:srgbClr val="000000">
                    <a:alpha val="100000"/>
                  </a:srgbClr>
                </a:solidFill>
                <a:latin typeface="黑体" panose="02010609060101010101" charset="-122"/>
                <a:ea typeface="黑体" panose="02010609060101010101" charset="-122"/>
                <a:cs typeface="黑体" panose="02010609060101010101" charset="-122"/>
              </a:rPr>
              <a:t>对象是类的实例、是细粒度的，</a:t>
            </a:r>
            <a:endParaRPr sz="1900" dirty="0">
              <a:latin typeface="黑体" panose="02010609060101010101" charset="-122"/>
              <a:ea typeface="黑体" panose="02010609060101010101" charset="-122"/>
              <a:cs typeface="黑体" panose="02010609060101010101" charset="-122"/>
            </a:endParaRPr>
          </a:p>
          <a:p>
            <a:pPr marL="453390" algn="l" rtl="0" eaLnBrk="0">
              <a:lnSpc>
                <a:spcPts val="3890"/>
              </a:lnSpc>
            </a:pPr>
            <a:r>
              <a:rPr sz="1900" kern="0" spc="-10" dirty="0">
                <a:solidFill>
                  <a:srgbClr val="000000">
                    <a:alpha val="100000"/>
                  </a:srgbClr>
                </a:solidFill>
                <a:latin typeface="黑体" panose="02010609060101010101" charset="-122"/>
                <a:ea typeface="黑体" panose="02010609060101010101" charset="-122"/>
                <a:cs typeface="黑体" panose="02010609060101010101" charset="-122"/>
              </a:rPr>
              <a:t>对象之间通过消息相互作</a:t>
            </a:r>
            <a:r>
              <a:rPr sz="1900" kern="0" spc="-20" dirty="0">
                <a:solidFill>
                  <a:srgbClr val="000000">
                    <a:alpha val="100000"/>
                  </a:srgbClr>
                </a:solidFill>
                <a:latin typeface="黑体" panose="02010609060101010101" charset="-122"/>
                <a:ea typeface="黑体" panose="02010609060101010101" charset="-122"/>
                <a:cs typeface="黑体" panose="02010609060101010101" charset="-122"/>
              </a:rPr>
              <a:t>用。</a:t>
            </a:r>
            <a:endParaRPr sz="1900" dirty="0">
              <a:latin typeface="黑体" panose="02010609060101010101" charset="-122"/>
              <a:ea typeface="黑体" panose="02010609060101010101" charset="-122"/>
              <a:cs typeface="黑体" panose="02010609060101010101" charset="-122"/>
            </a:endParaRPr>
          </a:p>
        </p:txBody>
      </p:sp>
      <p:sp>
        <p:nvSpPr>
          <p:cNvPr id="24" name="textbox 24"/>
          <p:cNvSpPr/>
          <p:nvPr/>
        </p:nvSpPr>
        <p:spPr>
          <a:xfrm>
            <a:off x="1270020" y="5594188"/>
            <a:ext cx="5048884" cy="765809"/>
          </a:xfrm>
          <a:prstGeom prst="rect">
            <a:avLst/>
          </a:prstGeom>
          <a:noFill/>
          <a:ln w="0" cap="flat">
            <a:noFill/>
            <a:prstDash val="solid"/>
            <a:miter lim="0"/>
          </a:ln>
        </p:spPr>
        <p:txBody>
          <a:bodyPr vert="horz" wrap="square" lIns="0" tIns="0" rIns="0" bIns="0"/>
          <a:lstStyle/>
          <a:p>
            <a:pPr algn="l" rtl="0" eaLnBrk="0">
              <a:lnSpc>
                <a:spcPct val="92000"/>
              </a:lnSpc>
            </a:pPr>
            <a:endParaRPr sz="100" dirty="0">
              <a:latin typeface="Arial" panose="020B0604020202020204"/>
              <a:ea typeface="Arial" panose="020B0604020202020204"/>
              <a:cs typeface="Arial" panose="020B0604020202020204"/>
            </a:endParaRPr>
          </a:p>
          <a:p>
            <a:pPr marL="12700" algn="l" rtl="0" eaLnBrk="0">
              <a:lnSpc>
                <a:spcPct val="95000"/>
              </a:lnSpc>
            </a:pPr>
            <a:r>
              <a:rPr sz="1900" kern="0" spc="20" dirty="0">
                <a:solidFill>
                  <a:srgbClr val="000000">
                    <a:alpha val="100000"/>
                  </a:srgbClr>
                </a:solidFill>
                <a:latin typeface="黑体" panose="02010609060101010101" charset="-122"/>
                <a:ea typeface="黑体" panose="02010609060101010101" charset="-122"/>
                <a:cs typeface="黑体" panose="02010609060101010101" charset="-122"/>
              </a:rPr>
              <a:t>类和对象之间</a:t>
            </a:r>
            <a:r>
              <a:rPr sz="1900" b="1" kern="0" spc="20" dirty="0">
                <a:solidFill>
                  <a:srgbClr val="000000">
                    <a:alpha val="100000"/>
                  </a:srgbClr>
                </a:solidFill>
                <a:latin typeface="黑体" panose="02010609060101010101" charset="-122"/>
                <a:ea typeface="黑体" panose="02010609060101010101" charset="-122"/>
                <a:cs typeface="黑体" panose="02010609060101010101" charset="-122"/>
              </a:rPr>
              <a:t>是</a:t>
            </a:r>
            <a:r>
              <a:rPr sz="1900" b="1" kern="0" spc="20" dirty="0">
                <a:solidFill>
                  <a:srgbClr val="D02020">
                    <a:alpha val="100000"/>
                  </a:srgbClr>
                </a:solidFill>
                <a:latin typeface="黑体" panose="02010609060101010101" charset="-122"/>
                <a:ea typeface="黑体" panose="02010609060101010101" charset="-122"/>
                <a:cs typeface="黑体" panose="02010609060101010101" charset="-122"/>
              </a:rPr>
              <a:t>抽象</a:t>
            </a:r>
            <a:r>
              <a:rPr sz="1900" kern="0" spc="20" dirty="0">
                <a:solidFill>
                  <a:srgbClr val="000000">
                    <a:alpha val="100000"/>
                  </a:srgbClr>
                </a:solidFill>
                <a:latin typeface="黑体" panose="02010609060101010101" charset="-122"/>
                <a:ea typeface="黑体" panose="02010609060101010101" charset="-122"/>
                <a:cs typeface="黑体" panose="02010609060101010101" charset="-122"/>
              </a:rPr>
              <a:t>和</a:t>
            </a:r>
            <a:r>
              <a:rPr sz="1900" b="1" kern="0" spc="20" dirty="0">
                <a:solidFill>
                  <a:srgbClr val="E02020">
                    <a:alpha val="100000"/>
                  </a:srgbClr>
                </a:solidFill>
                <a:latin typeface="黑体" panose="02010609060101010101" charset="-122"/>
                <a:ea typeface="黑体" panose="02010609060101010101" charset="-122"/>
                <a:cs typeface="黑体" panose="02010609060101010101" charset="-122"/>
              </a:rPr>
              <a:t>具体</a:t>
            </a:r>
            <a:r>
              <a:rPr sz="1900" kern="0" spc="20" dirty="0">
                <a:solidFill>
                  <a:srgbClr val="000000">
                    <a:alpha val="100000"/>
                  </a:srgbClr>
                </a:solidFill>
                <a:latin typeface="黑体" panose="02010609060101010101" charset="-122"/>
                <a:ea typeface="黑体" panose="02010609060101010101" charset="-122"/>
                <a:cs typeface="黑体" panose="02010609060101010101" charset="-122"/>
              </a:rPr>
              <a:t>的关系。</a:t>
            </a:r>
            <a:endParaRPr sz="1900" dirty="0">
              <a:latin typeface="黑体" panose="02010609060101010101" charset="-122"/>
              <a:ea typeface="黑体" panose="02010609060101010101" charset="-122"/>
              <a:cs typeface="黑体" panose="02010609060101010101" charset="-122"/>
            </a:endParaRPr>
          </a:p>
          <a:p>
            <a:pPr algn="l" rtl="0" eaLnBrk="0">
              <a:lnSpc>
                <a:spcPct val="107000"/>
              </a:lnSpc>
            </a:pPr>
            <a:endParaRPr sz="1200" dirty="0">
              <a:latin typeface="Arial" panose="020B0604020202020204"/>
              <a:ea typeface="Arial" panose="020B0604020202020204"/>
              <a:cs typeface="Arial" panose="020B0604020202020204"/>
            </a:endParaRPr>
          </a:p>
          <a:p>
            <a:pPr algn="l" rtl="0" eaLnBrk="0">
              <a:lnSpc>
                <a:spcPct val="10000"/>
              </a:lnSpc>
            </a:pPr>
            <a:endParaRPr sz="100" dirty="0">
              <a:latin typeface="Arial" panose="020B0604020202020204"/>
              <a:ea typeface="Arial" panose="020B0604020202020204"/>
              <a:cs typeface="Arial" panose="020B0604020202020204"/>
            </a:endParaRPr>
          </a:p>
          <a:p>
            <a:pPr marL="12700" algn="l" rtl="0" eaLnBrk="0">
              <a:lnSpc>
                <a:spcPct val="92000"/>
              </a:lnSpc>
            </a:pPr>
            <a:r>
              <a:rPr sz="1900" kern="0" spc="30" dirty="0">
                <a:solidFill>
                  <a:srgbClr val="000000">
                    <a:alpha val="100000"/>
                  </a:srgbClr>
                </a:solidFill>
                <a:latin typeface="黑体" panose="02010609060101010101" charset="-122"/>
                <a:ea typeface="黑体" panose="02010609060101010101" charset="-122"/>
                <a:cs typeface="黑体" panose="02010609060101010101" charset="-122"/>
              </a:rPr>
              <a:t>类是创建对象的模板，对象是类的具体实例</a:t>
            </a:r>
            <a:r>
              <a:rPr sz="1900" kern="0" spc="20" dirty="0">
                <a:solidFill>
                  <a:srgbClr val="000000">
                    <a:alpha val="100000"/>
                  </a:srgbClr>
                </a:solidFill>
                <a:latin typeface="黑体" panose="02010609060101010101" charset="-122"/>
                <a:ea typeface="黑体" panose="02010609060101010101" charset="-122"/>
                <a:cs typeface="黑体" panose="02010609060101010101" charset="-122"/>
              </a:rPr>
              <a:t>。</a:t>
            </a:r>
            <a:endParaRPr sz="1900" dirty="0">
              <a:latin typeface="黑体" panose="02010609060101010101" charset="-122"/>
              <a:ea typeface="黑体" panose="02010609060101010101" charset="-122"/>
              <a:cs typeface="黑体" panose="02010609060101010101" charset="-122"/>
            </a:endParaRPr>
          </a:p>
        </p:txBody>
      </p:sp>
      <p:sp>
        <p:nvSpPr>
          <p:cNvPr id="26" name="textbox 26"/>
          <p:cNvSpPr/>
          <p:nvPr/>
        </p:nvSpPr>
        <p:spPr>
          <a:xfrm>
            <a:off x="7524760" y="4174055"/>
            <a:ext cx="2894329" cy="1060450"/>
          </a:xfrm>
          <a:prstGeom prst="rect">
            <a:avLst/>
          </a:prstGeom>
          <a:noFill/>
          <a:ln w="0" cap="flat">
            <a:noFill/>
            <a:prstDash val="solid"/>
            <a:miter lim="0"/>
          </a:ln>
        </p:spPr>
        <p:txBody>
          <a:bodyPr vert="horz" wrap="square" lIns="0" tIns="0" rIns="0" bIns="0"/>
          <a:lstStyle/>
          <a:p>
            <a:pPr algn="l" rtl="0" eaLnBrk="0">
              <a:lnSpc>
                <a:spcPct val="98000"/>
              </a:lnSpc>
            </a:pPr>
            <a:endParaRPr sz="100" dirty="0">
              <a:latin typeface="Arial" panose="020B0604020202020204"/>
              <a:ea typeface="Arial" panose="020B0604020202020204"/>
              <a:cs typeface="Arial" panose="020B0604020202020204"/>
            </a:endParaRPr>
          </a:p>
          <a:p>
            <a:pPr algn="r" rtl="0" eaLnBrk="0">
              <a:lnSpc>
                <a:spcPct val="81000"/>
              </a:lnSpc>
            </a:pPr>
            <a:r>
              <a:rPr sz="3200" b="1" kern="0" spc="-110" dirty="0">
                <a:solidFill>
                  <a:srgbClr val="000000">
                    <a:alpha val="100000"/>
                  </a:srgbClr>
                </a:solidFill>
                <a:latin typeface="Arial" panose="020B0604020202020204"/>
                <a:ea typeface="Arial" panose="020B0604020202020204"/>
                <a:cs typeface="Arial" panose="020B0604020202020204"/>
              </a:rPr>
              <a:t>Object-Oriented</a:t>
            </a:r>
            <a:endParaRPr sz="3200" dirty="0">
              <a:latin typeface="Arial" panose="020B0604020202020204"/>
              <a:ea typeface="Arial" panose="020B0604020202020204"/>
              <a:cs typeface="Arial" panose="020B0604020202020204"/>
            </a:endParaRPr>
          </a:p>
          <a:p>
            <a:pPr algn="l" rtl="0" eaLnBrk="0">
              <a:lnSpc>
                <a:spcPct val="139000"/>
              </a:lnSpc>
            </a:pPr>
            <a:endParaRPr sz="1000" dirty="0">
              <a:latin typeface="Arial" panose="020B0604020202020204"/>
              <a:ea typeface="Arial" panose="020B0604020202020204"/>
              <a:cs typeface="Arial" panose="020B0604020202020204"/>
            </a:endParaRPr>
          </a:p>
          <a:p>
            <a:pPr algn="l" rtl="0" eaLnBrk="0">
              <a:lnSpc>
                <a:spcPct val="116000"/>
              </a:lnSpc>
            </a:pPr>
            <a:endParaRPr sz="500" dirty="0">
              <a:latin typeface="Arial" panose="020B0604020202020204"/>
              <a:ea typeface="Arial" panose="020B0604020202020204"/>
              <a:cs typeface="Arial" panose="020B0604020202020204"/>
            </a:endParaRPr>
          </a:p>
          <a:p>
            <a:pPr marL="568960" algn="l" rtl="0" eaLnBrk="0">
              <a:lnSpc>
                <a:spcPct val="96000"/>
              </a:lnSpc>
              <a:spcBef>
                <a:spcPts val="5"/>
              </a:spcBef>
            </a:pPr>
            <a:r>
              <a:rPr sz="2300" b="1" kern="0" spc="190" dirty="0">
                <a:solidFill>
                  <a:srgbClr val="000000">
                    <a:alpha val="100000"/>
                  </a:srgbClr>
                </a:solidFill>
                <a:latin typeface="黑体" panose="02010609060101010101" charset="-122"/>
                <a:ea typeface="黑体" panose="02010609060101010101" charset="-122"/>
                <a:cs typeface="黑体" panose="02010609060101010101" charset="-122"/>
              </a:rPr>
              <a:t>“物件导向”</a:t>
            </a:r>
            <a:endParaRPr sz="2300" dirty="0">
              <a:latin typeface="黑体" panose="02010609060101010101" charset="-122"/>
              <a:ea typeface="黑体" panose="02010609060101010101" charset="-122"/>
              <a:cs typeface="黑体" panose="02010609060101010101" charset="-122"/>
            </a:endParaRPr>
          </a:p>
        </p:txBody>
      </p:sp>
      <p:sp>
        <p:nvSpPr>
          <p:cNvPr id="28" name="textbox 28"/>
          <p:cNvSpPr/>
          <p:nvPr/>
        </p:nvSpPr>
        <p:spPr>
          <a:xfrm>
            <a:off x="908039" y="6455064"/>
            <a:ext cx="10360659" cy="226059"/>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580"/>
              </a:lnSpc>
            </a:pPr>
            <a:r>
              <a:rPr sz="1100" kern="0" spc="0" dirty="0">
                <a:solidFill>
                  <a:srgbClr val="000000">
                    <a:alpha val="100000"/>
                  </a:srgbClr>
                </a:solidFill>
                <a:latin typeface="Arial" panose="020B0604020202020204"/>
                <a:ea typeface="Arial" panose="020B0604020202020204"/>
                <a:cs typeface="Arial" panose="020B0604020202020204"/>
              </a:rPr>
              <a:t>S</a:t>
            </a:r>
            <a:r>
              <a:rPr lang="en-US" sz="1100" kern="0" spc="0" dirty="0">
                <a:solidFill>
                  <a:srgbClr val="000000">
                    <a:alpha val="100000"/>
                  </a:srgbClr>
                </a:solidFill>
                <a:latin typeface="Arial" panose="020B0604020202020204"/>
                <a:ea typeface="Arial" panose="020B0604020202020204"/>
                <a:cs typeface="Arial" panose="020B0604020202020204"/>
              </a:rPr>
              <a:t>un</a:t>
            </a:r>
            <a:r>
              <a:rPr sz="1100" kern="0" spc="0" dirty="0">
                <a:solidFill>
                  <a:srgbClr val="000000">
                    <a:alpha val="100000"/>
                  </a:srgbClr>
                </a:solidFill>
                <a:latin typeface="Arial" panose="020B0604020202020204"/>
                <a:ea typeface="Arial" panose="020B0604020202020204"/>
                <a:cs typeface="Arial" panose="020B0604020202020204"/>
              </a:rPr>
              <a:t>day,December  28,202</a:t>
            </a:r>
            <a:r>
              <a:rPr lang="en-US" sz="1100" kern="0" spc="0" dirty="0">
                <a:solidFill>
                  <a:srgbClr val="000000">
                    <a:alpha val="100000"/>
                  </a:srgbClr>
                </a:solidFill>
                <a:latin typeface="Arial" panose="020B0604020202020204"/>
                <a:ea typeface="Arial" panose="020B0604020202020204"/>
                <a:cs typeface="Arial" panose="020B0604020202020204"/>
              </a:rPr>
              <a:t>5</a:t>
            </a:r>
            <a:endParaRPr lang="en-US" sz="1100" kern="0" spc="0" baseline="3000" dirty="0">
              <a:solidFill>
                <a:srgbClr val="000000">
                  <a:alpha val="100000"/>
                </a:srgbClr>
              </a:solidFill>
              <a:latin typeface="Arial" panose="020B0604020202020204"/>
              <a:ea typeface="Arial" panose="020B0604020202020204"/>
              <a:cs typeface="Arial" panose="020B0604020202020204"/>
            </a:endParaRPr>
          </a:p>
        </p:txBody>
      </p:sp>
      <p:pic>
        <p:nvPicPr>
          <p:cNvPr id="30" name="picture 30"/>
          <p:cNvPicPr>
            <a:picLocks noChangeAspect="1"/>
          </p:cNvPicPr>
          <p:nvPr/>
        </p:nvPicPr>
        <p:blipFill>
          <a:blip r:embed="rId1"/>
          <a:stretch>
            <a:fillRect/>
          </a:stretch>
        </p:blipFill>
        <p:spPr>
          <a:xfrm rot="21600000">
            <a:off x="10369539" y="393717"/>
            <a:ext cx="901720" cy="1377909"/>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xtbox 32"/>
          <p:cNvSpPr/>
          <p:nvPr/>
        </p:nvSpPr>
        <p:spPr>
          <a:xfrm>
            <a:off x="608234" y="960451"/>
            <a:ext cx="10143490" cy="5523229"/>
          </a:xfrm>
          <a:prstGeom prst="rect">
            <a:avLst/>
          </a:prstGeom>
          <a:noFill/>
          <a:ln w="0" cap="flat">
            <a:noFill/>
            <a:prstDash val="solid"/>
            <a:miter lim="0"/>
          </a:ln>
        </p:spPr>
        <p:txBody>
          <a:bodyPr vert="horz" wrap="square" lIns="0" tIns="0" rIns="0" bIns="0"/>
          <a:lstStyle/>
          <a:p>
            <a:pPr algn="l" rtl="0" eaLnBrk="0">
              <a:lnSpc>
                <a:spcPct val="93000"/>
              </a:lnSpc>
            </a:pPr>
            <a:endParaRPr sz="100" dirty="0">
              <a:latin typeface="Arial" panose="020B0604020202020204"/>
              <a:ea typeface="Arial" panose="020B0604020202020204"/>
              <a:cs typeface="Arial" panose="020B0604020202020204"/>
            </a:endParaRPr>
          </a:p>
          <a:p>
            <a:pPr marL="12700" algn="l" rtl="0" eaLnBrk="0">
              <a:lnSpc>
                <a:spcPct val="97000"/>
              </a:lnSpc>
            </a:pPr>
            <a:r>
              <a:rPr sz="2700" b="1" kern="0" spc="70" dirty="0">
                <a:solidFill>
                  <a:srgbClr val="000000">
                    <a:alpha val="100000"/>
                  </a:srgbClr>
                </a:solidFill>
                <a:latin typeface="黑体" panose="02010609060101010101" charset="-122"/>
                <a:ea typeface="黑体" panose="02010609060101010101" charset="-122"/>
                <a:cs typeface="黑体" panose="02010609060101010101" charset="-122"/>
              </a:rPr>
              <a:t>关键字和保留字</a:t>
            </a:r>
            <a:endParaRPr sz="2700" dirty="0">
              <a:latin typeface="黑体" panose="02010609060101010101" charset="-122"/>
              <a:ea typeface="黑体" panose="02010609060101010101" charset="-122"/>
              <a:cs typeface="黑体" panose="02010609060101010101" charset="-122"/>
            </a:endParaRPr>
          </a:p>
          <a:p>
            <a:pPr algn="l" rtl="0" eaLnBrk="0">
              <a:lnSpc>
                <a:spcPct val="143000"/>
              </a:lnSpc>
            </a:pPr>
            <a:endParaRPr sz="1000" dirty="0">
              <a:latin typeface="Arial" panose="020B0604020202020204"/>
              <a:ea typeface="Arial" panose="020B0604020202020204"/>
              <a:cs typeface="Arial" panose="020B0604020202020204"/>
            </a:endParaRPr>
          </a:p>
          <a:p>
            <a:pPr algn="r" rtl="0" eaLnBrk="0">
              <a:lnSpc>
                <a:spcPts val="2135"/>
              </a:lnSpc>
              <a:spcBef>
                <a:spcPts val="505"/>
              </a:spcBef>
            </a:pPr>
            <a:r>
              <a:rPr sz="2600" b="1" kern="0" spc="10" baseline="19000" dirty="0">
                <a:solidFill>
                  <a:srgbClr val="000000">
                    <a:alpha val="100000"/>
                  </a:srgbClr>
                </a:solidFill>
                <a:latin typeface="黑体" panose="02010609060101010101" charset="-122"/>
                <a:ea typeface="黑体" panose="02010609060101010101" charset="-122"/>
                <a:cs typeface="黑体" panose="02010609060101010101" charset="-122"/>
              </a:rPr>
              <a:t>51个关键字</a:t>
            </a:r>
            <a:r>
              <a:rPr sz="1600" kern="0" spc="10" dirty="0">
                <a:solidFill>
                  <a:srgbClr val="000000">
                    <a:alpha val="100000"/>
                  </a:srgbClr>
                </a:solidFill>
                <a:latin typeface="黑体" panose="02010609060101010101" charset="-122"/>
                <a:ea typeface="黑体" panose="02010609060101010101" charset="-122"/>
                <a:cs typeface="黑体" panose="02010609060101010101" charset="-122"/>
              </a:rPr>
              <a:t>                                 </a:t>
            </a:r>
            <a:r>
              <a:rPr sz="2600" b="1" kern="0" spc="10" baseline="-3000" dirty="0">
                <a:solidFill>
                  <a:srgbClr val="000000">
                    <a:alpha val="100000"/>
                  </a:srgbClr>
                </a:solidFill>
                <a:latin typeface="黑体" panose="02010609060101010101" charset="-122"/>
                <a:ea typeface="黑体" panose="02010609060101010101" charset="-122"/>
                <a:cs typeface="黑体" panose="02010609060101010101" charset="-122"/>
              </a:rPr>
              <a:t>基本数据类型、类型的大致范围、越界问题、强转问</a:t>
            </a:r>
            <a:r>
              <a:rPr sz="2600" b="1" kern="0" spc="0" baseline="-3000" dirty="0">
                <a:solidFill>
                  <a:srgbClr val="000000">
                    <a:alpha val="100000"/>
                  </a:srgbClr>
                </a:solidFill>
                <a:latin typeface="黑体" panose="02010609060101010101" charset="-122"/>
                <a:ea typeface="黑体" panose="02010609060101010101" charset="-122"/>
                <a:cs typeface="黑体" panose="02010609060101010101" charset="-122"/>
              </a:rPr>
              <a:t>题</a:t>
            </a:r>
            <a:endParaRPr sz="2600" baseline="-3000" dirty="0">
              <a:latin typeface="黑体" panose="02010609060101010101" charset="-122"/>
              <a:ea typeface="黑体" panose="02010609060101010101" charset="-122"/>
              <a:cs typeface="黑体" panose="02010609060101010101" charset="-122"/>
            </a:endParaRPr>
          </a:p>
          <a:p>
            <a:pPr marL="744220" algn="l" rtl="0" eaLnBrk="0">
              <a:lnSpc>
                <a:spcPts val="2560"/>
              </a:lnSpc>
            </a:pPr>
            <a:r>
              <a:rPr sz="2000" kern="0" spc="0" dirty="0">
                <a:solidFill>
                  <a:srgbClr val="000000">
                    <a:alpha val="100000"/>
                  </a:srgbClr>
                </a:solidFill>
                <a:latin typeface="Arial" panose="020B0604020202020204"/>
                <a:ea typeface="Arial" panose="020B0604020202020204"/>
                <a:cs typeface="Arial" panose="020B0604020202020204"/>
              </a:rPr>
              <a:t>boolean</a:t>
            </a:r>
            <a:r>
              <a:rPr sz="2000" kern="0" spc="11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char</a:t>
            </a:r>
            <a:r>
              <a:rPr sz="2000" kern="0" spc="11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byte</a:t>
            </a:r>
            <a:r>
              <a:rPr sz="2000" kern="0" spc="11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float</a:t>
            </a:r>
            <a:r>
              <a:rPr sz="2000" kern="0" spc="11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int</a:t>
            </a:r>
            <a:r>
              <a:rPr sz="2000" kern="0" spc="11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long</a:t>
            </a:r>
            <a:r>
              <a:rPr sz="2000" kern="0" spc="11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short</a:t>
            </a:r>
            <a:r>
              <a:rPr sz="2000" kern="0" spc="11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double</a:t>
            </a:r>
            <a:r>
              <a:rPr sz="2000" kern="0" spc="11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void</a:t>
            </a:r>
            <a:r>
              <a:rPr sz="2000" kern="0" spc="11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enum</a:t>
            </a:r>
            <a:endParaRPr sz="2000" dirty="0">
              <a:latin typeface="Arial" panose="020B0604020202020204"/>
              <a:ea typeface="Arial" panose="020B0604020202020204"/>
              <a:cs typeface="Arial" panose="020B0604020202020204"/>
            </a:endParaRPr>
          </a:p>
          <a:p>
            <a:pPr marL="8665845" algn="l" rtl="0" eaLnBrk="0">
              <a:lnSpc>
                <a:spcPct val="79000"/>
              </a:lnSpc>
              <a:spcBef>
                <a:spcPts val="200"/>
              </a:spcBef>
            </a:pPr>
            <a:r>
              <a:rPr sz="1700" b="1" kern="0" spc="-20" dirty="0">
                <a:solidFill>
                  <a:srgbClr val="000000">
                    <a:alpha val="100000"/>
                  </a:srgbClr>
                </a:solidFill>
                <a:latin typeface="黑体" panose="02010609060101010101" charset="-122"/>
                <a:ea typeface="黑体" panose="02010609060101010101" charset="-122"/>
                <a:cs typeface="黑体" panose="02010609060101010101" charset="-122"/>
              </a:rPr>
              <a:t>程序控制流</a:t>
            </a:r>
            <a:endParaRPr sz="1700" dirty="0">
              <a:latin typeface="黑体" panose="02010609060101010101" charset="-122"/>
              <a:ea typeface="黑体" panose="02010609060101010101" charset="-122"/>
              <a:cs typeface="黑体" panose="02010609060101010101" charset="-122"/>
            </a:endParaRPr>
          </a:p>
          <a:p>
            <a:pPr marL="744220" algn="l" rtl="0" eaLnBrk="0">
              <a:lnSpc>
                <a:spcPts val="2630"/>
              </a:lnSpc>
            </a:pPr>
            <a:r>
              <a:rPr sz="2000" kern="0" spc="0" dirty="0">
                <a:solidFill>
                  <a:srgbClr val="000000">
                    <a:alpha val="100000"/>
                  </a:srgbClr>
                </a:solidFill>
                <a:latin typeface="Arial" panose="020B0604020202020204"/>
                <a:ea typeface="Arial" panose="020B0604020202020204"/>
                <a:cs typeface="Arial" panose="020B0604020202020204"/>
              </a:rPr>
              <a:t>do</a:t>
            </a:r>
            <a:r>
              <a:rPr sz="2000" kern="0" spc="11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while</a:t>
            </a:r>
            <a:r>
              <a:rPr sz="2000" kern="0" spc="11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for</a:t>
            </a:r>
            <a:r>
              <a:rPr sz="2000" kern="0" spc="11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if</a:t>
            </a:r>
            <a:r>
              <a:rPr sz="2000" kern="0" spc="11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else</a:t>
            </a:r>
            <a:r>
              <a:rPr sz="2000" kern="0" spc="11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break</a:t>
            </a:r>
            <a:r>
              <a:rPr sz="2000" kern="0" spc="11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continue</a:t>
            </a:r>
            <a:r>
              <a:rPr sz="2000" kern="0" spc="11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return</a:t>
            </a:r>
            <a:r>
              <a:rPr sz="2000" kern="0" spc="11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switch</a:t>
            </a:r>
            <a:r>
              <a:rPr sz="2000" kern="0" spc="11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case</a:t>
            </a:r>
            <a:r>
              <a:rPr sz="2000" kern="0" spc="11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default</a:t>
            </a:r>
            <a:endParaRPr sz="2000" dirty="0">
              <a:latin typeface="Arial" panose="020B0604020202020204"/>
              <a:ea typeface="Arial" panose="020B0604020202020204"/>
              <a:cs typeface="Arial" panose="020B0604020202020204"/>
            </a:endParaRPr>
          </a:p>
          <a:p>
            <a:pPr marL="8145145" algn="l" rtl="0" eaLnBrk="0">
              <a:lnSpc>
                <a:spcPct val="85000"/>
              </a:lnSpc>
              <a:spcBef>
                <a:spcPts val="65"/>
              </a:spcBef>
            </a:pPr>
            <a:r>
              <a:rPr sz="1700" b="1" kern="0" spc="30" dirty="0">
                <a:solidFill>
                  <a:srgbClr val="000000">
                    <a:alpha val="100000"/>
                  </a:srgbClr>
                </a:solidFill>
                <a:latin typeface="黑体" panose="02010609060101010101" charset="-122"/>
                <a:ea typeface="黑体" panose="02010609060101010101" charset="-122"/>
                <a:cs typeface="黑体" panose="02010609060101010101" charset="-122"/>
              </a:rPr>
              <a:t>类及接口</a:t>
            </a:r>
            <a:endParaRPr sz="1700" dirty="0">
              <a:latin typeface="黑体" panose="02010609060101010101" charset="-122"/>
              <a:ea typeface="黑体" panose="02010609060101010101" charset="-122"/>
              <a:cs typeface="黑体" panose="02010609060101010101" charset="-122"/>
            </a:endParaRPr>
          </a:p>
          <a:p>
            <a:pPr marL="744220" algn="l" rtl="0" eaLnBrk="0">
              <a:lnSpc>
                <a:spcPts val="2350"/>
              </a:lnSpc>
            </a:pPr>
            <a:r>
              <a:rPr sz="1700" kern="0" spc="20" dirty="0">
                <a:solidFill>
                  <a:srgbClr val="000000">
                    <a:alpha val="100000"/>
                  </a:srgbClr>
                </a:solidFill>
                <a:latin typeface="Arial" panose="020B0604020202020204"/>
                <a:ea typeface="Arial" panose="020B0604020202020204"/>
                <a:cs typeface="Arial" panose="020B0604020202020204"/>
              </a:rPr>
              <a:t>class,interface,private,protected,public,impl</a:t>
            </a:r>
            <a:r>
              <a:rPr sz="1700" kern="0" spc="10" dirty="0">
                <a:solidFill>
                  <a:srgbClr val="000000">
                    <a:alpha val="100000"/>
                  </a:srgbClr>
                </a:solidFill>
                <a:latin typeface="Arial" panose="020B0604020202020204"/>
                <a:ea typeface="Arial" panose="020B0604020202020204"/>
                <a:cs typeface="Arial" panose="020B0604020202020204"/>
              </a:rPr>
              <a:t>ements,extends</a:t>
            </a:r>
            <a:endParaRPr sz="1700" dirty="0">
              <a:latin typeface="Arial" panose="020B0604020202020204"/>
              <a:ea typeface="Arial" panose="020B0604020202020204"/>
              <a:cs typeface="Arial" panose="020B0604020202020204"/>
            </a:endParaRPr>
          </a:p>
          <a:p>
            <a:pPr marL="744220" algn="l" rtl="0" eaLnBrk="0">
              <a:lnSpc>
                <a:spcPts val="2795"/>
              </a:lnSpc>
              <a:spcBef>
                <a:spcPts val="1320"/>
              </a:spcBef>
            </a:pPr>
            <a:r>
              <a:rPr sz="2000" kern="0" spc="0" dirty="0">
                <a:solidFill>
                  <a:srgbClr val="000000">
                    <a:alpha val="100000"/>
                  </a:srgbClr>
                </a:solidFill>
                <a:latin typeface="Arial" panose="020B0604020202020204"/>
                <a:ea typeface="Arial" panose="020B0604020202020204"/>
                <a:cs typeface="Arial" panose="020B0604020202020204"/>
              </a:rPr>
              <a:t>static</a:t>
            </a:r>
            <a:r>
              <a:rPr sz="2000" kern="0" spc="7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abstract</a:t>
            </a:r>
            <a:r>
              <a:rPr sz="2000" kern="0" spc="7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final</a:t>
            </a:r>
            <a:r>
              <a:rPr sz="2000" kern="0" spc="70" dirty="0">
                <a:solidFill>
                  <a:srgbClr val="000000">
                    <a:alpha val="100000"/>
                  </a:srgbClr>
                </a:solidFill>
                <a:latin typeface="Arial" panose="020B0604020202020204"/>
                <a:ea typeface="Arial" panose="020B0604020202020204"/>
                <a:cs typeface="Arial" panose="020B0604020202020204"/>
              </a:rPr>
              <a:t>           ,</a:t>
            </a:r>
            <a:r>
              <a:rPr sz="2000" kern="0" spc="290" dirty="0">
                <a:solidFill>
                  <a:srgbClr val="000000">
                    <a:alpha val="100000"/>
                  </a:srgbClr>
                </a:solidFill>
                <a:latin typeface="Arial" panose="020B0604020202020204"/>
                <a:ea typeface="Arial" panose="020B0604020202020204"/>
                <a:cs typeface="Arial" panose="020B0604020202020204"/>
              </a:rPr>
              <a:t> </a:t>
            </a:r>
            <a:r>
              <a:rPr sz="2000" kern="0" spc="0" dirty="0">
                <a:solidFill>
                  <a:srgbClr val="000000">
                    <a:alpha val="100000"/>
                  </a:srgbClr>
                </a:solidFill>
                <a:latin typeface="Arial" panose="020B0604020202020204"/>
                <a:ea typeface="Arial" panose="020B0604020202020204"/>
                <a:cs typeface="Arial" panose="020B0604020202020204"/>
              </a:rPr>
              <a:t>transient</a:t>
            </a:r>
            <a:r>
              <a:rPr sz="2000" kern="0" spc="7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synchronized</a:t>
            </a:r>
            <a:r>
              <a:rPr sz="2000" kern="0" spc="6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volatile</a:t>
            </a:r>
            <a:r>
              <a:rPr sz="2000" kern="0" spc="6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strictfp</a:t>
            </a:r>
            <a:r>
              <a:rPr sz="2000" kern="0" spc="60" dirty="0">
                <a:solidFill>
                  <a:srgbClr val="000000">
                    <a:alpha val="100000"/>
                  </a:srgbClr>
                </a:solidFill>
                <a:latin typeface="Arial" panose="020B0604020202020204"/>
                <a:ea typeface="Arial" panose="020B0604020202020204"/>
                <a:cs typeface="Arial" panose="020B0604020202020204"/>
              </a:rPr>
              <a:t>,</a:t>
            </a:r>
            <a:r>
              <a:rPr sz="2000" kern="0" spc="0" dirty="0">
                <a:solidFill>
                  <a:srgbClr val="000000">
                    <a:alpha val="100000"/>
                  </a:srgbClr>
                </a:solidFill>
                <a:latin typeface="Arial" panose="020B0604020202020204"/>
                <a:ea typeface="Arial" panose="020B0604020202020204"/>
                <a:cs typeface="Arial" panose="020B0604020202020204"/>
              </a:rPr>
              <a:t>native</a:t>
            </a:r>
            <a:endParaRPr sz="2000" dirty="0">
              <a:latin typeface="Arial" panose="020B0604020202020204"/>
              <a:ea typeface="Arial" panose="020B0604020202020204"/>
              <a:cs typeface="Arial" panose="020B0604020202020204"/>
            </a:endParaRPr>
          </a:p>
          <a:p>
            <a:pPr marL="744220" algn="l" rtl="0" eaLnBrk="0">
              <a:lnSpc>
                <a:spcPts val="2385"/>
              </a:lnSpc>
              <a:spcBef>
                <a:spcPts val="1580"/>
              </a:spcBef>
            </a:pPr>
            <a:r>
              <a:rPr sz="1700" kern="0" spc="0" dirty="0">
                <a:solidFill>
                  <a:srgbClr val="000000">
                    <a:alpha val="100000"/>
                  </a:srgbClr>
                </a:solidFill>
                <a:latin typeface="Arial" panose="020B0604020202020204"/>
                <a:ea typeface="Arial" panose="020B0604020202020204"/>
                <a:cs typeface="Arial" panose="020B0604020202020204"/>
              </a:rPr>
              <a:t>try</a:t>
            </a:r>
            <a:r>
              <a:rPr sz="1700" kern="0" spc="30" dirty="0">
                <a:solidFill>
                  <a:srgbClr val="000000">
                    <a:alpha val="100000"/>
                  </a:srgbClr>
                </a:solidFill>
                <a:latin typeface="Arial" panose="020B0604020202020204"/>
                <a:ea typeface="Arial" panose="020B0604020202020204"/>
                <a:cs typeface="Arial" panose="020B0604020202020204"/>
              </a:rPr>
              <a:t>,</a:t>
            </a:r>
            <a:r>
              <a:rPr sz="1700" kern="0" spc="0" dirty="0">
                <a:solidFill>
                  <a:srgbClr val="000000">
                    <a:alpha val="100000"/>
                  </a:srgbClr>
                </a:solidFill>
                <a:latin typeface="Arial" panose="020B0604020202020204"/>
                <a:ea typeface="Arial" panose="020B0604020202020204"/>
                <a:cs typeface="Arial" panose="020B0604020202020204"/>
              </a:rPr>
              <a:t>catch</a:t>
            </a:r>
            <a:r>
              <a:rPr sz="1700" kern="0" spc="30" dirty="0">
                <a:solidFill>
                  <a:srgbClr val="000000">
                    <a:alpha val="100000"/>
                  </a:srgbClr>
                </a:solidFill>
                <a:latin typeface="Arial" panose="020B0604020202020204"/>
                <a:ea typeface="Arial" panose="020B0604020202020204"/>
                <a:cs typeface="Arial" panose="020B0604020202020204"/>
              </a:rPr>
              <a:t>,</a:t>
            </a:r>
            <a:r>
              <a:rPr sz="1700" kern="0" spc="0" dirty="0">
                <a:solidFill>
                  <a:srgbClr val="000000">
                    <a:alpha val="100000"/>
                  </a:srgbClr>
                </a:solidFill>
                <a:latin typeface="Arial" panose="020B0604020202020204"/>
                <a:ea typeface="Arial" panose="020B0604020202020204"/>
                <a:cs typeface="Arial" panose="020B0604020202020204"/>
              </a:rPr>
              <a:t>finally</a:t>
            </a:r>
            <a:r>
              <a:rPr sz="1700" kern="0" spc="30" dirty="0">
                <a:solidFill>
                  <a:srgbClr val="000000">
                    <a:alpha val="100000"/>
                  </a:srgbClr>
                </a:solidFill>
                <a:latin typeface="Arial" panose="020B0604020202020204"/>
                <a:ea typeface="Arial" panose="020B0604020202020204"/>
                <a:cs typeface="Arial" panose="020B0604020202020204"/>
              </a:rPr>
              <a:t>,</a:t>
            </a:r>
            <a:r>
              <a:rPr sz="1700" kern="0" spc="0" dirty="0">
                <a:solidFill>
                  <a:srgbClr val="000000">
                    <a:alpha val="100000"/>
                  </a:srgbClr>
                </a:solidFill>
                <a:latin typeface="Arial" panose="020B0604020202020204"/>
                <a:ea typeface="Arial" panose="020B0604020202020204"/>
                <a:cs typeface="Arial" panose="020B0604020202020204"/>
              </a:rPr>
              <a:t>throw</a:t>
            </a:r>
            <a:r>
              <a:rPr sz="1700" kern="0" spc="30" dirty="0">
                <a:solidFill>
                  <a:srgbClr val="000000">
                    <a:alpha val="100000"/>
                  </a:srgbClr>
                </a:solidFill>
                <a:latin typeface="Arial" panose="020B0604020202020204"/>
                <a:ea typeface="Arial" panose="020B0604020202020204"/>
                <a:cs typeface="Arial" panose="020B0604020202020204"/>
              </a:rPr>
              <a:t>,</a:t>
            </a:r>
            <a:r>
              <a:rPr sz="1700" kern="0" spc="0" dirty="0">
                <a:solidFill>
                  <a:srgbClr val="000000">
                    <a:alpha val="100000"/>
                  </a:srgbClr>
                </a:solidFill>
                <a:latin typeface="Arial" panose="020B0604020202020204"/>
                <a:ea typeface="Arial" panose="020B0604020202020204"/>
                <a:cs typeface="Arial" panose="020B0604020202020204"/>
              </a:rPr>
              <a:t>throws</a:t>
            </a:r>
            <a:r>
              <a:rPr sz="1700" kern="0" spc="30" dirty="0">
                <a:solidFill>
                  <a:srgbClr val="000000">
                    <a:alpha val="100000"/>
                  </a:srgbClr>
                </a:solidFill>
                <a:latin typeface="Arial" panose="020B0604020202020204"/>
                <a:ea typeface="Arial" panose="020B0604020202020204"/>
                <a:cs typeface="Arial" panose="020B0604020202020204"/>
              </a:rPr>
              <a:t>,</a:t>
            </a:r>
            <a:r>
              <a:rPr sz="1700" kern="0" spc="0" dirty="0">
                <a:solidFill>
                  <a:srgbClr val="000000">
                    <a:alpha val="100000"/>
                  </a:srgbClr>
                </a:solidFill>
                <a:latin typeface="Arial" panose="020B0604020202020204"/>
                <a:ea typeface="Arial" panose="020B0604020202020204"/>
                <a:cs typeface="Arial" panose="020B0604020202020204"/>
              </a:rPr>
              <a:t>assert</a:t>
            </a:r>
            <a:r>
              <a:rPr sz="1700" kern="0" spc="30" dirty="0">
                <a:solidFill>
                  <a:srgbClr val="000000">
                    <a:alpha val="100000"/>
                  </a:srgbClr>
                </a:solidFill>
                <a:latin typeface="Arial" panose="020B0604020202020204"/>
                <a:ea typeface="Arial" panose="020B0604020202020204"/>
                <a:cs typeface="Arial" panose="020B0604020202020204"/>
              </a:rPr>
              <a:t>,</a:t>
            </a:r>
            <a:r>
              <a:rPr sz="1700" kern="0" spc="0" dirty="0">
                <a:solidFill>
                  <a:srgbClr val="000000">
                    <a:alpha val="100000"/>
                  </a:srgbClr>
                </a:solidFill>
                <a:latin typeface="Arial" panose="020B0604020202020204"/>
                <a:ea typeface="Arial" panose="020B0604020202020204"/>
                <a:cs typeface="Arial" panose="020B0604020202020204"/>
              </a:rPr>
              <a:t>instanceof</a:t>
            </a:r>
            <a:r>
              <a:rPr sz="1700" kern="0" spc="30" dirty="0">
                <a:solidFill>
                  <a:srgbClr val="000000">
                    <a:alpha val="100000"/>
                  </a:srgbClr>
                </a:solidFill>
                <a:latin typeface="Arial" panose="020B0604020202020204"/>
                <a:ea typeface="Arial" panose="020B0604020202020204"/>
                <a:cs typeface="Arial" panose="020B0604020202020204"/>
              </a:rPr>
              <a:t>                             </a:t>
            </a:r>
            <a:r>
              <a:rPr sz="1700" kern="0" spc="20" dirty="0">
                <a:solidFill>
                  <a:srgbClr val="000000">
                    <a:alpha val="100000"/>
                  </a:srgbClr>
                </a:solidFill>
                <a:latin typeface="Arial" panose="020B0604020202020204"/>
                <a:ea typeface="Arial" panose="020B0604020202020204"/>
                <a:cs typeface="Arial" panose="020B0604020202020204"/>
              </a:rPr>
              <a:t>        </a:t>
            </a:r>
            <a:r>
              <a:rPr sz="1700" b="1" kern="0" spc="20" dirty="0">
                <a:solidFill>
                  <a:srgbClr val="000000">
                    <a:alpha val="100000"/>
                  </a:srgbClr>
                </a:solidFill>
                <a:latin typeface="黑体" panose="02010609060101010101" charset="-122"/>
                <a:ea typeface="黑体" panose="02010609060101010101" charset="-122"/>
                <a:cs typeface="黑体" panose="02010609060101010101" charset="-122"/>
              </a:rPr>
              <a:t>异常、断言、类型判断</a:t>
            </a:r>
            <a:endParaRPr sz="1700" dirty="0">
              <a:latin typeface="黑体" panose="02010609060101010101" charset="-122"/>
              <a:ea typeface="黑体" panose="02010609060101010101" charset="-122"/>
              <a:cs typeface="黑体" panose="02010609060101010101" charset="-122"/>
            </a:endParaRPr>
          </a:p>
          <a:p>
            <a:pPr marL="2690495" algn="l" rtl="0" eaLnBrk="0">
              <a:lnSpc>
                <a:spcPct val="80000"/>
              </a:lnSpc>
              <a:spcBef>
                <a:spcPts val="385"/>
              </a:spcBef>
            </a:pPr>
            <a:r>
              <a:rPr sz="1700" b="1" kern="0" spc="10" dirty="0">
                <a:solidFill>
                  <a:srgbClr val="000000">
                    <a:alpha val="100000"/>
                  </a:srgbClr>
                </a:solidFill>
                <a:latin typeface="黑体" panose="02010609060101010101" charset="-122"/>
                <a:ea typeface="黑体" panose="02010609060101010101" charset="-122"/>
                <a:cs typeface="黑体" panose="02010609060101010101" charset="-122"/>
              </a:rPr>
              <a:t>文件组织</a:t>
            </a:r>
            <a:endParaRPr sz="1700" dirty="0">
              <a:latin typeface="黑体" panose="02010609060101010101" charset="-122"/>
              <a:ea typeface="黑体" panose="02010609060101010101" charset="-122"/>
              <a:cs typeface="黑体" panose="02010609060101010101" charset="-122"/>
            </a:endParaRPr>
          </a:p>
          <a:p>
            <a:pPr marL="744220" algn="l" rtl="0" eaLnBrk="0">
              <a:lnSpc>
                <a:spcPts val="2235"/>
              </a:lnSpc>
            </a:pPr>
            <a:r>
              <a:rPr sz="1700" kern="0" spc="10" dirty="0">
                <a:solidFill>
                  <a:srgbClr val="000000">
                    <a:alpha val="100000"/>
                  </a:srgbClr>
                </a:solidFill>
                <a:latin typeface="Arial" panose="020B0604020202020204"/>
                <a:ea typeface="Arial" panose="020B0604020202020204"/>
                <a:cs typeface="Arial" panose="020B0604020202020204"/>
              </a:rPr>
              <a:t>import,package</a:t>
            </a:r>
            <a:endParaRPr sz="1700" dirty="0">
              <a:latin typeface="Arial" panose="020B0604020202020204"/>
              <a:ea typeface="Arial" panose="020B0604020202020204"/>
              <a:cs typeface="Arial" panose="020B0604020202020204"/>
            </a:endParaRPr>
          </a:p>
          <a:p>
            <a:pPr marL="744220" algn="l" rtl="0" eaLnBrk="0">
              <a:lnSpc>
                <a:spcPct val="82000"/>
              </a:lnSpc>
              <a:spcBef>
                <a:spcPts val="1765"/>
              </a:spcBef>
            </a:pPr>
            <a:r>
              <a:rPr sz="2000" b="1" kern="0" spc="0" dirty="0">
                <a:solidFill>
                  <a:srgbClr val="000000">
                    <a:alpha val="100000"/>
                  </a:srgbClr>
                </a:solidFill>
                <a:latin typeface="Arial" panose="020B0604020202020204"/>
                <a:ea typeface="Arial" panose="020B0604020202020204"/>
                <a:cs typeface="Arial" panose="020B0604020202020204"/>
              </a:rPr>
              <a:t>new</a:t>
            </a:r>
            <a:r>
              <a:rPr sz="2000" b="1" kern="0" spc="80" dirty="0">
                <a:solidFill>
                  <a:srgbClr val="000000">
                    <a:alpha val="100000"/>
                  </a:srgbClr>
                </a:solidFill>
                <a:latin typeface="Arial" panose="020B0604020202020204"/>
                <a:ea typeface="Arial" panose="020B0604020202020204"/>
                <a:cs typeface="Arial" panose="020B0604020202020204"/>
              </a:rPr>
              <a:t>,</a:t>
            </a:r>
            <a:r>
              <a:rPr sz="2000" b="1" kern="0" spc="0" dirty="0">
                <a:solidFill>
                  <a:srgbClr val="000000">
                    <a:alpha val="100000"/>
                  </a:srgbClr>
                </a:solidFill>
                <a:latin typeface="Arial" panose="020B0604020202020204"/>
                <a:ea typeface="Arial" panose="020B0604020202020204"/>
                <a:cs typeface="Arial" panose="020B0604020202020204"/>
              </a:rPr>
              <a:t>super</a:t>
            </a:r>
            <a:r>
              <a:rPr sz="2000" b="1" kern="0" spc="80" dirty="0">
                <a:solidFill>
                  <a:srgbClr val="000000">
                    <a:alpha val="100000"/>
                  </a:srgbClr>
                </a:solidFill>
                <a:latin typeface="Arial" panose="020B0604020202020204"/>
                <a:ea typeface="Arial" panose="020B0604020202020204"/>
                <a:cs typeface="Arial" panose="020B0604020202020204"/>
              </a:rPr>
              <a:t>,</a:t>
            </a:r>
            <a:r>
              <a:rPr sz="2000" b="1" kern="0" spc="0" dirty="0">
                <a:solidFill>
                  <a:srgbClr val="000000">
                    <a:alpha val="100000"/>
                  </a:srgbClr>
                </a:solidFill>
                <a:latin typeface="Arial" panose="020B0604020202020204"/>
                <a:ea typeface="Arial" panose="020B0604020202020204"/>
                <a:cs typeface="Arial" panose="020B0604020202020204"/>
              </a:rPr>
              <a:t>this</a:t>
            </a:r>
            <a:endParaRPr sz="2000" dirty="0">
              <a:latin typeface="Arial" panose="020B0604020202020204"/>
              <a:ea typeface="Arial" panose="020B0604020202020204"/>
              <a:cs typeface="Arial" panose="020B0604020202020204"/>
            </a:endParaRPr>
          </a:p>
          <a:p>
            <a:pPr algn="l" rtl="0" eaLnBrk="0">
              <a:lnSpc>
                <a:spcPct val="149000"/>
              </a:lnSpc>
            </a:pPr>
            <a:endParaRPr sz="1000" dirty="0">
              <a:latin typeface="Arial" panose="020B0604020202020204"/>
              <a:ea typeface="Arial" panose="020B0604020202020204"/>
              <a:cs typeface="Arial" panose="020B0604020202020204"/>
            </a:endParaRPr>
          </a:p>
          <a:p>
            <a:pPr marL="422910" algn="l" rtl="0" eaLnBrk="0">
              <a:lnSpc>
                <a:spcPts val="2385"/>
              </a:lnSpc>
              <a:spcBef>
                <a:spcPts val="510"/>
              </a:spcBef>
            </a:pPr>
            <a:r>
              <a:rPr sz="1700" b="1" kern="0" spc="-10" dirty="0">
                <a:solidFill>
                  <a:srgbClr val="000000">
                    <a:alpha val="100000"/>
                  </a:srgbClr>
                </a:solidFill>
                <a:latin typeface="黑体" panose="02010609060101010101" charset="-122"/>
                <a:ea typeface="黑体" panose="02010609060101010101" charset="-122"/>
                <a:cs typeface="黑体" panose="02010609060101010101" charset="-122"/>
              </a:rPr>
              <a:t>3个直接量</a:t>
            </a:r>
            <a:r>
              <a:rPr sz="1700" kern="0" spc="380" dirty="0">
                <a:solidFill>
                  <a:srgbClr val="000000">
                    <a:alpha val="100000"/>
                  </a:srgbClr>
                </a:solidFill>
                <a:latin typeface="黑体" panose="02010609060101010101" charset="-122"/>
                <a:ea typeface="黑体" panose="02010609060101010101" charset="-122"/>
                <a:cs typeface="黑体" panose="02010609060101010101" charset="-122"/>
              </a:rPr>
              <a:t>  </a:t>
            </a:r>
            <a:r>
              <a:rPr sz="1700" kern="0" spc="-10" dirty="0">
                <a:solidFill>
                  <a:srgbClr val="000000">
                    <a:alpha val="100000"/>
                  </a:srgbClr>
                </a:solidFill>
                <a:latin typeface="Arial" panose="020B0604020202020204"/>
                <a:ea typeface="Arial" panose="020B0604020202020204"/>
                <a:cs typeface="Arial" panose="020B0604020202020204"/>
              </a:rPr>
              <a:t>true,false,null</a:t>
            </a:r>
            <a:endParaRPr sz="1700" dirty="0">
              <a:latin typeface="Arial" panose="020B0604020202020204"/>
              <a:ea typeface="Arial" panose="020B0604020202020204"/>
              <a:cs typeface="Arial" panose="020B0604020202020204"/>
            </a:endParaRPr>
          </a:p>
          <a:p>
            <a:pPr marL="423545" algn="l" rtl="0" eaLnBrk="0">
              <a:lnSpc>
                <a:spcPts val="3880"/>
              </a:lnSpc>
            </a:pPr>
            <a:r>
              <a:rPr sz="2000" b="1" kern="0" spc="-100" dirty="0">
                <a:solidFill>
                  <a:srgbClr val="000000">
                    <a:alpha val="100000"/>
                  </a:srgbClr>
                </a:solidFill>
                <a:latin typeface="黑体" panose="02010609060101010101" charset="-122"/>
                <a:ea typeface="黑体" panose="02010609060101010101" charset="-122"/>
                <a:cs typeface="黑体" panose="02010609060101010101" charset="-122"/>
              </a:rPr>
              <a:t>2个保留字</a:t>
            </a:r>
            <a:r>
              <a:rPr sz="2000" kern="0" spc="170" dirty="0">
                <a:solidFill>
                  <a:srgbClr val="000000">
                    <a:alpha val="100000"/>
                  </a:srgbClr>
                </a:solidFill>
                <a:latin typeface="黑体" panose="02010609060101010101" charset="-122"/>
                <a:ea typeface="黑体" panose="02010609060101010101" charset="-122"/>
                <a:cs typeface="黑体" panose="02010609060101010101" charset="-122"/>
              </a:rPr>
              <a:t>  </a:t>
            </a:r>
            <a:r>
              <a:rPr sz="2000" kern="0" spc="-100" dirty="0">
                <a:solidFill>
                  <a:srgbClr val="000000">
                    <a:alpha val="100000"/>
                  </a:srgbClr>
                </a:solidFill>
                <a:latin typeface="Arial" panose="020B0604020202020204"/>
                <a:ea typeface="Arial" panose="020B0604020202020204"/>
                <a:cs typeface="Arial" panose="020B0604020202020204"/>
              </a:rPr>
              <a:t>goto,const</a:t>
            </a:r>
            <a:endParaRPr sz="2000" dirty="0">
              <a:latin typeface="Arial" panose="020B0604020202020204"/>
              <a:ea typeface="Arial" panose="020B0604020202020204"/>
              <a:cs typeface="Arial" panose="020B0604020202020204"/>
            </a:endParaRPr>
          </a:p>
        </p:txBody>
      </p:sp>
      <p:sp>
        <p:nvSpPr>
          <p:cNvPr id="34" name="textbox 34"/>
          <p:cNvSpPr/>
          <p:nvPr/>
        </p:nvSpPr>
        <p:spPr>
          <a:xfrm>
            <a:off x="10118738" y="3351479"/>
            <a:ext cx="684530" cy="251459"/>
          </a:xfrm>
          <a:prstGeom prst="rect">
            <a:avLst/>
          </a:prstGeom>
          <a:noFill/>
          <a:ln w="0" cap="flat">
            <a:noFill/>
            <a:prstDash val="solid"/>
            <a:miter lim="0"/>
          </a:ln>
        </p:spPr>
        <p:txBody>
          <a:bodyPr vert="horz" wrap="square" lIns="0" tIns="0" rIns="0" bIns="0"/>
          <a:lstStyle/>
          <a:p>
            <a:pPr algn="l" rtl="0" eaLnBrk="0">
              <a:lnSpc>
                <a:spcPct val="85000"/>
              </a:lnSpc>
            </a:pPr>
            <a:endParaRPr sz="100" dirty="0">
              <a:latin typeface="Arial" panose="020B0604020202020204"/>
              <a:ea typeface="Arial" panose="020B0604020202020204"/>
              <a:cs typeface="Arial" panose="020B0604020202020204"/>
            </a:endParaRPr>
          </a:p>
          <a:p>
            <a:pPr marL="12700" algn="l" rtl="0" eaLnBrk="0">
              <a:lnSpc>
                <a:spcPct val="87000"/>
              </a:lnSpc>
            </a:pPr>
            <a:r>
              <a:rPr sz="1700" b="1" kern="0" spc="10" dirty="0">
                <a:solidFill>
                  <a:srgbClr val="000000">
                    <a:alpha val="100000"/>
                  </a:srgbClr>
                </a:solidFill>
                <a:latin typeface="黑体" panose="02010609060101010101" charset="-122"/>
                <a:ea typeface="黑体" panose="02010609060101010101" charset="-122"/>
                <a:cs typeface="黑体" panose="02010609060101010101" charset="-122"/>
              </a:rPr>
              <a:t>修饰词</a:t>
            </a:r>
            <a:endParaRPr sz="1700" dirty="0">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box 36"/>
          <p:cNvSpPr/>
          <p:nvPr/>
        </p:nvSpPr>
        <p:spPr>
          <a:xfrm>
            <a:off x="6356299" y="1987517"/>
            <a:ext cx="4845684" cy="2483485"/>
          </a:xfrm>
          <a:prstGeom prst="rect">
            <a:avLst/>
          </a:prstGeom>
          <a:solidFill>
            <a:srgbClr val="F2F9F4">
              <a:alpha val="100000"/>
            </a:srgbClr>
          </a:solidFill>
          <a:ln w="0" cap="flat">
            <a:noFill/>
            <a:prstDash val="solid"/>
            <a:miter lim="0"/>
          </a:ln>
        </p:spPr>
        <p:txBody>
          <a:bodyPr vert="horz" wrap="square" lIns="0" tIns="0" rIns="0" bIns="0"/>
          <a:lstStyle/>
          <a:p>
            <a:pPr algn="l" rtl="0" eaLnBrk="0">
              <a:lnSpc>
                <a:spcPct val="121000"/>
              </a:lnSpc>
            </a:pPr>
            <a:endParaRPr sz="100" dirty="0">
              <a:latin typeface="Arial" panose="020B0604020202020204"/>
              <a:ea typeface="Arial" panose="020B0604020202020204"/>
              <a:cs typeface="Arial" panose="020B0604020202020204"/>
            </a:endParaRPr>
          </a:p>
          <a:p>
            <a:pPr marL="482600" indent="-431800" algn="l" rtl="0" eaLnBrk="0">
              <a:lnSpc>
                <a:spcPct val="124000"/>
              </a:lnSpc>
            </a:pPr>
            <a:r>
              <a:rPr sz="1600" kern="0" spc="0" dirty="0">
                <a:solidFill>
                  <a:srgbClr val="000000">
                    <a:alpha val="100000"/>
                  </a:srgbClr>
                </a:solidFill>
                <a:latin typeface="Arial" panose="020B0604020202020204"/>
                <a:ea typeface="Arial" panose="020B0604020202020204"/>
                <a:cs typeface="Arial" panose="020B0604020202020204"/>
              </a:rPr>
              <a:t>public</a:t>
            </a:r>
            <a:r>
              <a:rPr sz="1600" kern="0" spc="50" dirty="0">
                <a:solidFill>
                  <a:srgbClr val="000000">
                    <a:alpha val="100000"/>
                  </a:srgbClr>
                </a:solidFill>
                <a:latin typeface="Arial" panose="020B0604020202020204"/>
                <a:ea typeface="Arial" panose="020B0604020202020204"/>
                <a:cs typeface="Arial" panose="020B0604020202020204"/>
              </a:rPr>
              <a:t>       </a:t>
            </a:r>
            <a:r>
              <a:rPr sz="1600" kern="0" spc="0" dirty="0">
                <a:solidFill>
                  <a:srgbClr val="000000">
                    <a:alpha val="100000"/>
                  </a:srgbClr>
                </a:solidFill>
                <a:latin typeface="Arial" panose="020B0604020202020204"/>
                <a:ea typeface="Arial" panose="020B0604020202020204"/>
                <a:cs typeface="Arial" panose="020B0604020202020204"/>
              </a:rPr>
              <a:t>static</a:t>
            </a:r>
            <a:r>
              <a:rPr sz="1600" kern="0" spc="30" dirty="0">
                <a:solidFill>
                  <a:srgbClr val="000000">
                    <a:alpha val="100000"/>
                  </a:srgbClr>
                </a:solidFill>
                <a:latin typeface="Arial" panose="020B0604020202020204"/>
                <a:ea typeface="Arial" panose="020B0604020202020204"/>
                <a:cs typeface="Arial" panose="020B0604020202020204"/>
              </a:rPr>
              <a:t>       </a:t>
            </a:r>
            <a:r>
              <a:rPr sz="1600" kern="0" spc="0" dirty="0">
                <a:solidFill>
                  <a:srgbClr val="000000">
                    <a:alpha val="100000"/>
                  </a:srgbClr>
                </a:solidFill>
                <a:latin typeface="Arial" panose="020B0604020202020204"/>
                <a:ea typeface="Arial" panose="020B0604020202020204"/>
                <a:cs typeface="Arial" panose="020B0604020202020204"/>
              </a:rPr>
              <a:t>void</a:t>
            </a:r>
            <a:r>
              <a:rPr sz="1600" kern="0" spc="40" dirty="0">
                <a:solidFill>
                  <a:srgbClr val="000000">
                    <a:alpha val="100000"/>
                  </a:srgbClr>
                </a:solidFill>
                <a:latin typeface="Arial" panose="020B0604020202020204"/>
                <a:ea typeface="Arial" panose="020B0604020202020204"/>
                <a:cs typeface="Arial" panose="020B0604020202020204"/>
              </a:rPr>
              <a:t>       </a:t>
            </a:r>
            <a:r>
              <a:rPr sz="1600" kern="0" spc="0" dirty="0">
                <a:solidFill>
                  <a:srgbClr val="000000">
                    <a:alpha val="100000"/>
                  </a:srgbClr>
                </a:solidFill>
                <a:latin typeface="Arial" panose="020B0604020202020204"/>
                <a:ea typeface="Arial" panose="020B0604020202020204"/>
                <a:cs typeface="Arial" panose="020B0604020202020204"/>
              </a:rPr>
              <a:t>main</a:t>
            </a:r>
            <a:r>
              <a:rPr sz="1600" kern="0" spc="50" dirty="0">
                <a:solidFill>
                  <a:srgbClr val="000000">
                    <a:alpha val="100000"/>
                  </a:srgbClr>
                </a:solidFill>
                <a:latin typeface="Arial" panose="020B0604020202020204"/>
                <a:ea typeface="Arial" panose="020B0604020202020204"/>
                <a:cs typeface="Arial" panose="020B0604020202020204"/>
              </a:rPr>
              <a:t>(</a:t>
            </a:r>
            <a:r>
              <a:rPr sz="1600" kern="0" spc="0" dirty="0">
                <a:solidFill>
                  <a:srgbClr val="000000">
                    <a:alpha val="100000"/>
                  </a:srgbClr>
                </a:solidFill>
                <a:latin typeface="Arial" panose="020B0604020202020204"/>
                <a:ea typeface="Arial" panose="020B0604020202020204"/>
                <a:cs typeface="Arial" panose="020B0604020202020204"/>
              </a:rPr>
              <a:t>String</a:t>
            </a:r>
            <a:r>
              <a:rPr sz="1600" kern="0" spc="50" dirty="0">
                <a:solidFill>
                  <a:srgbClr val="000000">
                    <a:alpha val="100000"/>
                  </a:srgbClr>
                </a:solidFill>
                <a:latin typeface="Arial" panose="020B0604020202020204"/>
                <a:ea typeface="Arial" panose="020B0604020202020204"/>
                <a:cs typeface="Arial" panose="020B0604020202020204"/>
              </a:rPr>
              <a:t>[]</a:t>
            </a:r>
            <a:r>
              <a:rPr sz="1600" kern="0" spc="0" dirty="0">
                <a:solidFill>
                  <a:srgbClr val="000000">
                    <a:alpha val="100000"/>
                  </a:srgbClr>
                </a:solidFill>
                <a:latin typeface="Arial" panose="020B0604020202020204"/>
                <a:ea typeface="Arial" panose="020B0604020202020204"/>
                <a:cs typeface="Arial" panose="020B0604020202020204"/>
              </a:rPr>
              <a:t>args</a:t>
            </a:r>
            <a:r>
              <a:rPr sz="1600" kern="0" spc="50" dirty="0">
                <a:solidFill>
                  <a:srgbClr val="000000">
                    <a:alpha val="100000"/>
                  </a:srgbClr>
                </a:solidFill>
                <a:latin typeface="Arial" panose="020B0604020202020204"/>
                <a:ea typeface="Arial" panose="020B0604020202020204"/>
                <a:cs typeface="Arial" panose="020B0604020202020204"/>
              </a:rPr>
              <a:t>){</a:t>
            </a:r>
            <a:r>
              <a:rPr sz="1600" kern="0" spc="0" dirty="0">
                <a:solidFill>
                  <a:srgbClr val="000000">
                    <a:alpha val="100000"/>
                  </a:srgbClr>
                </a:solidFill>
                <a:latin typeface="Arial" panose="020B0604020202020204"/>
                <a:ea typeface="Arial" panose="020B0604020202020204"/>
                <a:cs typeface="Arial" panose="020B0604020202020204"/>
              </a:rPr>
              <a:t>        </a:t>
            </a:r>
            <a:r>
              <a:rPr sz="1600" kern="0" spc="0" dirty="0">
                <a:solidFill>
                  <a:srgbClr val="000000">
                    <a:alpha val="100000"/>
                  </a:srgbClr>
                </a:solidFill>
                <a:latin typeface="Arial" panose="020B0604020202020204"/>
                <a:ea typeface="Arial" panose="020B0604020202020204"/>
                <a:cs typeface="Arial" panose="020B0604020202020204"/>
              </a:rPr>
              <a:t>Student</a:t>
            </a:r>
            <a:r>
              <a:rPr sz="1600" kern="0" spc="30" dirty="0">
                <a:solidFill>
                  <a:srgbClr val="000000">
                    <a:alpha val="100000"/>
                  </a:srgbClr>
                </a:solidFill>
                <a:latin typeface="Arial" panose="020B0604020202020204"/>
                <a:ea typeface="Arial" panose="020B0604020202020204"/>
                <a:cs typeface="Arial" panose="020B0604020202020204"/>
              </a:rPr>
              <a:t>     </a:t>
            </a:r>
            <a:r>
              <a:rPr sz="1600" kern="0" spc="0" dirty="0">
                <a:solidFill>
                  <a:srgbClr val="000000">
                    <a:alpha val="100000"/>
                  </a:srgbClr>
                </a:solidFill>
                <a:latin typeface="Arial" panose="020B0604020202020204"/>
                <a:ea typeface="Arial" panose="020B0604020202020204"/>
                <a:cs typeface="Arial" panose="020B0604020202020204"/>
              </a:rPr>
              <a:t>s</a:t>
            </a:r>
            <a:r>
              <a:rPr sz="1600" kern="0" spc="30" dirty="0">
                <a:solidFill>
                  <a:srgbClr val="000000">
                    <a:alpha val="100000"/>
                  </a:srgbClr>
                </a:solidFill>
                <a:latin typeface="Arial" panose="020B0604020202020204"/>
                <a:ea typeface="Arial" panose="020B0604020202020204"/>
                <a:cs typeface="Arial" panose="020B0604020202020204"/>
              </a:rPr>
              <a:t>1     =</a:t>
            </a:r>
            <a:r>
              <a:rPr sz="1600" kern="0" spc="0" dirty="0">
                <a:solidFill>
                  <a:srgbClr val="000000">
                    <a:alpha val="100000"/>
                  </a:srgbClr>
                </a:solidFill>
                <a:latin typeface="Arial" panose="020B0604020202020204"/>
                <a:ea typeface="Arial" panose="020B0604020202020204"/>
                <a:cs typeface="Arial" panose="020B0604020202020204"/>
              </a:rPr>
              <a:t>new</a:t>
            </a:r>
            <a:r>
              <a:rPr sz="1600" kern="0" spc="30" dirty="0">
                <a:solidFill>
                  <a:srgbClr val="000000">
                    <a:alpha val="100000"/>
                  </a:srgbClr>
                </a:solidFill>
                <a:latin typeface="Arial" panose="020B0604020202020204"/>
                <a:ea typeface="Arial" panose="020B0604020202020204"/>
                <a:cs typeface="Arial" panose="020B0604020202020204"/>
              </a:rPr>
              <a:t>     </a:t>
            </a:r>
            <a:r>
              <a:rPr sz="1600" kern="0" spc="0" dirty="0">
                <a:solidFill>
                  <a:srgbClr val="000000">
                    <a:alpha val="100000"/>
                  </a:srgbClr>
                </a:solidFill>
                <a:latin typeface="Arial" panose="020B0604020202020204"/>
                <a:ea typeface="Arial" panose="020B0604020202020204"/>
                <a:cs typeface="Arial" panose="020B0604020202020204"/>
              </a:rPr>
              <a:t>Student</a:t>
            </a:r>
            <a:r>
              <a:rPr sz="1600" kern="0" spc="30" dirty="0">
                <a:solidFill>
                  <a:srgbClr val="000000">
                    <a:alpha val="100000"/>
                  </a:srgbClr>
                </a:solidFill>
                <a:latin typeface="Arial" panose="020B0604020202020204"/>
                <a:ea typeface="Arial" panose="020B0604020202020204"/>
                <a:cs typeface="Arial" panose="020B0604020202020204"/>
              </a:rPr>
              <a:t>("</a:t>
            </a:r>
            <a:r>
              <a:rPr sz="1600" kern="0" spc="0" dirty="0">
                <a:solidFill>
                  <a:srgbClr val="000000">
                    <a:alpha val="100000"/>
                  </a:srgbClr>
                </a:solidFill>
                <a:latin typeface="Arial" panose="020B0604020202020204"/>
                <a:ea typeface="Arial" panose="020B0604020202020204"/>
                <a:cs typeface="Arial" panose="020B0604020202020204"/>
              </a:rPr>
              <a:t>Test</a:t>
            </a:r>
            <a:r>
              <a:rPr sz="1600" kern="0" spc="30" dirty="0">
                <a:solidFill>
                  <a:srgbClr val="000000">
                    <a:alpha val="100000"/>
                  </a:srgbClr>
                </a:solidFill>
                <a:latin typeface="Arial" panose="020B0604020202020204"/>
                <a:ea typeface="Arial" panose="020B0604020202020204"/>
                <a:cs typeface="Arial" panose="020B0604020202020204"/>
              </a:rPr>
              <a:t>",5</a:t>
            </a:r>
            <a:r>
              <a:rPr sz="1600" kern="0" spc="20" dirty="0">
                <a:solidFill>
                  <a:srgbClr val="000000">
                    <a:alpha val="100000"/>
                  </a:srgbClr>
                </a:solidFill>
                <a:latin typeface="Arial" panose="020B0604020202020204"/>
                <a:ea typeface="Arial" panose="020B0604020202020204"/>
                <a:cs typeface="Arial" panose="020B0604020202020204"/>
              </a:rPr>
              <a:t>);</a:t>
            </a:r>
            <a:r>
              <a:rPr sz="1600" kern="0" spc="-10" dirty="0">
                <a:solidFill>
                  <a:srgbClr val="000000">
                    <a:alpha val="100000"/>
                  </a:srgbClr>
                </a:solidFill>
                <a:latin typeface="Arial" panose="020B0604020202020204"/>
                <a:ea typeface="Arial" panose="020B0604020202020204"/>
                <a:cs typeface="Arial" panose="020B0604020202020204"/>
              </a:rPr>
              <a:t>        </a:t>
            </a:r>
            <a:r>
              <a:rPr sz="1600" kern="0" spc="0" dirty="0">
                <a:solidFill>
                  <a:srgbClr val="000000">
                    <a:alpha val="100000"/>
                  </a:srgbClr>
                </a:solidFill>
                <a:latin typeface="Arial" panose="020B0604020202020204"/>
                <a:ea typeface="Arial" panose="020B0604020202020204"/>
                <a:cs typeface="Arial" panose="020B0604020202020204"/>
              </a:rPr>
              <a:t>change</a:t>
            </a:r>
            <a:r>
              <a:rPr sz="1600" kern="0" spc="30" dirty="0">
                <a:solidFill>
                  <a:srgbClr val="000000">
                    <a:alpha val="100000"/>
                  </a:srgbClr>
                </a:solidFill>
                <a:latin typeface="Arial" panose="020B0604020202020204"/>
                <a:ea typeface="Arial" panose="020B0604020202020204"/>
                <a:cs typeface="Arial" panose="020B0604020202020204"/>
              </a:rPr>
              <a:t>(s1);</a:t>
            </a:r>
            <a:endParaRPr sz="1600" dirty="0">
              <a:latin typeface="Arial" panose="020B0604020202020204"/>
              <a:ea typeface="Arial" panose="020B0604020202020204"/>
              <a:cs typeface="Arial" panose="020B0604020202020204"/>
            </a:endParaRPr>
          </a:p>
          <a:p>
            <a:pPr marL="488950" algn="l" rtl="0" eaLnBrk="0">
              <a:lnSpc>
                <a:spcPts val="2250"/>
              </a:lnSpc>
              <a:spcBef>
                <a:spcPts val="105"/>
              </a:spcBef>
            </a:pPr>
            <a:r>
              <a:rPr sz="1600" kern="0" spc="0" dirty="0">
                <a:solidFill>
                  <a:srgbClr val="000000">
                    <a:alpha val="100000"/>
                  </a:srgbClr>
                </a:solidFill>
                <a:latin typeface="Arial" panose="020B0604020202020204"/>
                <a:ea typeface="Arial" panose="020B0604020202020204"/>
                <a:cs typeface="Arial" panose="020B0604020202020204"/>
              </a:rPr>
              <a:t>System</a:t>
            </a:r>
            <a:r>
              <a:rPr sz="1600" kern="0" spc="50" dirty="0">
                <a:solidFill>
                  <a:srgbClr val="000000">
                    <a:alpha val="100000"/>
                  </a:srgbClr>
                </a:solidFill>
                <a:latin typeface="Arial" panose="020B0604020202020204"/>
                <a:ea typeface="Arial" panose="020B0604020202020204"/>
                <a:cs typeface="Arial" panose="020B0604020202020204"/>
              </a:rPr>
              <a:t>.</a:t>
            </a:r>
            <a:r>
              <a:rPr sz="1600" kern="0" spc="0" dirty="0">
                <a:solidFill>
                  <a:srgbClr val="000000">
                    <a:alpha val="100000"/>
                  </a:srgbClr>
                </a:solidFill>
                <a:latin typeface="Arial" panose="020B0604020202020204"/>
                <a:ea typeface="Arial" panose="020B0604020202020204"/>
                <a:cs typeface="Arial" panose="020B0604020202020204"/>
              </a:rPr>
              <a:t>out</a:t>
            </a:r>
            <a:r>
              <a:rPr sz="1600" kern="0" spc="50" dirty="0">
                <a:solidFill>
                  <a:srgbClr val="000000">
                    <a:alpha val="100000"/>
                  </a:srgbClr>
                </a:solidFill>
                <a:latin typeface="Arial" panose="020B0604020202020204"/>
                <a:ea typeface="Arial" panose="020B0604020202020204"/>
                <a:cs typeface="Arial" panose="020B0604020202020204"/>
              </a:rPr>
              <a:t>.</a:t>
            </a:r>
            <a:r>
              <a:rPr sz="1600" kern="0" spc="0" dirty="0">
                <a:solidFill>
                  <a:srgbClr val="000000">
                    <a:alpha val="100000"/>
                  </a:srgbClr>
                </a:solidFill>
                <a:latin typeface="Arial" panose="020B0604020202020204"/>
                <a:ea typeface="Arial" panose="020B0604020202020204"/>
                <a:cs typeface="Arial" panose="020B0604020202020204"/>
              </a:rPr>
              <a:t>println</a:t>
            </a:r>
            <a:r>
              <a:rPr sz="1600" kern="0" spc="50" dirty="0">
                <a:solidFill>
                  <a:srgbClr val="000000">
                    <a:alpha val="100000"/>
                  </a:srgbClr>
                </a:solidFill>
                <a:latin typeface="Arial" panose="020B0604020202020204"/>
                <a:ea typeface="Arial" panose="020B0604020202020204"/>
                <a:cs typeface="Arial" panose="020B0604020202020204"/>
              </a:rPr>
              <a:t>(s1.</a:t>
            </a:r>
            <a:r>
              <a:rPr sz="1600" kern="0" spc="0" dirty="0">
                <a:solidFill>
                  <a:srgbClr val="000000">
                    <a:alpha val="100000"/>
                  </a:srgbClr>
                </a:solidFill>
                <a:latin typeface="Arial" panose="020B0604020202020204"/>
                <a:ea typeface="Arial" panose="020B0604020202020204"/>
                <a:cs typeface="Arial" panose="020B0604020202020204"/>
              </a:rPr>
              <a:t>age</a:t>
            </a:r>
            <a:r>
              <a:rPr sz="1600" kern="0" spc="50" dirty="0">
                <a:solidFill>
                  <a:srgbClr val="000000">
                    <a:alpha val="100000"/>
                  </a:srgbClr>
                </a:solidFill>
                <a:latin typeface="Arial" panose="020B0604020202020204"/>
                <a:ea typeface="Arial" panose="020B0604020202020204"/>
                <a:cs typeface="Arial" panose="020B0604020202020204"/>
              </a:rPr>
              <a:t>);</a:t>
            </a:r>
            <a:endParaRPr sz="1600" dirty="0">
              <a:latin typeface="Arial" panose="020B0604020202020204"/>
              <a:ea typeface="Arial" panose="020B0604020202020204"/>
              <a:cs typeface="Arial" panose="020B0604020202020204"/>
            </a:endParaRPr>
          </a:p>
          <a:p>
            <a:pPr algn="l" rtl="0" eaLnBrk="0">
              <a:lnSpc>
                <a:spcPct val="107000"/>
              </a:lnSpc>
            </a:pPr>
            <a:endParaRPr sz="1000" dirty="0">
              <a:latin typeface="Arial" panose="020B0604020202020204"/>
              <a:ea typeface="Arial" panose="020B0604020202020204"/>
              <a:cs typeface="Arial" panose="020B0604020202020204"/>
            </a:endParaRPr>
          </a:p>
          <a:p>
            <a:pPr algn="l" rtl="0" eaLnBrk="0">
              <a:lnSpc>
                <a:spcPct val="107000"/>
              </a:lnSpc>
            </a:pPr>
            <a:endParaRPr sz="1000" dirty="0">
              <a:latin typeface="Arial" panose="020B0604020202020204"/>
              <a:ea typeface="Arial" panose="020B0604020202020204"/>
              <a:cs typeface="Arial" panose="020B0604020202020204"/>
            </a:endParaRPr>
          </a:p>
          <a:p>
            <a:pPr algn="l" rtl="0" eaLnBrk="0">
              <a:lnSpc>
                <a:spcPct val="100000"/>
              </a:lnSpc>
            </a:pPr>
            <a:endParaRPr sz="400" dirty="0">
              <a:latin typeface="Arial" panose="020B0604020202020204"/>
              <a:ea typeface="Arial" panose="020B0604020202020204"/>
              <a:cs typeface="Arial" panose="020B0604020202020204"/>
            </a:endParaRPr>
          </a:p>
          <a:p>
            <a:pPr marL="488950" indent="-438150" algn="l" rtl="0" eaLnBrk="0">
              <a:lnSpc>
                <a:spcPct val="108000"/>
              </a:lnSpc>
              <a:spcBef>
                <a:spcPts val="5"/>
              </a:spcBef>
            </a:pPr>
            <a:r>
              <a:rPr sz="1600" kern="0" spc="0" dirty="0">
                <a:solidFill>
                  <a:srgbClr val="000000">
                    <a:alpha val="100000"/>
                  </a:srgbClr>
                </a:solidFill>
                <a:latin typeface="Times New Roman" panose="02020603050405020304"/>
                <a:ea typeface="Times New Roman" panose="02020603050405020304"/>
                <a:cs typeface="Times New Roman" panose="02020603050405020304"/>
              </a:rPr>
              <a:t>public</a:t>
            </a:r>
            <a:r>
              <a:rPr sz="1600" kern="0" spc="50" dirty="0">
                <a:solidFill>
                  <a:srgbClr val="000000">
                    <a:alpha val="100000"/>
                  </a:srgbClr>
                </a:solidFill>
                <a:latin typeface="Times New Roman" panose="02020603050405020304"/>
                <a:ea typeface="Times New Roman" panose="02020603050405020304"/>
                <a:cs typeface="Times New Roman" panose="02020603050405020304"/>
              </a:rPr>
              <a:t>      </a:t>
            </a:r>
            <a:r>
              <a:rPr sz="1600" kern="0" spc="0" dirty="0">
                <a:solidFill>
                  <a:srgbClr val="000000">
                    <a:alpha val="100000"/>
                  </a:srgbClr>
                </a:solidFill>
                <a:latin typeface="Times New Roman" panose="02020603050405020304"/>
                <a:ea typeface="Times New Roman" panose="02020603050405020304"/>
                <a:cs typeface="Times New Roman" panose="02020603050405020304"/>
              </a:rPr>
              <a:t>static</a:t>
            </a:r>
            <a:r>
              <a:rPr sz="1600" kern="0" spc="40" dirty="0">
                <a:solidFill>
                  <a:srgbClr val="000000">
                    <a:alpha val="100000"/>
                  </a:srgbClr>
                </a:solidFill>
                <a:latin typeface="Times New Roman" panose="02020603050405020304"/>
                <a:ea typeface="Times New Roman" panose="02020603050405020304"/>
                <a:cs typeface="Times New Roman" panose="02020603050405020304"/>
              </a:rPr>
              <a:t>      </a:t>
            </a:r>
            <a:r>
              <a:rPr sz="1600" kern="0" spc="0" dirty="0">
                <a:solidFill>
                  <a:srgbClr val="000000">
                    <a:alpha val="100000"/>
                  </a:srgbClr>
                </a:solidFill>
                <a:latin typeface="Times New Roman" panose="02020603050405020304"/>
                <a:ea typeface="Times New Roman" panose="02020603050405020304"/>
                <a:cs typeface="Times New Roman" panose="02020603050405020304"/>
              </a:rPr>
              <a:t>void</a:t>
            </a:r>
            <a:r>
              <a:rPr sz="1600" kern="0" spc="40" dirty="0">
                <a:solidFill>
                  <a:srgbClr val="000000">
                    <a:alpha val="100000"/>
                  </a:srgbClr>
                </a:solidFill>
                <a:latin typeface="Times New Roman" panose="02020603050405020304"/>
                <a:ea typeface="Times New Roman" panose="02020603050405020304"/>
                <a:cs typeface="Times New Roman" panose="02020603050405020304"/>
              </a:rPr>
              <a:t>       </a:t>
            </a:r>
            <a:r>
              <a:rPr sz="1600" kern="0" spc="0" dirty="0">
                <a:solidFill>
                  <a:srgbClr val="000000">
                    <a:alpha val="100000"/>
                  </a:srgbClr>
                </a:solidFill>
                <a:latin typeface="Times New Roman" panose="02020603050405020304"/>
                <a:ea typeface="Times New Roman" panose="02020603050405020304"/>
                <a:cs typeface="Times New Roman" panose="02020603050405020304"/>
              </a:rPr>
              <a:t>change</a:t>
            </a:r>
            <a:r>
              <a:rPr sz="1600" kern="0" spc="40" dirty="0">
                <a:solidFill>
                  <a:srgbClr val="000000">
                    <a:alpha val="100000"/>
                  </a:srgbClr>
                </a:solidFill>
                <a:latin typeface="Times New Roman" panose="02020603050405020304"/>
                <a:ea typeface="Times New Roman" panose="02020603050405020304"/>
                <a:cs typeface="Times New Roman" panose="02020603050405020304"/>
              </a:rPr>
              <a:t>(</a:t>
            </a:r>
            <a:r>
              <a:rPr sz="1600" kern="0" spc="0" dirty="0">
                <a:solidFill>
                  <a:srgbClr val="000000">
                    <a:alpha val="100000"/>
                  </a:srgbClr>
                </a:solidFill>
                <a:latin typeface="Times New Roman" panose="02020603050405020304"/>
                <a:ea typeface="Times New Roman" panose="02020603050405020304"/>
                <a:cs typeface="Times New Roman" panose="02020603050405020304"/>
              </a:rPr>
              <a:t>Student</a:t>
            </a:r>
            <a:r>
              <a:rPr sz="1600" kern="0" spc="40" dirty="0">
                <a:solidFill>
                  <a:srgbClr val="000000">
                    <a:alpha val="100000"/>
                  </a:srgbClr>
                </a:solidFill>
                <a:latin typeface="Times New Roman" panose="02020603050405020304"/>
                <a:ea typeface="Times New Roman" panose="02020603050405020304"/>
                <a:cs typeface="Times New Roman" panose="02020603050405020304"/>
              </a:rPr>
              <a:t>      </a:t>
            </a:r>
            <a:r>
              <a:rPr sz="1600" kern="0" spc="0" dirty="0">
                <a:solidFill>
                  <a:srgbClr val="000000">
                    <a:alpha val="100000"/>
                  </a:srgbClr>
                </a:solidFill>
                <a:latin typeface="Times New Roman" panose="02020603050405020304"/>
                <a:ea typeface="Times New Roman" panose="02020603050405020304"/>
                <a:cs typeface="Times New Roman" panose="02020603050405020304"/>
              </a:rPr>
              <a:t>student</a:t>
            </a:r>
            <a:r>
              <a:rPr sz="1600" kern="0" spc="40" dirty="0">
                <a:solidFill>
                  <a:srgbClr val="000000">
                    <a:alpha val="100000"/>
                  </a:srgbClr>
                </a:solidFill>
                <a:latin typeface="Times New Roman" panose="02020603050405020304"/>
                <a:ea typeface="Times New Roman" panose="02020603050405020304"/>
                <a:cs typeface="Times New Roman" panose="02020603050405020304"/>
              </a:rPr>
              <a:t>){</a:t>
            </a:r>
            <a:r>
              <a:rPr sz="1600" kern="0" spc="10" dirty="0">
                <a:solidFill>
                  <a:srgbClr val="000000">
                    <a:alpha val="100000"/>
                  </a:srgbClr>
                </a:solidFill>
                <a:latin typeface="Times New Roman" panose="02020603050405020304"/>
                <a:ea typeface="Times New Roman" panose="02020603050405020304"/>
                <a:cs typeface="Times New Roman" panose="02020603050405020304"/>
              </a:rPr>
              <a:t>  </a:t>
            </a:r>
            <a:r>
              <a:rPr sz="1600" kern="0" spc="0" dirty="0">
                <a:solidFill>
                  <a:srgbClr val="000000">
                    <a:alpha val="100000"/>
                  </a:srgbClr>
                </a:solidFill>
                <a:latin typeface="Arial" panose="020B0604020202020204"/>
                <a:ea typeface="Arial" panose="020B0604020202020204"/>
                <a:cs typeface="Arial" panose="020B0604020202020204"/>
              </a:rPr>
              <a:t>student</a:t>
            </a:r>
            <a:r>
              <a:rPr sz="1600" kern="0" spc="30" dirty="0">
                <a:solidFill>
                  <a:srgbClr val="000000">
                    <a:alpha val="100000"/>
                  </a:srgbClr>
                </a:solidFill>
                <a:latin typeface="Arial" panose="020B0604020202020204"/>
                <a:ea typeface="Arial" panose="020B0604020202020204"/>
                <a:cs typeface="Arial" panose="020B0604020202020204"/>
              </a:rPr>
              <a:t>.</a:t>
            </a:r>
            <a:r>
              <a:rPr sz="1600" kern="0" spc="0" dirty="0">
                <a:solidFill>
                  <a:srgbClr val="000000">
                    <a:alpha val="100000"/>
                  </a:srgbClr>
                </a:solidFill>
                <a:latin typeface="Arial" panose="020B0604020202020204"/>
                <a:ea typeface="Arial" panose="020B0604020202020204"/>
                <a:cs typeface="Arial" panose="020B0604020202020204"/>
              </a:rPr>
              <a:t>age</a:t>
            </a:r>
            <a:r>
              <a:rPr sz="1600" kern="0" spc="50" dirty="0">
                <a:solidFill>
                  <a:srgbClr val="000000">
                    <a:alpha val="100000"/>
                  </a:srgbClr>
                </a:solidFill>
                <a:latin typeface="Arial" panose="020B0604020202020204"/>
                <a:ea typeface="Arial" panose="020B0604020202020204"/>
                <a:cs typeface="Arial" panose="020B0604020202020204"/>
              </a:rPr>
              <a:t>      </a:t>
            </a:r>
            <a:r>
              <a:rPr sz="1600" kern="0" spc="30" dirty="0">
                <a:solidFill>
                  <a:srgbClr val="000000">
                    <a:alpha val="100000"/>
                  </a:srgbClr>
                </a:solidFill>
                <a:latin typeface="Arial" panose="020B0604020202020204"/>
                <a:ea typeface="Arial" panose="020B0604020202020204"/>
                <a:cs typeface="Arial" panose="020B0604020202020204"/>
              </a:rPr>
              <a:t>=10;</a:t>
            </a:r>
            <a:endParaRPr sz="1600" dirty="0">
              <a:latin typeface="Arial" panose="020B0604020202020204"/>
              <a:ea typeface="Arial" panose="020B0604020202020204"/>
              <a:cs typeface="Arial" panose="020B0604020202020204"/>
            </a:endParaRPr>
          </a:p>
        </p:txBody>
      </p:sp>
      <p:pic>
        <p:nvPicPr>
          <p:cNvPr id="38" name="picture 38"/>
          <p:cNvPicPr>
            <a:picLocks noChangeAspect="1"/>
          </p:cNvPicPr>
          <p:nvPr/>
        </p:nvPicPr>
        <p:blipFill>
          <a:blip r:embed="rId1"/>
          <a:stretch>
            <a:fillRect/>
          </a:stretch>
        </p:blipFill>
        <p:spPr>
          <a:xfrm rot="21600000">
            <a:off x="1149339" y="3035282"/>
            <a:ext cx="3644920" cy="1847888"/>
          </a:xfrm>
          <a:prstGeom prst="rect">
            <a:avLst/>
          </a:prstGeom>
        </p:spPr>
      </p:pic>
      <p:graphicFrame>
        <p:nvGraphicFramePr>
          <p:cNvPr id="40" name="table 40"/>
          <p:cNvGraphicFramePr>
            <a:graphicFrameLocks noGrp="1"/>
          </p:cNvGraphicFramePr>
          <p:nvPr/>
        </p:nvGraphicFramePr>
        <p:xfrm>
          <a:off x="1339900" y="3328964"/>
          <a:ext cx="3143885" cy="1289050"/>
        </p:xfrm>
        <a:graphic>
          <a:graphicData uri="http://schemas.openxmlformats.org/drawingml/2006/table">
            <a:tbl>
              <a:tblPr/>
              <a:tblGrid>
                <a:gridCol w="1374775"/>
                <a:gridCol w="1769110"/>
              </a:tblGrid>
              <a:tr h="1289050">
                <a:tc>
                  <a:txBody>
                    <a:bodyPr/>
                    <a:lstStyle/>
                    <a:p>
                      <a:pPr algn="l" rtl="0" eaLnBrk="0">
                        <a:lnSpc>
                          <a:spcPct val="110000"/>
                        </a:lnSpc>
                      </a:pPr>
                      <a:endParaRPr sz="100" dirty="0">
                        <a:latin typeface="Arial" panose="020B0604020202020204"/>
                        <a:ea typeface="Arial" panose="020B0604020202020204"/>
                        <a:cs typeface="Arial" panose="020B0604020202020204"/>
                      </a:endParaRPr>
                    </a:p>
                    <a:p>
                      <a:pPr marL="405765" algn="l" rtl="0" eaLnBrk="0">
                        <a:lnSpc>
                          <a:spcPct val="79000"/>
                        </a:lnSpc>
                        <a:spcBef>
                          <a:spcPts val="0"/>
                        </a:spcBef>
                      </a:pPr>
                      <a:r>
                        <a:rPr sz="1600" kern="0" spc="-20" dirty="0">
                          <a:solidFill>
                            <a:srgbClr val="000000">
                              <a:alpha val="100000"/>
                            </a:srgbClr>
                          </a:solidFill>
                          <a:latin typeface="Times New Roman" panose="02020603050405020304"/>
                          <a:ea typeface="Times New Roman" panose="02020603050405020304"/>
                          <a:cs typeface="Times New Roman" panose="02020603050405020304"/>
                        </a:rPr>
                        <a:t>s1</a:t>
                      </a:r>
                      <a:endParaRPr sz="1600" dirty="0">
                        <a:latin typeface="Times New Roman" panose="02020603050405020304"/>
                        <a:ea typeface="Times New Roman" panose="02020603050405020304"/>
                        <a:cs typeface="Times New Roman" panose="02020603050405020304"/>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marL="412115" algn="l" rtl="0" eaLnBrk="0">
                        <a:lnSpc>
                          <a:spcPct val="83000"/>
                        </a:lnSpc>
                        <a:spcBef>
                          <a:spcPts val="485"/>
                        </a:spcBef>
                      </a:pPr>
                      <a:r>
                        <a:rPr sz="1600" kern="0" spc="-40" dirty="0">
                          <a:solidFill>
                            <a:srgbClr val="000000">
                              <a:alpha val="100000"/>
                            </a:srgbClr>
                          </a:solidFill>
                          <a:latin typeface="Arial" panose="020B0604020202020204"/>
                          <a:ea typeface="Arial" panose="020B0604020202020204"/>
                          <a:cs typeface="Arial" panose="020B0604020202020204"/>
                        </a:rPr>
                        <a:t>S2</a:t>
                      </a:r>
                      <a:endParaRPr sz="1600" dirty="0">
                        <a:latin typeface="Arial" panose="020B0604020202020204"/>
                        <a:ea typeface="Arial" panose="020B0604020202020204"/>
                        <a:cs typeface="Arial" panose="020B0604020202020204"/>
                      </a:endParaRPr>
                    </a:p>
                    <a:p>
                      <a:pPr algn="l" rtl="0" eaLnBrk="0">
                        <a:lnSpc>
                          <a:spcPct val="156000"/>
                        </a:lnSpc>
                      </a:pPr>
                      <a:endParaRPr sz="1000" dirty="0">
                        <a:latin typeface="Arial" panose="020B0604020202020204"/>
                        <a:ea typeface="Arial" panose="020B0604020202020204"/>
                        <a:cs typeface="Arial" panose="020B0604020202020204"/>
                      </a:endParaRPr>
                    </a:p>
                    <a:p>
                      <a:pPr algn="l" rtl="0" eaLnBrk="0">
                        <a:lnSpc>
                          <a:spcPct val="100000"/>
                        </a:lnSpc>
                      </a:pPr>
                      <a:endParaRPr sz="400" dirty="0">
                        <a:latin typeface="Arial" panose="020B0604020202020204"/>
                        <a:ea typeface="Arial" panose="020B0604020202020204"/>
                        <a:cs typeface="Arial" panose="020B0604020202020204"/>
                      </a:endParaRPr>
                    </a:p>
                    <a:p>
                      <a:pPr algn="l" rtl="0" eaLnBrk="0">
                        <a:lnSpc>
                          <a:spcPct val="83000"/>
                        </a:lnSpc>
                        <a:spcBef>
                          <a:spcPts val="5"/>
                        </a:spcBef>
                      </a:pPr>
                      <a:r>
                        <a:rPr sz="1600" kern="0" spc="18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对象的引用</a:t>
                      </a:r>
                      <a:endParaRPr sz="1600" dirty="0">
                        <a:latin typeface="宋体" panose="02010600030101010101" pitchFamily="2" charset="-122"/>
                        <a:ea typeface="宋体" panose="02010600030101010101" pitchFamily="2" charset="-122"/>
                        <a:cs typeface="宋体" panose="02010600030101010101" pitchFamily="2" charset="-122"/>
                      </a:endParaRPr>
                    </a:p>
                  </a:txBody>
                  <a:tcPr marL="0" marR="0" marT="0" marB="0" vert="horz">
                    <a:lnL>
                      <a:noFill/>
                    </a:lnL>
                    <a:lnR>
                      <a:noFill/>
                    </a:lnR>
                    <a:lnT>
                      <a:noFill/>
                    </a:lnT>
                    <a:lnB>
                      <a:noFill/>
                    </a:lnB>
                  </a:tcPr>
                </a:tc>
                <a:tc>
                  <a:txBody>
                    <a:bodyPr/>
                    <a:lstStyle/>
                    <a:p>
                      <a:pPr algn="l" rtl="0" eaLnBrk="0">
                        <a:lnSpc>
                          <a:spcPct val="9000"/>
                        </a:lnSpc>
                      </a:pPr>
                      <a:endParaRPr sz="100" dirty="0">
                        <a:latin typeface="Arial" panose="020B0604020202020204"/>
                        <a:ea typeface="Arial" panose="020B0604020202020204"/>
                        <a:cs typeface="Arial" panose="020B0604020202020204"/>
                      </a:endParaRPr>
                    </a:p>
                    <a:p>
                      <a:pPr marL="1043940" indent="12700" algn="l" rtl="0" eaLnBrk="0">
                        <a:lnSpc>
                          <a:spcPct val="100000"/>
                        </a:lnSpc>
                      </a:pPr>
                      <a:r>
                        <a:rPr sz="1600" kern="0" spc="0" dirty="0">
                          <a:solidFill>
                            <a:srgbClr val="000000">
                              <a:alpha val="100000"/>
                            </a:srgbClr>
                          </a:solidFill>
                          <a:latin typeface="Arial" panose="020B0604020202020204"/>
                          <a:ea typeface="Arial" panose="020B0604020202020204"/>
                          <a:cs typeface="Arial" panose="020B0604020202020204"/>
                        </a:rPr>
                        <a:t>Student</a:t>
                      </a:r>
                      <a:r>
                        <a:rPr sz="1600" kern="0" spc="60" dirty="0">
                          <a:solidFill>
                            <a:srgbClr val="000000">
                              <a:alpha val="100000"/>
                            </a:srgbClr>
                          </a:solidFill>
                          <a:latin typeface="Arial" panose="020B0604020202020204"/>
                          <a:ea typeface="Arial" panose="020B0604020202020204"/>
                          <a:cs typeface="Arial" panose="020B0604020202020204"/>
                        </a:rPr>
                        <a:t> </a:t>
                      </a:r>
                      <a:r>
                        <a:rPr sz="1600" kern="0" spc="200" dirty="0">
                          <a:solidFill>
                            <a:srgbClr val="000000">
                              <a:alpha val="100000"/>
                            </a:srgbClr>
                          </a:solidFill>
                          <a:latin typeface="黑体" panose="02010609060101010101" charset="-122"/>
                          <a:ea typeface="黑体" panose="02010609060101010101" charset="-122"/>
                          <a:cs typeface="黑体" panose="02010609060101010101" charset="-122"/>
                        </a:rPr>
                        <a:t>对象</a:t>
                      </a:r>
                      <a:endParaRPr sz="1600" dirty="0">
                        <a:latin typeface="黑体" panose="02010609060101010101" charset="-122"/>
                        <a:ea typeface="黑体" panose="02010609060101010101" charset="-122"/>
                        <a:cs typeface="黑体" panose="02010609060101010101" charset="-122"/>
                      </a:endParaRPr>
                    </a:p>
                    <a:p>
                      <a:pPr algn="l" rtl="0" eaLnBrk="0">
                        <a:lnSpc>
                          <a:spcPct val="122000"/>
                        </a:lnSpc>
                      </a:pPr>
                      <a:endParaRPr sz="1000" dirty="0">
                        <a:latin typeface="Arial" panose="020B0604020202020204"/>
                        <a:ea typeface="Arial" panose="020B0604020202020204"/>
                        <a:cs typeface="Arial" panose="020B0604020202020204"/>
                      </a:endParaRPr>
                    </a:p>
                    <a:p>
                      <a:pPr algn="l" rtl="0" eaLnBrk="0">
                        <a:lnSpc>
                          <a:spcPct val="123000"/>
                        </a:lnSpc>
                      </a:pPr>
                      <a:endParaRPr sz="1000" dirty="0">
                        <a:latin typeface="Arial" panose="020B0604020202020204"/>
                        <a:ea typeface="Arial" panose="020B0604020202020204"/>
                        <a:cs typeface="Arial" panose="020B0604020202020204"/>
                      </a:endParaRPr>
                    </a:p>
                    <a:p>
                      <a:pPr algn="l" rtl="0" eaLnBrk="0">
                        <a:lnSpc>
                          <a:spcPct val="100000"/>
                        </a:lnSpc>
                      </a:pPr>
                      <a:endParaRPr sz="400" dirty="0">
                        <a:latin typeface="Arial" panose="020B0604020202020204"/>
                        <a:ea typeface="Arial" panose="020B0604020202020204"/>
                        <a:cs typeface="Arial" panose="020B0604020202020204"/>
                      </a:endParaRPr>
                    </a:p>
                    <a:p>
                      <a:pPr marL="421640" algn="l" rtl="0" eaLnBrk="0">
                        <a:lnSpc>
                          <a:spcPts val="2070"/>
                        </a:lnSpc>
                        <a:spcBef>
                          <a:spcPts val="0"/>
                        </a:spcBef>
                      </a:pPr>
                      <a:r>
                        <a:rPr sz="1600" kern="0" spc="-10" dirty="0">
                          <a:solidFill>
                            <a:srgbClr val="000000">
                              <a:alpha val="100000"/>
                            </a:srgbClr>
                          </a:solidFill>
                          <a:latin typeface="黑体" panose="02010609060101010101" charset="-122"/>
                          <a:ea typeface="黑体" panose="02010609060101010101" charset="-122"/>
                          <a:cs typeface="黑体" panose="02010609060101010101" charset="-122"/>
                        </a:rPr>
                        <a:t>5</a:t>
                      </a:r>
                      <a:endParaRPr sz="1600" dirty="0">
                        <a:latin typeface="黑体" panose="02010609060101010101" charset="-122"/>
                        <a:ea typeface="黑体" panose="02010609060101010101" charset="-122"/>
                        <a:cs typeface="黑体" panose="02010609060101010101" charset="-122"/>
                      </a:endParaRPr>
                    </a:p>
                  </a:txBody>
                  <a:tcPr marL="0" marR="0" marT="0" marB="0" vert="horz">
                    <a:lnL>
                      <a:noFill/>
                    </a:lnL>
                    <a:lnR>
                      <a:noFill/>
                    </a:lnR>
                    <a:lnT>
                      <a:noFill/>
                    </a:lnT>
                    <a:lnB>
                      <a:noFill/>
                    </a:lnB>
                  </a:tcPr>
                </a:tc>
              </a:tr>
            </a:tbl>
          </a:graphicData>
        </a:graphic>
      </p:graphicFrame>
      <p:sp>
        <p:nvSpPr>
          <p:cNvPr id="42" name="textbox 42"/>
          <p:cNvSpPr/>
          <p:nvPr/>
        </p:nvSpPr>
        <p:spPr>
          <a:xfrm>
            <a:off x="946200" y="1838921"/>
            <a:ext cx="4515484" cy="840739"/>
          </a:xfrm>
          <a:prstGeom prst="rect">
            <a:avLst/>
          </a:prstGeom>
          <a:noFill/>
          <a:ln w="0" cap="flat">
            <a:noFill/>
            <a:prstDash val="solid"/>
            <a:miter lim="0"/>
          </a:ln>
        </p:spPr>
        <p:txBody>
          <a:bodyPr vert="horz" wrap="square" lIns="0" tIns="0" rIns="0" bIns="0"/>
          <a:lstStyle/>
          <a:p>
            <a:pPr algn="l" rtl="0" eaLnBrk="0">
              <a:lnSpc>
                <a:spcPct val="96000"/>
              </a:lnSpc>
            </a:pPr>
            <a:endParaRPr sz="100" dirty="0">
              <a:latin typeface="Arial" panose="020B0604020202020204"/>
              <a:ea typeface="Arial" panose="020B0604020202020204"/>
              <a:cs typeface="Arial" panose="020B0604020202020204"/>
            </a:endParaRPr>
          </a:p>
          <a:p>
            <a:pPr marL="12700" indent="5715" algn="l" rtl="0" eaLnBrk="0">
              <a:lnSpc>
                <a:spcPct val="116000"/>
              </a:lnSpc>
            </a:pPr>
            <a:r>
              <a:rPr sz="2300" kern="0" spc="0" dirty="0">
                <a:solidFill>
                  <a:srgbClr val="000000">
                    <a:alpha val="100000"/>
                  </a:srgbClr>
                </a:solidFill>
                <a:latin typeface="Arial" panose="020B0604020202020204"/>
                <a:ea typeface="Arial" panose="020B0604020202020204"/>
                <a:cs typeface="Arial" panose="020B0604020202020204"/>
              </a:rPr>
              <a:t>Student s1</a:t>
            </a:r>
            <a:r>
              <a:rPr sz="2300" kern="0" spc="-10" dirty="0">
                <a:solidFill>
                  <a:srgbClr val="000000">
                    <a:alpha val="100000"/>
                  </a:srgbClr>
                </a:solidFill>
                <a:latin typeface="Arial" panose="020B0604020202020204"/>
                <a:ea typeface="Arial" panose="020B0604020202020204"/>
                <a:cs typeface="Arial" panose="020B0604020202020204"/>
              </a:rPr>
              <a:t>=new</a:t>
            </a:r>
            <a:r>
              <a:rPr sz="2300" kern="0" spc="150" dirty="0">
                <a:solidFill>
                  <a:srgbClr val="000000">
                    <a:alpha val="100000"/>
                  </a:srgbClr>
                </a:solidFill>
                <a:latin typeface="Arial" panose="020B0604020202020204"/>
                <a:ea typeface="Arial" panose="020B0604020202020204"/>
                <a:cs typeface="Arial" panose="020B0604020202020204"/>
              </a:rPr>
              <a:t> </a:t>
            </a:r>
            <a:r>
              <a:rPr sz="2300" kern="0" spc="-10" dirty="0">
                <a:solidFill>
                  <a:srgbClr val="000000">
                    <a:alpha val="100000"/>
                  </a:srgbClr>
                </a:solidFill>
                <a:latin typeface="Arial" panose="020B0604020202020204"/>
                <a:ea typeface="Arial" panose="020B0604020202020204"/>
                <a:cs typeface="Arial" panose="020B0604020202020204"/>
              </a:rPr>
              <a:t>Student("Test",5);</a:t>
            </a:r>
            <a:r>
              <a:rPr sz="2300" kern="0" spc="0" dirty="0">
                <a:solidFill>
                  <a:srgbClr val="000000">
                    <a:alpha val="100000"/>
                  </a:srgbClr>
                </a:solidFill>
                <a:latin typeface="Arial" panose="020B0604020202020204"/>
                <a:ea typeface="Arial" panose="020B0604020202020204"/>
                <a:cs typeface="Arial" panose="020B0604020202020204"/>
              </a:rPr>
              <a:t> </a:t>
            </a:r>
            <a:r>
              <a:rPr sz="2300" kern="0" spc="-20" dirty="0">
                <a:solidFill>
                  <a:srgbClr val="000000">
                    <a:alpha val="100000"/>
                  </a:srgbClr>
                </a:solidFill>
                <a:latin typeface="Arial" panose="020B0604020202020204"/>
                <a:ea typeface="Arial" panose="020B0604020202020204"/>
                <a:cs typeface="Arial" panose="020B0604020202020204"/>
              </a:rPr>
              <a:t>Student</a:t>
            </a:r>
            <a:r>
              <a:rPr sz="2300" kern="0" spc="380" dirty="0">
                <a:solidFill>
                  <a:srgbClr val="000000">
                    <a:alpha val="100000"/>
                  </a:srgbClr>
                </a:solidFill>
                <a:latin typeface="Arial" panose="020B0604020202020204"/>
                <a:ea typeface="Arial" panose="020B0604020202020204"/>
                <a:cs typeface="Arial" panose="020B0604020202020204"/>
              </a:rPr>
              <a:t> </a:t>
            </a:r>
            <a:r>
              <a:rPr sz="2300" kern="0" spc="-20" dirty="0">
                <a:solidFill>
                  <a:srgbClr val="000000">
                    <a:alpha val="100000"/>
                  </a:srgbClr>
                </a:solidFill>
                <a:latin typeface="Arial" panose="020B0604020202020204"/>
                <a:ea typeface="Arial" panose="020B0604020202020204"/>
                <a:cs typeface="Arial" panose="020B0604020202020204"/>
              </a:rPr>
              <a:t>s2=s1;</a:t>
            </a:r>
            <a:endParaRPr sz="2300" dirty="0">
              <a:latin typeface="Arial" panose="020B0604020202020204"/>
              <a:ea typeface="Arial" panose="020B0604020202020204"/>
              <a:cs typeface="Arial" panose="020B0604020202020204"/>
            </a:endParaRPr>
          </a:p>
        </p:txBody>
      </p:sp>
      <p:sp>
        <p:nvSpPr>
          <p:cNvPr id="44" name="textbox 44"/>
          <p:cNvSpPr/>
          <p:nvPr/>
        </p:nvSpPr>
        <p:spPr>
          <a:xfrm>
            <a:off x="908039" y="6417654"/>
            <a:ext cx="10347959" cy="260984"/>
          </a:xfrm>
          <a:prstGeom prst="rect">
            <a:avLst/>
          </a:prstGeom>
          <a:noFill/>
          <a:ln w="0" cap="flat">
            <a:noFill/>
            <a:prstDash val="solid"/>
            <a:miter lim="0"/>
          </a:ln>
        </p:spPr>
        <p:txBody>
          <a:bodyPr vert="horz" wrap="square" lIns="0" tIns="0" rIns="0" bIns="0"/>
          <a:lstStyle/>
          <a:p>
            <a:pPr algn="l" rtl="0" eaLnBrk="0">
              <a:lnSpc>
                <a:spcPct val="91000"/>
              </a:lnSpc>
            </a:pPr>
            <a:r>
              <a:rPr lang="en-US" sz="1600" dirty="0">
                <a:latin typeface="Calibri" panose="020F0502020204030204"/>
                <a:ea typeface="Calibri" panose="020F0502020204030204"/>
                <a:cs typeface="Calibri" panose="020F0502020204030204"/>
                <a:sym typeface="+mn-ea"/>
              </a:rPr>
              <a:t>Sunday,December 28,2025</a:t>
            </a:r>
            <a:endParaRPr sz="1600" dirty="0">
              <a:latin typeface="Calibri" panose="020F0502020204030204"/>
              <a:ea typeface="Calibri" panose="020F0502020204030204"/>
              <a:cs typeface="Calibri" panose="020F0502020204030204"/>
            </a:endParaRPr>
          </a:p>
          <a:p>
            <a:pPr algn="l" rtl="0" eaLnBrk="0">
              <a:lnSpc>
                <a:spcPct val="91000"/>
              </a:lnSpc>
            </a:pPr>
            <a:endParaRPr sz="1600" dirty="0">
              <a:latin typeface="黑体" panose="02010609060101010101" charset="-122"/>
              <a:ea typeface="黑体" panose="02010609060101010101" charset="-122"/>
              <a:cs typeface="黑体" panose="02010609060101010101" charset="-122"/>
            </a:endParaRPr>
          </a:p>
        </p:txBody>
      </p:sp>
      <p:sp>
        <p:nvSpPr>
          <p:cNvPr id="46" name="textbox 46"/>
          <p:cNvSpPr/>
          <p:nvPr/>
        </p:nvSpPr>
        <p:spPr>
          <a:xfrm>
            <a:off x="793800" y="964048"/>
            <a:ext cx="2150110" cy="424815"/>
          </a:xfrm>
          <a:prstGeom prst="rect">
            <a:avLst/>
          </a:prstGeom>
          <a:noFill/>
          <a:ln w="0" cap="flat">
            <a:noFill/>
            <a:prstDash val="solid"/>
            <a:miter lim="0"/>
          </a:ln>
        </p:spPr>
        <p:txBody>
          <a:bodyPr vert="horz" wrap="square" lIns="0" tIns="0" rIns="0" bIns="0"/>
          <a:lstStyle/>
          <a:p>
            <a:pPr algn="l" rtl="0" eaLnBrk="0">
              <a:lnSpc>
                <a:spcPct val="84000"/>
              </a:lnSpc>
            </a:pPr>
            <a:endParaRPr sz="100" dirty="0">
              <a:latin typeface="Arial" panose="020B0604020202020204"/>
              <a:ea typeface="Arial" panose="020B0604020202020204"/>
              <a:cs typeface="Arial" panose="020B0604020202020204"/>
            </a:endParaRPr>
          </a:p>
          <a:p>
            <a:pPr marL="12700" algn="l" rtl="0" eaLnBrk="0">
              <a:lnSpc>
                <a:spcPct val="97000"/>
              </a:lnSpc>
            </a:pPr>
            <a:r>
              <a:rPr sz="2700" kern="0" spc="80" dirty="0">
                <a:solidFill>
                  <a:srgbClr val="000000">
                    <a:alpha val="100000"/>
                  </a:srgbClr>
                </a:solidFill>
                <a:latin typeface="黑体" panose="02010609060101010101" charset="-122"/>
                <a:ea typeface="黑体" panose="02010609060101010101" charset="-122"/>
                <a:cs typeface="黑体" panose="02010609060101010101" charset="-122"/>
              </a:rPr>
              <a:t>引用数据类型</a:t>
            </a:r>
            <a:endParaRPr sz="2700" dirty="0">
              <a:latin typeface="黑体" panose="02010609060101010101" charset="-122"/>
              <a:ea typeface="黑体" panose="02010609060101010101" charset="-122"/>
              <a:cs typeface="黑体" panose="02010609060101010101" charset="-122"/>
            </a:endParaRPr>
          </a:p>
        </p:txBody>
      </p:sp>
      <p:sp>
        <p:nvSpPr>
          <p:cNvPr id="48" name="textbox 48"/>
          <p:cNvSpPr/>
          <p:nvPr/>
        </p:nvSpPr>
        <p:spPr>
          <a:xfrm>
            <a:off x="1898639" y="5050675"/>
            <a:ext cx="2262504" cy="31115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2250"/>
              </a:lnSpc>
            </a:pPr>
            <a:r>
              <a:rPr sz="1600" kern="0" spc="120" dirty="0">
                <a:solidFill>
                  <a:srgbClr val="000000">
                    <a:alpha val="100000"/>
                  </a:srgbClr>
                </a:solidFill>
                <a:latin typeface="Arial" panose="020B0604020202020204"/>
                <a:ea typeface="Arial" panose="020B0604020202020204"/>
                <a:cs typeface="Arial" panose="020B0604020202020204"/>
              </a:rPr>
              <a:t>s1</a:t>
            </a:r>
            <a:r>
              <a:rPr sz="1600" kern="0" spc="120" dirty="0">
                <a:solidFill>
                  <a:srgbClr val="000000">
                    <a:alpha val="100000"/>
                  </a:srgbClr>
                </a:solidFill>
                <a:latin typeface="黑体" panose="02010609060101010101" charset="-122"/>
                <a:ea typeface="黑体" panose="02010609060101010101" charset="-122"/>
                <a:cs typeface="黑体" panose="02010609060101010101" charset="-122"/>
              </a:rPr>
              <a:t>和</a:t>
            </a:r>
            <a:r>
              <a:rPr sz="1600" kern="0" spc="120" dirty="0">
                <a:solidFill>
                  <a:srgbClr val="000000">
                    <a:alpha val="100000"/>
                  </a:srgbClr>
                </a:solidFill>
                <a:latin typeface="Arial" panose="020B0604020202020204"/>
                <a:ea typeface="Arial" panose="020B0604020202020204"/>
                <a:cs typeface="Arial" panose="020B0604020202020204"/>
              </a:rPr>
              <a:t>s2</a:t>
            </a:r>
            <a:r>
              <a:rPr sz="1600" kern="0" spc="120" dirty="0">
                <a:solidFill>
                  <a:srgbClr val="000000">
                    <a:alpha val="100000"/>
                  </a:srgbClr>
                </a:solidFill>
                <a:latin typeface="黑体" panose="02010609060101010101" charset="-122"/>
                <a:ea typeface="黑体" panose="02010609060101010101" charset="-122"/>
                <a:cs typeface="黑体" panose="02010609060101010101" charset="-122"/>
              </a:rPr>
              <a:t>指向同一个</a:t>
            </a:r>
            <a:r>
              <a:rPr sz="1600" kern="0" spc="110" dirty="0">
                <a:solidFill>
                  <a:srgbClr val="000000">
                    <a:alpha val="100000"/>
                  </a:srgbClr>
                </a:solidFill>
                <a:latin typeface="黑体" panose="02010609060101010101" charset="-122"/>
                <a:ea typeface="黑体" panose="02010609060101010101" charset="-122"/>
                <a:cs typeface="黑体" panose="02010609060101010101" charset="-122"/>
              </a:rPr>
              <a:t>对象</a:t>
            </a:r>
            <a:endParaRPr sz="1600" dirty="0">
              <a:latin typeface="黑体" panose="02010609060101010101" charset="-122"/>
              <a:ea typeface="黑体" panose="02010609060101010101" charset="-122"/>
              <a:cs typeface="黑体" panose="02010609060101010101" charset="-122"/>
            </a:endParaRPr>
          </a:p>
        </p:txBody>
      </p:sp>
      <p:sp>
        <p:nvSpPr>
          <p:cNvPr id="50" name="textbox 50"/>
          <p:cNvSpPr/>
          <p:nvPr/>
        </p:nvSpPr>
        <p:spPr>
          <a:xfrm>
            <a:off x="8197881" y="5005195"/>
            <a:ext cx="975994" cy="264159"/>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algn="r" rtl="0" eaLnBrk="0">
              <a:lnSpc>
                <a:spcPts val="1875"/>
              </a:lnSpc>
            </a:pPr>
            <a:r>
              <a:rPr sz="1500" kern="0" spc="-40" dirty="0">
                <a:solidFill>
                  <a:srgbClr val="000000">
                    <a:alpha val="100000"/>
                  </a:srgbClr>
                </a:solidFill>
                <a:latin typeface="黑体" panose="02010609060101010101" charset="-122"/>
                <a:ea typeface="黑体" panose="02010609060101010101" charset="-122"/>
                <a:cs typeface="黑体" panose="02010609060101010101" charset="-122"/>
              </a:rPr>
              <a:t>输</a:t>
            </a:r>
            <a:r>
              <a:rPr sz="1500" kern="0" spc="-130" dirty="0">
                <a:solidFill>
                  <a:srgbClr val="000000">
                    <a:alpha val="100000"/>
                  </a:srgbClr>
                </a:solidFill>
                <a:latin typeface="黑体" panose="02010609060101010101" charset="-122"/>
                <a:ea typeface="黑体" panose="02010609060101010101" charset="-122"/>
                <a:cs typeface="黑体" panose="02010609060101010101" charset="-122"/>
              </a:rPr>
              <a:t> </a:t>
            </a:r>
            <a:r>
              <a:rPr sz="1500" kern="0" spc="-40" dirty="0">
                <a:solidFill>
                  <a:srgbClr val="000000">
                    <a:alpha val="100000"/>
                  </a:srgbClr>
                </a:solidFill>
                <a:latin typeface="黑体" panose="02010609060101010101" charset="-122"/>
                <a:ea typeface="黑体" panose="02010609060101010101" charset="-122"/>
                <a:cs typeface="黑体" panose="02010609060101010101" charset="-122"/>
              </a:rPr>
              <a:t>出</a:t>
            </a:r>
            <a:r>
              <a:rPr sz="1500" kern="0" spc="-160" dirty="0">
                <a:solidFill>
                  <a:srgbClr val="000000">
                    <a:alpha val="100000"/>
                  </a:srgbClr>
                </a:solidFill>
                <a:latin typeface="黑体" panose="02010609060101010101" charset="-122"/>
                <a:ea typeface="黑体" panose="02010609060101010101" charset="-122"/>
                <a:cs typeface="黑体" panose="02010609060101010101" charset="-122"/>
              </a:rPr>
              <a:t> </a:t>
            </a:r>
            <a:r>
              <a:rPr sz="1500" kern="0" spc="-40" dirty="0">
                <a:solidFill>
                  <a:srgbClr val="000000">
                    <a:alpha val="100000"/>
                  </a:srgbClr>
                </a:solidFill>
                <a:latin typeface="黑体" panose="02010609060101010101" charset="-122"/>
                <a:ea typeface="黑体" panose="02010609060101010101" charset="-122"/>
                <a:cs typeface="黑体" panose="02010609060101010101" charset="-122"/>
              </a:rPr>
              <a:t>1</a:t>
            </a:r>
            <a:r>
              <a:rPr sz="1500" kern="0" spc="-260" dirty="0">
                <a:solidFill>
                  <a:srgbClr val="000000">
                    <a:alpha val="100000"/>
                  </a:srgbClr>
                </a:solidFill>
                <a:latin typeface="黑体" panose="02010609060101010101" charset="-122"/>
                <a:ea typeface="黑体" panose="02010609060101010101" charset="-122"/>
                <a:cs typeface="黑体" panose="02010609060101010101" charset="-122"/>
              </a:rPr>
              <a:t> </a:t>
            </a:r>
            <a:r>
              <a:rPr sz="1500" kern="0" spc="-40" dirty="0">
                <a:solidFill>
                  <a:srgbClr val="000000">
                    <a:alpha val="100000"/>
                  </a:srgbClr>
                </a:solidFill>
                <a:latin typeface="黑体" panose="02010609060101010101" charset="-122"/>
                <a:ea typeface="黑体" panose="02010609060101010101" charset="-122"/>
                <a:cs typeface="黑体" panose="02010609060101010101" charset="-122"/>
              </a:rPr>
              <a:t>0</a:t>
            </a:r>
            <a:r>
              <a:rPr sz="1500" kern="0" spc="-40" dirty="0">
                <a:solidFill>
                  <a:srgbClr val="000000">
                    <a:alpha val="100000"/>
                  </a:srgbClr>
                </a:solidFill>
                <a:latin typeface="黑体" panose="02010609060101010101" charset="-122"/>
                <a:ea typeface="黑体" panose="02010609060101010101" charset="-122"/>
                <a:cs typeface="黑体" panose="02010609060101010101" charset="-122"/>
              </a:rPr>
              <a:t> </a:t>
            </a:r>
            <a:r>
              <a:rPr sz="1500" kern="0" spc="-40" dirty="0">
                <a:solidFill>
                  <a:srgbClr val="000000">
                    <a:alpha val="100000"/>
                  </a:srgbClr>
                </a:solidFill>
                <a:latin typeface="黑体" panose="02010609060101010101" charset="-122"/>
                <a:ea typeface="黑体" panose="02010609060101010101" charset="-122"/>
                <a:cs typeface="黑体" panose="02010609060101010101" charset="-122"/>
              </a:rPr>
              <a:t>!</a:t>
            </a:r>
            <a:endParaRPr sz="1500" dirty="0">
              <a:latin typeface="黑体" panose="02010609060101010101" charset="-122"/>
              <a:ea typeface="黑体" panose="02010609060101010101" charset="-122"/>
              <a:cs typeface="黑体" panose="02010609060101010101" charset="-122"/>
            </a:endParaRPr>
          </a:p>
        </p:txBody>
      </p:sp>
      <p:sp>
        <p:nvSpPr>
          <p:cNvPr id="52" name="textbox 52"/>
          <p:cNvSpPr/>
          <p:nvPr/>
        </p:nvSpPr>
        <p:spPr>
          <a:xfrm>
            <a:off x="2940080" y="3471231"/>
            <a:ext cx="427990" cy="226695"/>
          </a:xfrm>
          <a:prstGeom prst="rect">
            <a:avLst/>
          </a:prstGeom>
          <a:noFill/>
          <a:ln w="0" cap="flat">
            <a:noFill/>
            <a:prstDash val="solid"/>
            <a:miter lim="0"/>
          </a:ln>
        </p:spPr>
        <p:txBody>
          <a:bodyPr vert="horz" wrap="square" lIns="0" tIns="0" rIns="0" bIns="0"/>
          <a:lstStyle/>
          <a:p>
            <a:pPr algn="l" rtl="0" eaLnBrk="0">
              <a:lnSpc>
                <a:spcPct val="91000"/>
              </a:lnSpc>
            </a:pPr>
            <a:endParaRPr sz="100" dirty="0">
              <a:latin typeface="Arial" panose="020B0604020202020204"/>
              <a:ea typeface="Arial" panose="020B0604020202020204"/>
              <a:cs typeface="Arial" panose="020B0604020202020204"/>
            </a:endParaRPr>
          </a:p>
          <a:p>
            <a:pPr marL="12700" algn="l" rtl="0" eaLnBrk="0">
              <a:lnSpc>
                <a:spcPct val="82000"/>
              </a:lnSpc>
            </a:pPr>
            <a:r>
              <a:rPr sz="1600" kern="0" spc="10" dirty="0">
                <a:solidFill>
                  <a:srgbClr val="000000">
                    <a:alpha val="100000"/>
                  </a:srgbClr>
                </a:solidFill>
                <a:latin typeface="Arial" panose="020B0604020202020204"/>
                <a:ea typeface="Arial" panose="020B0604020202020204"/>
                <a:cs typeface="Arial" panose="020B0604020202020204"/>
              </a:rPr>
              <a:t>Test</a:t>
            </a:r>
            <a:endParaRPr sz="1600" dirty="0">
              <a:latin typeface="Arial" panose="020B0604020202020204"/>
              <a:ea typeface="Arial" panose="020B0604020202020204"/>
              <a:cs typeface="Arial" panose="020B0604020202020204"/>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box 36"/>
          <p:cNvSpPr/>
          <p:nvPr/>
        </p:nvSpPr>
        <p:spPr>
          <a:xfrm>
            <a:off x="4751705" y="2320290"/>
            <a:ext cx="4429760" cy="1783715"/>
          </a:xfrm>
          <a:prstGeom prst="rect">
            <a:avLst/>
          </a:prstGeom>
          <a:solidFill>
            <a:srgbClr val="F2F9F4">
              <a:alpha val="100000"/>
            </a:srgbClr>
          </a:solidFill>
          <a:ln w="0" cap="flat">
            <a:noFill/>
            <a:prstDash val="solid"/>
            <a:miter lim="0"/>
          </a:ln>
        </p:spPr>
        <p:txBody>
          <a:bodyPr vert="horz" wrap="square" lIns="0" tIns="0" rIns="0" bIns="0"/>
          <a:lstStyle/>
          <a:p>
            <a:pPr algn="l" rtl="0" eaLnBrk="0">
              <a:lnSpc>
                <a:spcPct val="121000"/>
              </a:lnSpc>
            </a:pPr>
            <a:r>
              <a:rPr lang="en-US" sz="2000" dirty="0">
                <a:latin typeface="Arial" panose="020B0604020202020204"/>
                <a:ea typeface="Arial" panose="020B0604020202020204"/>
                <a:cs typeface="Arial" panose="020B0604020202020204"/>
              </a:rPr>
              <a:t>String</a:t>
            </a:r>
            <a:r>
              <a:rPr lang="zh-CN" altLang="en-US" sz="2000" dirty="0">
                <a:latin typeface="Arial" panose="020B0604020202020204"/>
                <a:ea typeface="Arial" panose="020B0604020202020204"/>
                <a:cs typeface="Arial" panose="020B0604020202020204"/>
              </a:rPr>
              <a:t>本身被</a:t>
            </a:r>
            <a:r>
              <a:rPr lang="en-US" altLang="zh-CN" sz="2000" dirty="0">
                <a:latin typeface="Arial" panose="020B0604020202020204"/>
                <a:ea typeface="Arial" panose="020B0604020202020204"/>
                <a:cs typeface="Arial" panose="020B0604020202020204"/>
              </a:rPr>
              <a:t>final</a:t>
            </a:r>
            <a:r>
              <a:rPr lang="zh-CN" altLang="en-US" sz="2000" dirty="0">
                <a:latin typeface="Arial" panose="020B0604020202020204"/>
                <a:ea typeface="Arial" panose="020B0604020202020204"/>
                <a:cs typeface="Arial" panose="020B0604020202020204"/>
              </a:rPr>
              <a:t>修饰；</a:t>
            </a:r>
            <a:endParaRPr lang="zh-CN" altLang="en-US" sz="2000" dirty="0">
              <a:latin typeface="Arial" panose="020B0604020202020204"/>
              <a:ea typeface="Arial" panose="020B0604020202020204"/>
              <a:cs typeface="Arial" panose="020B0604020202020204"/>
            </a:endParaRPr>
          </a:p>
          <a:p>
            <a:pPr marL="482600" indent="-431800" algn="l" rtl="0" eaLnBrk="0">
              <a:lnSpc>
                <a:spcPct val="124000"/>
              </a:lnSpc>
            </a:pPr>
            <a:r>
              <a:rPr lang="zh-CN" altLang="en-US" sz="2000" dirty="0">
                <a:latin typeface="Arial" panose="020B0604020202020204"/>
                <a:ea typeface="Arial" panose="020B0604020202020204"/>
                <a:cs typeface="Arial" panose="020B0604020202020204"/>
              </a:rPr>
              <a:t>修改就是创建新对象；</a:t>
            </a:r>
            <a:endParaRPr lang="zh-CN" altLang="en-US" sz="2000" dirty="0">
              <a:latin typeface="Arial" panose="020B0604020202020204"/>
              <a:ea typeface="Arial" panose="020B0604020202020204"/>
              <a:cs typeface="Arial" panose="020B0604020202020204"/>
            </a:endParaRPr>
          </a:p>
          <a:p>
            <a:pPr marL="482600" indent="-431800" algn="l" rtl="0" eaLnBrk="0">
              <a:lnSpc>
                <a:spcPct val="124000"/>
              </a:lnSpc>
            </a:pPr>
            <a:r>
              <a:rPr lang="zh-CN" altLang="en-US" sz="2000" dirty="0">
                <a:latin typeface="Arial" panose="020B0604020202020204"/>
                <a:ea typeface="Arial" panose="020B0604020202020204"/>
                <a:cs typeface="Arial" panose="020B0604020202020204"/>
              </a:rPr>
              <a:t>方法返回新对象：</a:t>
            </a:r>
            <a:endParaRPr lang="zh-CN" altLang="en-US" sz="2000" dirty="0">
              <a:latin typeface="Arial" panose="020B0604020202020204"/>
              <a:ea typeface="Arial" panose="020B0604020202020204"/>
              <a:cs typeface="Arial" panose="020B0604020202020204"/>
            </a:endParaRPr>
          </a:p>
          <a:p>
            <a:pPr marL="482600" indent="-431800" algn="l" rtl="0" eaLnBrk="0">
              <a:lnSpc>
                <a:spcPct val="124000"/>
              </a:lnSpc>
            </a:pPr>
            <a:r>
              <a:rPr lang="en-US" altLang="zh-CN" sz="2000" dirty="0">
                <a:latin typeface="Arial" panose="020B0604020202020204"/>
                <a:ea typeface="Arial" panose="020B0604020202020204"/>
                <a:cs typeface="Arial" panose="020B0604020202020204"/>
              </a:rPr>
              <a:t>concat(), substring(), replace()</a:t>
            </a:r>
            <a:endParaRPr lang="en-US" altLang="zh-CN" sz="2000" dirty="0">
              <a:latin typeface="Arial" panose="020B0604020202020204"/>
              <a:ea typeface="Arial" panose="020B0604020202020204"/>
              <a:cs typeface="Arial" panose="020B0604020202020204"/>
            </a:endParaRPr>
          </a:p>
        </p:txBody>
      </p:sp>
      <p:sp>
        <p:nvSpPr>
          <p:cNvPr id="42" name="textbox 42"/>
          <p:cNvSpPr/>
          <p:nvPr/>
        </p:nvSpPr>
        <p:spPr>
          <a:xfrm>
            <a:off x="1408430" y="2320925"/>
            <a:ext cx="2715260" cy="1913255"/>
          </a:xfrm>
          <a:prstGeom prst="rect">
            <a:avLst/>
          </a:prstGeom>
          <a:noFill/>
          <a:ln w="0" cap="flat">
            <a:noFill/>
            <a:prstDash val="solid"/>
            <a:miter lim="0"/>
          </a:ln>
        </p:spPr>
        <p:txBody>
          <a:bodyPr vert="horz" wrap="square" lIns="0" tIns="0" rIns="0" bIns="0"/>
          <a:lstStyle/>
          <a:p>
            <a:pPr algn="l" rtl="0" eaLnBrk="0">
              <a:lnSpc>
                <a:spcPct val="96000"/>
              </a:lnSpc>
            </a:pPr>
            <a:endParaRPr sz="100" dirty="0">
              <a:latin typeface="Arial" panose="020B0604020202020204"/>
              <a:ea typeface="Arial" panose="020B0604020202020204"/>
              <a:cs typeface="Arial" panose="020B0604020202020204"/>
            </a:endParaRPr>
          </a:p>
          <a:p>
            <a:pPr marL="12700" indent="5715" algn="l" rtl="0" eaLnBrk="0">
              <a:lnSpc>
                <a:spcPct val="116000"/>
              </a:lnSpc>
            </a:pPr>
            <a:r>
              <a:rPr sz="2300" kern="0" spc="0" dirty="0">
                <a:solidFill>
                  <a:srgbClr val="000000">
                    <a:alpha val="100000"/>
                  </a:srgbClr>
                </a:solidFill>
                <a:latin typeface="Arial" panose="020B0604020202020204"/>
                <a:ea typeface="Arial" panose="020B0604020202020204"/>
                <a:cs typeface="Arial" panose="020B0604020202020204"/>
              </a:rPr>
              <a:t>S</a:t>
            </a:r>
            <a:r>
              <a:rPr lang="en-US" sz="2300" kern="0" spc="0" dirty="0">
                <a:solidFill>
                  <a:srgbClr val="000000">
                    <a:alpha val="100000"/>
                  </a:srgbClr>
                </a:solidFill>
                <a:latin typeface="Arial" panose="020B0604020202020204"/>
                <a:ea typeface="Arial" panose="020B0604020202020204"/>
                <a:cs typeface="Arial" panose="020B0604020202020204"/>
              </a:rPr>
              <a:t>tring</a:t>
            </a:r>
            <a:r>
              <a:rPr sz="2300" kern="0" spc="0" dirty="0">
                <a:solidFill>
                  <a:srgbClr val="000000">
                    <a:alpha val="100000"/>
                  </a:srgbClr>
                </a:solidFill>
                <a:latin typeface="Arial" panose="020B0604020202020204"/>
                <a:ea typeface="Arial" panose="020B0604020202020204"/>
                <a:cs typeface="Arial" panose="020B0604020202020204"/>
              </a:rPr>
              <a:t> s1</a:t>
            </a:r>
            <a:r>
              <a:rPr sz="2300" kern="0" spc="-10" dirty="0">
                <a:solidFill>
                  <a:srgbClr val="000000">
                    <a:alpha val="100000"/>
                  </a:srgbClr>
                </a:solidFill>
                <a:latin typeface="Arial" panose="020B0604020202020204"/>
                <a:ea typeface="Arial" panose="020B0604020202020204"/>
                <a:cs typeface="Arial" panose="020B0604020202020204"/>
              </a:rPr>
              <a:t>=</a:t>
            </a:r>
            <a:r>
              <a:rPr lang="en-US" altLang="zh-CN" sz="2300" kern="0" spc="0" dirty="0">
                <a:solidFill>
                  <a:srgbClr val="000000">
                    <a:alpha val="100000"/>
                  </a:srgbClr>
                </a:solidFill>
                <a:latin typeface="Arial" panose="020B0604020202020204"/>
                <a:ea typeface="Arial" panose="020B0604020202020204"/>
                <a:cs typeface="Arial" panose="020B0604020202020204"/>
              </a:rPr>
              <a:t>"Java";</a:t>
            </a:r>
            <a:endParaRPr lang="en-US" altLang="zh-CN" sz="2300" kern="0" spc="0" dirty="0">
              <a:solidFill>
                <a:srgbClr val="000000">
                  <a:alpha val="100000"/>
                </a:srgbClr>
              </a:solidFill>
              <a:latin typeface="Arial" panose="020B0604020202020204"/>
              <a:ea typeface="Arial" panose="020B0604020202020204"/>
              <a:cs typeface="Arial" panose="020B0604020202020204"/>
            </a:endParaRPr>
          </a:p>
          <a:p>
            <a:pPr marL="12700" indent="5715" algn="l" rtl="0" eaLnBrk="0">
              <a:lnSpc>
                <a:spcPct val="116000"/>
              </a:lnSpc>
            </a:pPr>
            <a:r>
              <a:rPr lang="en-US" altLang="zh-CN" sz="2300" dirty="0">
                <a:latin typeface="Arial" panose="020B0604020202020204"/>
                <a:ea typeface="Arial" panose="020B0604020202020204"/>
                <a:cs typeface="Arial" panose="020B0604020202020204"/>
              </a:rPr>
              <a:t>String s2 = s1;</a:t>
            </a:r>
            <a:endParaRPr lang="en-US" altLang="zh-CN" sz="2300" dirty="0">
              <a:latin typeface="Arial" panose="020B0604020202020204"/>
              <a:ea typeface="Arial" panose="020B0604020202020204"/>
              <a:cs typeface="Arial" panose="020B0604020202020204"/>
            </a:endParaRPr>
          </a:p>
          <a:p>
            <a:pPr marL="12700" indent="5715" algn="l" rtl="0" eaLnBrk="0">
              <a:lnSpc>
                <a:spcPct val="116000"/>
              </a:lnSpc>
            </a:pPr>
            <a:endParaRPr lang="en-US" altLang="zh-CN" sz="2300" dirty="0">
              <a:latin typeface="Arial" panose="020B0604020202020204"/>
              <a:ea typeface="Arial" panose="020B0604020202020204"/>
              <a:cs typeface="Arial" panose="020B0604020202020204"/>
            </a:endParaRPr>
          </a:p>
          <a:p>
            <a:pPr marL="12700" indent="5715" algn="l" rtl="0" eaLnBrk="0">
              <a:lnSpc>
                <a:spcPct val="116000"/>
              </a:lnSpc>
            </a:pPr>
            <a:r>
              <a:rPr lang="en-US" altLang="zh-CN" sz="2300" dirty="0">
                <a:latin typeface="Arial" panose="020B0604020202020204"/>
                <a:ea typeface="Arial" panose="020B0604020202020204"/>
                <a:cs typeface="Arial" panose="020B0604020202020204"/>
              </a:rPr>
              <a:t>s1 = "Python";</a:t>
            </a:r>
            <a:endParaRPr lang="en-US" altLang="zh-CN" sz="2300" dirty="0">
              <a:latin typeface="Arial" panose="020B0604020202020204"/>
              <a:ea typeface="Arial" panose="020B0604020202020204"/>
              <a:cs typeface="Arial" panose="020B0604020202020204"/>
            </a:endParaRPr>
          </a:p>
        </p:txBody>
      </p:sp>
      <p:sp>
        <p:nvSpPr>
          <p:cNvPr id="44" name="textbox 44"/>
          <p:cNvSpPr/>
          <p:nvPr/>
        </p:nvSpPr>
        <p:spPr>
          <a:xfrm>
            <a:off x="908039" y="6417654"/>
            <a:ext cx="10347959" cy="260984"/>
          </a:xfrm>
          <a:prstGeom prst="rect">
            <a:avLst/>
          </a:prstGeom>
          <a:noFill/>
          <a:ln w="0" cap="flat">
            <a:noFill/>
            <a:prstDash val="solid"/>
            <a:miter lim="0"/>
          </a:ln>
        </p:spPr>
        <p:txBody>
          <a:bodyPr vert="horz" wrap="square" lIns="0" tIns="0" rIns="0" bIns="0"/>
          <a:lstStyle/>
          <a:p>
            <a:pPr algn="l" rtl="0" eaLnBrk="0">
              <a:lnSpc>
                <a:spcPct val="91000"/>
              </a:lnSpc>
            </a:pPr>
            <a:r>
              <a:rPr lang="en-US" sz="1600" dirty="0">
                <a:latin typeface="Calibri" panose="020F0502020204030204"/>
                <a:ea typeface="Calibri" panose="020F0502020204030204"/>
                <a:cs typeface="Calibri" panose="020F0502020204030204"/>
                <a:sym typeface="+mn-ea"/>
              </a:rPr>
              <a:t>Sunday,December 28,2025</a:t>
            </a:r>
            <a:endParaRPr sz="1600" dirty="0">
              <a:latin typeface="Calibri" panose="020F0502020204030204"/>
              <a:ea typeface="Calibri" panose="020F0502020204030204"/>
              <a:cs typeface="Calibri" panose="020F0502020204030204"/>
            </a:endParaRPr>
          </a:p>
          <a:p>
            <a:pPr algn="l" rtl="0" eaLnBrk="0">
              <a:lnSpc>
                <a:spcPct val="91000"/>
              </a:lnSpc>
            </a:pPr>
            <a:endParaRPr sz="1600" dirty="0">
              <a:latin typeface="黑体" panose="02010609060101010101" charset="-122"/>
              <a:ea typeface="黑体" panose="02010609060101010101" charset="-122"/>
              <a:cs typeface="黑体" panose="02010609060101010101" charset="-122"/>
            </a:endParaRPr>
          </a:p>
        </p:txBody>
      </p:sp>
      <p:sp>
        <p:nvSpPr>
          <p:cNvPr id="46" name="textbox 46"/>
          <p:cNvSpPr/>
          <p:nvPr/>
        </p:nvSpPr>
        <p:spPr>
          <a:xfrm>
            <a:off x="505460" y="870585"/>
            <a:ext cx="3027680" cy="424815"/>
          </a:xfrm>
          <a:prstGeom prst="rect">
            <a:avLst/>
          </a:prstGeom>
          <a:noFill/>
          <a:ln w="0" cap="flat">
            <a:noFill/>
            <a:prstDash val="solid"/>
            <a:miter lim="0"/>
          </a:ln>
        </p:spPr>
        <p:txBody>
          <a:bodyPr vert="horz" wrap="square" lIns="0" tIns="0" rIns="0" bIns="0"/>
          <a:lstStyle/>
          <a:p>
            <a:pPr algn="l" rtl="0" eaLnBrk="0">
              <a:lnSpc>
                <a:spcPct val="84000"/>
              </a:lnSpc>
            </a:pPr>
            <a:endParaRPr sz="100" dirty="0">
              <a:latin typeface="Arial" panose="020B0604020202020204"/>
              <a:ea typeface="Arial" panose="020B0604020202020204"/>
              <a:cs typeface="Arial" panose="020B0604020202020204"/>
            </a:endParaRPr>
          </a:p>
          <a:p>
            <a:pPr marL="12700" algn="l" rtl="0" eaLnBrk="0">
              <a:lnSpc>
                <a:spcPct val="97000"/>
              </a:lnSpc>
            </a:pPr>
            <a:r>
              <a:rPr lang="zh-CN" altLang="en-US" sz="2700" kern="0" spc="80" dirty="0">
                <a:solidFill>
                  <a:srgbClr val="000000">
                    <a:alpha val="100000"/>
                  </a:srgbClr>
                </a:solidFill>
                <a:latin typeface="黑体" panose="02010609060101010101" charset="-122"/>
                <a:ea typeface="黑体" panose="02010609060101010101" charset="-122"/>
                <a:cs typeface="黑体" panose="02010609060101010101" charset="-122"/>
              </a:rPr>
              <a:t>字符串</a:t>
            </a:r>
            <a:r>
              <a:rPr lang="en-US" altLang="zh-CN" sz="2700" kern="0" spc="80" dirty="0">
                <a:solidFill>
                  <a:srgbClr val="000000">
                    <a:alpha val="100000"/>
                  </a:srgbClr>
                </a:solidFill>
                <a:latin typeface="黑体" panose="02010609060101010101" charset="-122"/>
                <a:ea typeface="黑体" panose="02010609060101010101" charset="-122"/>
                <a:cs typeface="黑体" panose="02010609060101010101" charset="-122"/>
              </a:rPr>
              <a:t>String</a:t>
            </a:r>
            <a:r>
              <a:rPr lang="zh-CN" altLang="en-US" sz="2700" kern="0" spc="80" dirty="0">
                <a:solidFill>
                  <a:srgbClr val="000000">
                    <a:alpha val="100000"/>
                  </a:srgbClr>
                </a:solidFill>
                <a:latin typeface="黑体" panose="02010609060101010101" charset="-122"/>
                <a:ea typeface="黑体" panose="02010609060101010101" charset="-122"/>
                <a:cs typeface="黑体" panose="02010609060101010101" charset="-122"/>
              </a:rPr>
              <a:t>类型</a:t>
            </a:r>
            <a:endParaRPr lang="zh-CN" altLang="en-US" sz="2700" kern="0" spc="80" dirty="0">
              <a:solidFill>
                <a:srgbClr val="000000">
                  <a:alpha val="100000"/>
                </a:srgbClr>
              </a:solidFill>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textbox 54"/>
          <p:cNvSpPr/>
          <p:nvPr/>
        </p:nvSpPr>
        <p:spPr>
          <a:xfrm>
            <a:off x="689361" y="773390"/>
            <a:ext cx="8299450" cy="5437504"/>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3685"/>
              </a:lnSpc>
            </a:pPr>
            <a:r>
              <a:rPr sz="2700" b="1"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构造 （Constructor） 与垃圾回收</a:t>
            </a:r>
            <a:endParaRPr sz="2700" dirty="0">
              <a:latin typeface="微软雅黑" panose="020B0503020204020204" charset="-122"/>
              <a:ea typeface="微软雅黑" panose="020B0503020204020204" charset="-122"/>
              <a:cs typeface="微软雅黑" panose="020B0503020204020204" charset="-122"/>
            </a:endParaRPr>
          </a:p>
          <a:p>
            <a:pPr algn="l" rtl="0" eaLnBrk="0">
              <a:lnSpc>
                <a:spcPct val="130000"/>
              </a:lnSpc>
            </a:pPr>
            <a:endParaRPr sz="1000" dirty="0">
              <a:latin typeface="Arial" panose="020B0604020202020204"/>
              <a:ea typeface="Arial" panose="020B0604020202020204"/>
              <a:cs typeface="Arial" panose="020B0604020202020204"/>
            </a:endParaRPr>
          </a:p>
          <a:p>
            <a:pPr algn="l" rtl="0" eaLnBrk="0">
              <a:lnSpc>
                <a:spcPct val="130000"/>
              </a:lnSpc>
            </a:pPr>
            <a:endParaRPr sz="1000" dirty="0">
              <a:latin typeface="Arial" panose="020B0604020202020204"/>
              <a:ea typeface="Arial" panose="020B0604020202020204"/>
              <a:cs typeface="Arial" panose="020B0604020202020204"/>
            </a:endParaRPr>
          </a:p>
          <a:p>
            <a:pPr marL="325120" algn="l" rtl="0" eaLnBrk="0">
              <a:lnSpc>
                <a:spcPts val="2800"/>
              </a:lnSpc>
              <a:spcBef>
                <a:spcPts val="600"/>
              </a:spcBef>
            </a:pPr>
            <a:r>
              <a:rPr sz="20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特点： 与类同名， 无返回值 （也不是 </a:t>
            </a:r>
            <a:r>
              <a:rPr sz="1800" kern="0" spc="-70" dirty="0">
                <a:solidFill>
                  <a:srgbClr val="000000">
                    <a:alpha val="100000"/>
                  </a:srgbClr>
                </a:solidFill>
                <a:latin typeface="Arial" panose="020B0604020202020204"/>
                <a:ea typeface="Arial" panose="020B0604020202020204"/>
                <a:cs typeface="Arial" panose="020B0604020202020204"/>
              </a:rPr>
              <a:t>voi</a:t>
            </a:r>
            <a:r>
              <a:rPr sz="1800" kern="0" spc="-70" dirty="0">
                <a:solidFill>
                  <a:srgbClr val="000000">
                    <a:alpha val="100000"/>
                  </a:srgbClr>
                </a:solidFill>
                <a:latin typeface="Arial" panose="020B0604020202020204"/>
                <a:ea typeface="Arial" panose="020B0604020202020204"/>
                <a:cs typeface="Arial" panose="020B0604020202020204"/>
              </a:rPr>
              <a:t>d</a:t>
            </a:r>
            <a:r>
              <a:rPr sz="20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 、多数情况要重载</a:t>
            </a:r>
            <a:endParaRPr sz="2000" dirty="0">
              <a:latin typeface="微软雅黑" panose="020B0503020204020204" charset="-122"/>
              <a:ea typeface="微软雅黑" panose="020B0503020204020204" charset="-122"/>
              <a:cs typeface="微软雅黑" panose="020B0503020204020204" charset="-122"/>
            </a:endParaRPr>
          </a:p>
          <a:p>
            <a:pPr algn="l" rtl="0" eaLnBrk="0">
              <a:lnSpc>
                <a:spcPct val="115000"/>
              </a:lnSpc>
            </a:pPr>
            <a:endParaRPr sz="1000" dirty="0">
              <a:latin typeface="Arial" panose="020B0604020202020204"/>
              <a:ea typeface="Arial" panose="020B0604020202020204"/>
              <a:cs typeface="Arial" panose="020B0604020202020204"/>
            </a:endParaRPr>
          </a:p>
          <a:p>
            <a:pPr algn="l" rtl="0" eaLnBrk="0">
              <a:lnSpc>
                <a:spcPct val="116000"/>
              </a:lnSpc>
            </a:pPr>
            <a:endParaRPr sz="1000" dirty="0">
              <a:latin typeface="Arial" panose="020B0604020202020204"/>
              <a:ea typeface="Arial" panose="020B0604020202020204"/>
              <a:cs typeface="Arial" panose="020B0604020202020204"/>
            </a:endParaRPr>
          </a:p>
          <a:p>
            <a:pPr algn="l" rtl="0" eaLnBrk="0">
              <a:lnSpc>
                <a:spcPct val="116000"/>
              </a:lnSpc>
            </a:pPr>
            <a:endParaRPr sz="1000" dirty="0">
              <a:latin typeface="Arial" panose="020B0604020202020204"/>
              <a:ea typeface="Arial" panose="020B0604020202020204"/>
              <a:cs typeface="Arial" panose="020B0604020202020204"/>
            </a:endParaRPr>
          </a:p>
          <a:p>
            <a:pPr marL="340360" algn="l" rtl="0" eaLnBrk="0">
              <a:lnSpc>
                <a:spcPct val="91000"/>
              </a:lnSpc>
              <a:spcBef>
                <a:spcPts val="605"/>
              </a:spcBef>
            </a:pPr>
            <a:r>
              <a:rPr sz="2000" b="1" kern="0" spc="-80" dirty="0">
                <a:solidFill>
                  <a:srgbClr val="C00000">
                    <a:alpha val="100000"/>
                  </a:srgbClr>
                </a:solidFill>
                <a:latin typeface="Calibri" panose="020F0502020204030204"/>
                <a:ea typeface="Calibri" panose="020F0502020204030204"/>
                <a:cs typeface="Calibri" panose="020F0502020204030204"/>
              </a:rPr>
              <a:t>new</a:t>
            </a:r>
            <a:r>
              <a:rPr sz="2000" b="1" kern="0" spc="180" dirty="0">
                <a:solidFill>
                  <a:srgbClr val="C00000">
                    <a:alpha val="100000"/>
                  </a:srgbClr>
                </a:solidFill>
                <a:latin typeface="Calibri" panose="020F0502020204030204"/>
                <a:ea typeface="Calibri" panose="020F0502020204030204"/>
                <a:cs typeface="Calibri" panose="020F0502020204030204"/>
              </a:rPr>
              <a:t> </a:t>
            </a:r>
            <a:r>
              <a:rPr sz="20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的作用： </a:t>
            </a:r>
            <a:r>
              <a:rPr sz="20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分配空</a:t>
            </a:r>
            <a:r>
              <a:rPr sz="20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间； 调用构造； 返回引用</a:t>
            </a:r>
            <a:endParaRPr sz="2000" dirty="0">
              <a:latin typeface="微软雅黑" panose="020B0503020204020204" charset="-122"/>
              <a:ea typeface="微软雅黑" panose="020B0503020204020204" charset="-122"/>
              <a:cs typeface="微软雅黑" panose="020B0503020204020204" charset="-122"/>
            </a:endParaRPr>
          </a:p>
          <a:p>
            <a:pPr algn="l" rtl="0" eaLnBrk="0">
              <a:lnSpc>
                <a:spcPct val="112000"/>
              </a:lnSpc>
            </a:pPr>
            <a:endParaRPr sz="1000" dirty="0">
              <a:latin typeface="Arial" panose="020B0604020202020204"/>
              <a:ea typeface="Arial" panose="020B0604020202020204"/>
              <a:cs typeface="Arial" panose="020B0604020202020204"/>
            </a:endParaRPr>
          </a:p>
          <a:p>
            <a:pPr algn="l" rtl="0" eaLnBrk="0">
              <a:lnSpc>
                <a:spcPct val="112000"/>
              </a:lnSpc>
            </a:pPr>
            <a:endParaRPr sz="1000" dirty="0">
              <a:latin typeface="Arial" panose="020B0604020202020204"/>
              <a:ea typeface="Arial" panose="020B0604020202020204"/>
              <a:cs typeface="Arial" panose="020B0604020202020204"/>
            </a:endParaRPr>
          </a:p>
          <a:p>
            <a:pPr algn="l" rtl="0" eaLnBrk="0">
              <a:lnSpc>
                <a:spcPct val="113000"/>
              </a:lnSpc>
            </a:pPr>
            <a:endParaRPr sz="1000" dirty="0">
              <a:latin typeface="Arial" panose="020B0604020202020204"/>
              <a:ea typeface="Arial" panose="020B0604020202020204"/>
              <a:cs typeface="Arial" panose="020B0604020202020204"/>
            </a:endParaRPr>
          </a:p>
          <a:p>
            <a:pPr algn="r" rtl="0" eaLnBrk="0">
              <a:lnSpc>
                <a:spcPts val="2590"/>
              </a:lnSpc>
              <a:spcBef>
                <a:spcPts val="600"/>
              </a:spcBef>
            </a:pP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垃圾自动回收机制 （Garbage Collection</a:t>
            </a:r>
            <a:r>
              <a:rPr sz="2000" kern="0" spc="-26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20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J</a:t>
            </a:r>
            <a:r>
              <a:rPr sz="20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ava 虚拟机后台线程负责</a:t>
            </a:r>
            <a:endParaRPr sz="2000" dirty="0">
              <a:latin typeface="微软雅黑" panose="020B0503020204020204" charset="-122"/>
              <a:ea typeface="微软雅黑" panose="020B0503020204020204" charset="-122"/>
              <a:cs typeface="微软雅黑" panose="020B0503020204020204" charset="-122"/>
            </a:endParaRPr>
          </a:p>
          <a:p>
            <a:pPr marL="339725" algn="l" rtl="0" eaLnBrk="0">
              <a:lnSpc>
                <a:spcPts val="3685"/>
              </a:lnSpc>
            </a:pPr>
            <a:r>
              <a:rPr sz="1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System</a:t>
            </a:r>
            <a:r>
              <a:rPr sz="18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gc</a:t>
            </a:r>
            <a:r>
              <a:rPr sz="18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和 </a:t>
            </a:r>
            <a:r>
              <a:rPr sz="1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Runtime</a:t>
            </a:r>
            <a:r>
              <a:rPr sz="18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gc</a:t>
            </a:r>
            <a:r>
              <a:rPr sz="18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800" dirty="0">
              <a:latin typeface="微软雅黑" panose="020B0503020204020204" charset="-122"/>
              <a:ea typeface="微软雅黑" panose="020B0503020204020204" charset="-122"/>
              <a:cs typeface="微软雅黑" panose="020B0503020204020204" charset="-122"/>
            </a:endParaRPr>
          </a:p>
          <a:p>
            <a:pPr marL="332105" algn="l" rtl="0" eaLnBrk="0">
              <a:lnSpc>
                <a:spcPts val="2590"/>
              </a:lnSpc>
              <a:spcBef>
                <a:spcPts val="925"/>
              </a:spcBef>
            </a:pP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判断存储单元是否为垃圾</a:t>
            </a:r>
            <a:r>
              <a:rPr sz="20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的依据： 引用计数为 0</a:t>
            </a:r>
            <a:endParaRPr sz="2000" dirty="0">
              <a:latin typeface="微软雅黑" panose="020B0503020204020204" charset="-122"/>
              <a:ea typeface="微软雅黑" panose="020B0503020204020204" charset="-122"/>
              <a:cs typeface="微软雅黑" panose="020B0503020204020204" charset="-122"/>
            </a:endParaRPr>
          </a:p>
          <a:p>
            <a:pPr algn="l" rtl="0" eaLnBrk="0">
              <a:lnSpc>
                <a:spcPct val="111000"/>
              </a:lnSpc>
            </a:pPr>
            <a:endParaRPr sz="1000" dirty="0">
              <a:latin typeface="Arial" panose="020B0604020202020204"/>
              <a:ea typeface="Arial" panose="020B0604020202020204"/>
              <a:cs typeface="Arial" panose="020B0604020202020204"/>
            </a:endParaRPr>
          </a:p>
          <a:p>
            <a:pPr algn="l" rtl="0" eaLnBrk="0">
              <a:lnSpc>
                <a:spcPct val="111000"/>
              </a:lnSpc>
            </a:pPr>
            <a:endParaRPr sz="1000" dirty="0">
              <a:latin typeface="Arial" panose="020B0604020202020204"/>
              <a:ea typeface="Arial" panose="020B0604020202020204"/>
              <a:cs typeface="Arial" panose="020B0604020202020204"/>
            </a:endParaRPr>
          </a:p>
          <a:p>
            <a:pPr algn="l" rtl="0" eaLnBrk="0">
              <a:lnSpc>
                <a:spcPct val="112000"/>
              </a:lnSpc>
            </a:pPr>
            <a:endParaRPr sz="1000" dirty="0">
              <a:latin typeface="Arial" panose="020B0604020202020204"/>
              <a:ea typeface="Arial" panose="020B0604020202020204"/>
              <a:cs typeface="Arial" panose="020B0604020202020204"/>
            </a:endParaRPr>
          </a:p>
          <a:p>
            <a:pPr marL="341630" algn="l" rtl="0" eaLnBrk="0">
              <a:lnSpc>
                <a:spcPts val="2590"/>
              </a:lnSpc>
              <a:spcBef>
                <a:spcPts val="605"/>
              </a:spcBef>
            </a:pPr>
            <a:r>
              <a:rPr sz="20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匿名对象： 无管理者 （无栈内存引用指向它</a:t>
            </a:r>
            <a:r>
              <a:rPr sz="20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lang="zh-CN" sz="20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（匿名</a:t>
            </a:r>
            <a:r>
              <a:rPr lang="zh-CN" sz="20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内部类）</a:t>
            </a:r>
            <a:endParaRPr sz="2000" dirty="0">
              <a:latin typeface="微软雅黑" panose="020B0503020204020204" charset="-122"/>
              <a:ea typeface="微软雅黑" panose="020B0503020204020204" charset="-122"/>
              <a:cs typeface="微软雅黑" panose="020B0503020204020204" charset="-122"/>
            </a:endParaRPr>
          </a:p>
          <a:p>
            <a:pPr algn="l" rtl="0" eaLnBrk="0">
              <a:lnSpc>
                <a:spcPct val="103000"/>
              </a:lnSpc>
            </a:pPr>
            <a:endParaRPr sz="1000" dirty="0">
              <a:latin typeface="Arial" panose="020B0604020202020204"/>
              <a:ea typeface="Arial" panose="020B0604020202020204"/>
              <a:cs typeface="Arial" panose="020B0604020202020204"/>
            </a:endParaRPr>
          </a:p>
          <a:p>
            <a:pPr algn="l" rtl="0" eaLnBrk="0">
              <a:lnSpc>
                <a:spcPct val="8000"/>
              </a:lnSpc>
            </a:pPr>
            <a:endParaRPr sz="100" dirty="0">
              <a:latin typeface="Arial" panose="020B0604020202020204"/>
              <a:ea typeface="Arial" panose="020B0604020202020204"/>
              <a:cs typeface="Arial" panose="020B0604020202020204"/>
            </a:endParaRPr>
          </a:p>
          <a:p>
            <a:pPr marL="328295" algn="l" rtl="0" eaLnBrk="0">
              <a:lnSpc>
                <a:spcPts val="2570"/>
              </a:lnSpc>
            </a:pP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使用场景： 只需要进行一次方</a:t>
            </a:r>
            <a:r>
              <a:rPr sz="20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法调用 </a:t>
            </a:r>
            <a:r>
              <a:rPr sz="1800" kern="0" spc="-30" dirty="0">
                <a:solidFill>
                  <a:srgbClr val="000000">
                    <a:alpha val="100000"/>
                  </a:srgbClr>
                </a:solidFill>
                <a:latin typeface="Arial" panose="020B0604020202020204"/>
                <a:ea typeface="Arial" panose="020B0604020202020204"/>
                <a:cs typeface="Arial" panose="020B0604020202020204"/>
              </a:rPr>
              <a:t>/ </a:t>
            </a:r>
            <a:r>
              <a:rPr sz="20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作为参数传递给函数</a:t>
            </a:r>
            <a:endParaRPr sz="2000" dirty="0">
              <a:latin typeface="微软雅黑" panose="020B0503020204020204" charset="-122"/>
              <a:ea typeface="微软雅黑" panose="020B0503020204020204" charset="-122"/>
              <a:cs typeface="微软雅黑" panose="020B0503020204020204" charset="-122"/>
            </a:endParaRPr>
          </a:p>
        </p:txBody>
      </p:sp>
      <p:sp>
        <p:nvSpPr>
          <p:cNvPr id="56" name="textbox 56"/>
          <p:cNvSpPr/>
          <p:nvPr/>
        </p:nvSpPr>
        <p:spPr>
          <a:xfrm>
            <a:off x="922273" y="6472809"/>
            <a:ext cx="10353040" cy="167639"/>
          </a:xfrm>
          <a:prstGeom prst="rect">
            <a:avLst/>
          </a:prstGeom>
          <a:noFill/>
          <a:ln w="0" cap="flat">
            <a:noFill/>
            <a:prstDash val="solid"/>
            <a:miter lim="0"/>
          </a:ln>
        </p:spPr>
        <p:txBody>
          <a:bodyPr vert="horz" wrap="square" lIns="0" tIns="0" rIns="0" bIns="0"/>
          <a:lstStyle/>
          <a:p>
            <a:pPr algn="l" rtl="0" eaLnBrk="0">
              <a:lnSpc>
                <a:spcPct val="91000"/>
              </a:lnSpc>
            </a:pPr>
            <a:r>
              <a:rPr lang="en-US" sz="1200" dirty="0">
                <a:latin typeface="Calibri" panose="020F0502020204030204"/>
                <a:ea typeface="Calibri" panose="020F0502020204030204"/>
                <a:cs typeface="Calibri" panose="020F0502020204030204"/>
                <a:sym typeface="+mn-ea"/>
              </a:rPr>
              <a:t>Sunday,December 28,2025</a:t>
            </a:r>
            <a:endParaRPr sz="1200" dirty="0">
              <a:latin typeface="Calibri" panose="020F0502020204030204"/>
              <a:ea typeface="Calibri" panose="020F0502020204030204"/>
              <a:cs typeface="Calibri" panose="020F0502020204030204"/>
            </a:endParaRPr>
          </a:p>
          <a:p>
            <a:pPr algn="l" rtl="0" eaLnBrk="0">
              <a:lnSpc>
                <a:spcPct val="91000"/>
              </a:lnSpc>
            </a:pPr>
            <a:endParaRPr sz="1200" dirty="0">
              <a:latin typeface="黑体" panose="02010609060101010101" charset="-122"/>
              <a:ea typeface="黑体" panose="02010609060101010101" charset="-122"/>
              <a:cs typeface="黑体" panose="02010609060101010101" charset="-122"/>
            </a:endParaRPr>
          </a:p>
          <a:p>
            <a:pPr algn="l" rtl="0" eaLnBrk="0">
              <a:lnSpc>
                <a:spcPct val="89000"/>
              </a:lnSpc>
            </a:pPr>
            <a:endParaRPr sz="1200" dirty="0">
              <a:latin typeface="Calibri" panose="020F0502020204030204"/>
              <a:ea typeface="Calibri" panose="020F0502020204030204"/>
              <a:cs typeface="Calibri" panose="020F0502020204030204"/>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box 174"/>
          <p:cNvSpPr/>
          <p:nvPr/>
        </p:nvSpPr>
        <p:spPr>
          <a:xfrm>
            <a:off x="922019" y="3560508"/>
            <a:ext cx="3061970" cy="1416685"/>
          </a:xfrm>
          <a:prstGeom prst="rect">
            <a:avLst/>
          </a:prstGeom>
          <a:noFill/>
          <a:ln w="0" cap="flat">
            <a:noFill/>
            <a:prstDash val="solid"/>
            <a:miter lim="0"/>
          </a:ln>
        </p:spPr>
        <p:txBody>
          <a:bodyPr vert="horz" wrap="square" lIns="0" tIns="0" rIns="0" bIns="0"/>
          <a:lstStyle/>
          <a:p>
            <a:pPr algn="l" rtl="0" eaLnBrk="0">
              <a:lnSpc>
                <a:spcPct val="76000"/>
              </a:lnSpc>
            </a:pPr>
            <a:endParaRPr sz="100" dirty="0">
              <a:latin typeface="Arial" panose="020B0604020202020204"/>
              <a:ea typeface="Arial" panose="020B0604020202020204"/>
              <a:cs typeface="Arial" panose="020B0604020202020204"/>
            </a:endParaRPr>
          </a:p>
          <a:p>
            <a:pPr marL="12700" algn="l" rtl="0" eaLnBrk="0">
              <a:lnSpc>
                <a:spcPct val="92000"/>
              </a:lnSpc>
            </a:pPr>
            <a:r>
              <a:rPr sz="59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其他知识</a:t>
            </a:r>
            <a:endParaRPr sz="5900" dirty="0">
              <a:latin typeface="微软雅黑" panose="020B0503020204020204" charset="-122"/>
              <a:ea typeface="微软雅黑" panose="020B0503020204020204" charset="-122"/>
              <a:cs typeface="微软雅黑" panose="020B0503020204020204" charset="-122"/>
            </a:endParaRPr>
          </a:p>
          <a:p>
            <a:pPr algn="l" rtl="0" eaLnBrk="0">
              <a:lnSpc>
                <a:spcPct val="124000"/>
              </a:lnSpc>
            </a:pPr>
            <a:endParaRPr sz="1000" dirty="0">
              <a:latin typeface="Arial" panose="020B0604020202020204"/>
              <a:ea typeface="Arial" panose="020B0604020202020204"/>
              <a:cs typeface="Arial" panose="020B0604020202020204"/>
            </a:endParaRPr>
          </a:p>
          <a:p>
            <a:pPr algn="l" rtl="0" eaLnBrk="0">
              <a:lnSpc>
                <a:spcPct val="116000"/>
              </a:lnSpc>
            </a:pPr>
            <a:endParaRPr sz="500" dirty="0">
              <a:latin typeface="Arial" panose="020B0604020202020204"/>
              <a:ea typeface="Arial" panose="020B0604020202020204"/>
              <a:cs typeface="Arial" panose="020B0604020202020204"/>
            </a:endParaRPr>
          </a:p>
          <a:p>
            <a:pPr marL="14605" algn="l" rtl="0" eaLnBrk="0">
              <a:lnSpc>
                <a:spcPct val="82000"/>
              </a:lnSpc>
              <a:spcBef>
                <a:spcPts val="0"/>
              </a:spcBef>
            </a:pPr>
            <a:r>
              <a:rPr sz="2300" kern="0" spc="-20" dirty="0">
                <a:solidFill>
                  <a:srgbClr val="898989">
                    <a:alpha val="100000"/>
                  </a:srgbClr>
                </a:solidFill>
                <a:latin typeface="Calibri" panose="020F0502020204030204"/>
                <a:ea typeface="Calibri" panose="020F0502020204030204"/>
                <a:cs typeface="Calibri" panose="020F0502020204030204"/>
              </a:rPr>
              <a:t>others</a:t>
            </a:r>
            <a:r>
              <a:rPr sz="2300" kern="0" spc="310" dirty="0">
                <a:solidFill>
                  <a:srgbClr val="898989">
                    <a:alpha val="100000"/>
                  </a:srgbClr>
                </a:solidFill>
                <a:latin typeface="Calibri" panose="020F0502020204030204"/>
                <a:ea typeface="Calibri" panose="020F0502020204030204"/>
                <a:cs typeface="Calibri" panose="020F0502020204030204"/>
              </a:rPr>
              <a:t> </a:t>
            </a:r>
            <a:r>
              <a:rPr sz="2300" kern="0" spc="-20" dirty="0">
                <a:solidFill>
                  <a:srgbClr val="898989">
                    <a:alpha val="100000"/>
                  </a:srgbClr>
                </a:solidFill>
                <a:latin typeface="Calibri" panose="020F0502020204030204"/>
                <a:ea typeface="Calibri" panose="020F0502020204030204"/>
                <a:cs typeface="Calibri" panose="020F0502020204030204"/>
              </a:rPr>
              <a:t>:)</a:t>
            </a:r>
            <a:endParaRPr sz="2300" dirty="0">
              <a:latin typeface="Calibri" panose="020F0502020204030204"/>
              <a:ea typeface="Calibri" panose="020F0502020204030204"/>
              <a:cs typeface="Calibri" panose="020F0502020204030204"/>
            </a:endParaRPr>
          </a:p>
        </p:txBody>
      </p:sp>
      <p:sp>
        <p:nvSpPr>
          <p:cNvPr id="176" name="textbox 176"/>
          <p:cNvSpPr/>
          <p:nvPr/>
        </p:nvSpPr>
        <p:spPr>
          <a:xfrm>
            <a:off x="922273" y="6472809"/>
            <a:ext cx="10353040" cy="167639"/>
          </a:xfrm>
          <a:prstGeom prst="rect">
            <a:avLst/>
          </a:prstGeom>
          <a:noFill/>
          <a:ln w="0" cap="flat">
            <a:noFill/>
            <a:prstDash val="solid"/>
            <a:miter lim="0"/>
          </a:ln>
        </p:spPr>
        <p:txBody>
          <a:bodyPr vert="horz" wrap="square" lIns="0" tIns="0" rIns="0" bIns="0"/>
          <a:lstStyle/>
          <a:p>
            <a:pPr algn="l" rtl="0" eaLnBrk="0">
              <a:lnSpc>
                <a:spcPct val="83000"/>
              </a:lnSpc>
            </a:pPr>
            <a:r>
              <a:rPr lang="en-US" sz="1200" dirty="0">
                <a:latin typeface="Calibri" panose="020F0502020204030204"/>
                <a:ea typeface="Calibri" panose="020F0502020204030204"/>
                <a:cs typeface="Calibri" panose="020F0502020204030204"/>
              </a:rPr>
              <a:t>Sunday,December 28,2025</a:t>
            </a:r>
            <a:endParaRPr lang="en-US" sz="1200" dirty="0">
              <a:latin typeface="Calibri" panose="020F0502020204030204"/>
              <a:ea typeface="Calibri" panose="020F0502020204030204"/>
              <a:cs typeface="Calibri" panose="020F0502020204030204"/>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textbox 178"/>
          <p:cNvSpPr/>
          <p:nvPr/>
        </p:nvSpPr>
        <p:spPr>
          <a:xfrm>
            <a:off x="2297988" y="3945331"/>
            <a:ext cx="7766684" cy="2437764"/>
          </a:xfrm>
          <a:prstGeom prst="rect">
            <a:avLst/>
          </a:prstGeom>
          <a:noFill/>
          <a:ln w="0" cap="flat">
            <a:noFill/>
            <a:prstDash val="solid"/>
            <a:miter lim="0"/>
          </a:ln>
        </p:spPr>
        <p:txBody>
          <a:bodyPr vert="horz" wrap="square" lIns="0" tIns="0" rIns="0" bIns="0"/>
          <a:lstStyle/>
          <a:p>
            <a:pPr algn="l" rtl="0" eaLnBrk="0">
              <a:lnSpc>
                <a:spcPct val="63000"/>
              </a:lnSpc>
            </a:pPr>
            <a:endParaRPr sz="100" dirty="0">
              <a:latin typeface="Arial" panose="020B0604020202020204"/>
              <a:ea typeface="Arial" panose="020B0604020202020204"/>
              <a:cs typeface="Arial" panose="020B0604020202020204"/>
            </a:endParaRPr>
          </a:p>
          <a:p>
            <a:pPr marL="23495" indent="-11430" algn="l" rtl="0" eaLnBrk="0">
              <a:lnSpc>
                <a:spcPct val="127000"/>
              </a:lnSpc>
            </a:pPr>
            <a:r>
              <a:rPr sz="1700" b="1" kern="0" spc="0" dirty="0">
                <a:solidFill>
                  <a:srgbClr val="23263B">
                    <a:alpha val="100000"/>
                  </a:srgbClr>
                </a:solidFill>
                <a:latin typeface="微软雅黑" panose="020B0503020204020204" charset="-122"/>
                <a:ea typeface="微软雅黑" panose="020B0503020204020204" charset="-122"/>
                <a:cs typeface="微软雅黑" panose="020B0503020204020204" charset="-122"/>
              </a:rPr>
              <a:t>wait</a:t>
            </a:r>
            <a:r>
              <a:rPr sz="1700" b="1" kern="0" spc="120" dirty="0">
                <a:solidFill>
                  <a:srgbClr val="23263B">
                    <a:alpha val="100000"/>
                  </a:srgbClr>
                </a:solidFill>
                <a:latin typeface="微软雅黑" panose="020B0503020204020204" charset="-122"/>
                <a:ea typeface="微软雅黑" panose="020B0503020204020204" charset="-122"/>
                <a:cs typeface="微软雅黑" panose="020B0503020204020204" charset="-122"/>
              </a:rPr>
              <a:t>, </a:t>
            </a:r>
            <a:r>
              <a:rPr sz="1700" b="1" kern="0" spc="0" dirty="0">
                <a:solidFill>
                  <a:srgbClr val="23263B">
                    <a:alpha val="100000"/>
                  </a:srgbClr>
                </a:solidFill>
                <a:latin typeface="微软雅黑" panose="020B0503020204020204" charset="-122"/>
                <a:ea typeface="微软雅黑" panose="020B0503020204020204" charset="-122"/>
                <a:cs typeface="微软雅黑" panose="020B0503020204020204" charset="-122"/>
              </a:rPr>
              <a:t>notify</a:t>
            </a:r>
            <a:r>
              <a:rPr sz="1700" b="1" kern="0" spc="120" dirty="0">
                <a:solidFill>
                  <a:srgbClr val="23263B">
                    <a:alpha val="100000"/>
                  </a:srgbClr>
                </a:solidFill>
                <a:latin typeface="微软雅黑" panose="020B0503020204020204" charset="-122"/>
                <a:ea typeface="微软雅黑" panose="020B0503020204020204" charset="-122"/>
                <a:cs typeface="微软雅黑" panose="020B0503020204020204" charset="-122"/>
              </a:rPr>
              <a:t>, </a:t>
            </a:r>
            <a:r>
              <a:rPr sz="1700" b="1" kern="0" spc="0" dirty="0">
                <a:solidFill>
                  <a:srgbClr val="23263B">
                    <a:alpha val="100000"/>
                  </a:srgbClr>
                </a:solidFill>
                <a:latin typeface="微软雅黑" panose="020B0503020204020204" charset="-122"/>
                <a:ea typeface="微软雅黑" panose="020B0503020204020204" charset="-122"/>
                <a:cs typeface="微软雅黑" panose="020B0503020204020204" charset="-122"/>
              </a:rPr>
              <a:t>notifyAll</a:t>
            </a:r>
            <a:r>
              <a:rPr sz="1700" kern="0" spc="120" dirty="0">
                <a:solidFill>
                  <a:srgbClr val="23263B">
                    <a:alpha val="100000"/>
                  </a:srgbClr>
                </a:solidFill>
                <a:latin typeface="微软雅黑" panose="020B0503020204020204" charset="-122"/>
                <a:ea typeface="微软雅黑" panose="020B0503020204020204" charset="-122"/>
                <a:cs typeface="微软雅黑" panose="020B0503020204020204" charset="-122"/>
              </a:rPr>
              <a:t>必须在已经持有锁的情况下执行,所以它们</a:t>
            </a:r>
            <a:r>
              <a:rPr sz="1700" kern="0" spc="110" dirty="0">
                <a:solidFill>
                  <a:srgbClr val="23263B">
                    <a:alpha val="100000"/>
                  </a:srgbClr>
                </a:solidFill>
                <a:latin typeface="微软雅黑" panose="020B0503020204020204" charset="-122"/>
                <a:ea typeface="微软雅黑" panose="020B0503020204020204" charset="-122"/>
                <a:cs typeface="微软雅黑" panose="020B0503020204020204" charset="-122"/>
              </a:rPr>
              <a:t>只能出现在</a:t>
            </a:r>
            <a:r>
              <a:rPr sz="1700" kern="0" spc="-10" dirty="0">
                <a:solidFill>
                  <a:srgbClr val="23263B">
                    <a:alpha val="100000"/>
                  </a:srgbClr>
                </a:solidFill>
                <a:latin typeface="微软雅黑" panose="020B0503020204020204" charset="-122"/>
                <a:ea typeface="微软雅黑" panose="020B0503020204020204" charset="-122"/>
                <a:cs typeface="微软雅黑" panose="020B0503020204020204" charset="-122"/>
              </a:rPr>
              <a:t> </a:t>
            </a:r>
            <a:r>
              <a:rPr sz="1700" b="1" kern="0" spc="0" dirty="0">
                <a:solidFill>
                  <a:srgbClr val="23263B">
                    <a:alpha val="100000"/>
                  </a:srgbClr>
                </a:solidFill>
                <a:latin typeface="微软雅黑" panose="020B0503020204020204" charset="-122"/>
                <a:ea typeface="微软雅黑" panose="020B0503020204020204" charset="-122"/>
                <a:cs typeface="微软雅黑" panose="020B0503020204020204" charset="-122"/>
              </a:rPr>
              <a:t>synchronized</a:t>
            </a:r>
            <a:r>
              <a:rPr sz="1700" kern="0" spc="120" dirty="0">
                <a:solidFill>
                  <a:srgbClr val="23263B">
                    <a:alpha val="100000"/>
                  </a:srgbClr>
                </a:solidFill>
                <a:latin typeface="微软雅黑" panose="020B0503020204020204" charset="-122"/>
                <a:ea typeface="微软雅黑" panose="020B0503020204020204" charset="-122"/>
                <a:cs typeface="微软雅黑" panose="020B0503020204020204" charset="-122"/>
              </a:rPr>
              <a:t>作用的范围内， 也就是出现在</a:t>
            </a:r>
            <a:r>
              <a:rPr sz="1700" b="1" kern="0" spc="0" dirty="0">
                <a:solidFill>
                  <a:srgbClr val="23263B">
                    <a:alpha val="100000"/>
                  </a:srgbClr>
                </a:solidFill>
                <a:latin typeface="微软雅黑" panose="020B0503020204020204" charset="-122"/>
                <a:ea typeface="微软雅黑" panose="020B0503020204020204" charset="-122"/>
                <a:cs typeface="微软雅黑" panose="020B0503020204020204" charset="-122"/>
              </a:rPr>
              <a:t>synchronized</a:t>
            </a:r>
            <a:r>
              <a:rPr sz="1700" kern="0" spc="120" dirty="0">
                <a:solidFill>
                  <a:srgbClr val="23263B">
                    <a:alpha val="100000"/>
                  </a:srgbClr>
                </a:solidFill>
                <a:latin typeface="微软雅黑" panose="020B0503020204020204" charset="-122"/>
                <a:ea typeface="微软雅黑" panose="020B0503020204020204" charset="-122"/>
                <a:cs typeface="微软雅黑" panose="020B0503020204020204" charset="-122"/>
              </a:rPr>
              <a:t>修饰的方法中。</a:t>
            </a:r>
            <a:endParaRPr sz="1700" dirty="0">
              <a:latin typeface="微软雅黑" panose="020B0503020204020204" charset="-122"/>
              <a:ea typeface="微软雅黑" panose="020B0503020204020204" charset="-122"/>
              <a:cs typeface="微软雅黑" panose="020B0503020204020204" charset="-122"/>
            </a:endParaRPr>
          </a:p>
          <a:p>
            <a:pPr algn="l" rtl="0" eaLnBrk="0">
              <a:lnSpc>
                <a:spcPct val="145000"/>
              </a:lnSpc>
            </a:pPr>
            <a:endParaRPr sz="1000" dirty="0">
              <a:latin typeface="Arial" panose="020B0604020202020204"/>
              <a:ea typeface="Arial" panose="020B0604020202020204"/>
              <a:cs typeface="Arial" panose="020B0604020202020204"/>
            </a:endParaRPr>
          </a:p>
          <a:p>
            <a:pPr marL="12700" algn="l" rtl="0" eaLnBrk="0">
              <a:lnSpc>
                <a:spcPts val="2375"/>
              </a:lnSpc>
              <a:spcBef>
                <a:spcPts val="515"/>
              </a:spcBef>
            </a:pPr>
            <a:r>
              <a:rPr sz="1700" b="1" kern="0" spc="0" dirty="0">
                <a:solidFill>
                  <a:srgbClr val="23263B">
                    <a:alpha val="100000"/>
                  </a:srgbClr>
                </a:solidFill>
                <a:latin typeface="微软雅黑" panose="020B0503020204020204" charset="-122"/>
                <a:ea typeface="微软雅黑" panose="020B0503020204020204" charset="-122"/>
                <a:cs typeface="微软雅黑" panose="020B0503020204020204" charset="-122"/>
              </a:rPr>
              <a:t>wait</a:t>
            </a:r>
            <a:r>
              <a:rPr sz="1700" kern="0" spc="100" dirty="0">
                <a:solidFill>
                  <a:srgbClr val="23263B">
                    <a:alpha val="100000"/>
                  </a:srgbClr>
                </a:solidFill>
                <a:latin typeface="微软雅黑" panose="020B0503020204020204" charset="-122"/>
                <a:ea typeface="微软雅黑" panose="020B0503020204020204" charset="-122"/>
                <a:cs typeface="微软雅黑" panose="020B0503020204020204" charset="-122"/>
              </a:rPr>
              <a:t>的作用:</a:t>
            </a:r>
            <a:r>
              <a:rPr sz="1700" b="1" kern="0" spc="100" dirty="0">
                <a:solidFill>
                  <a:srgbClr val="23263B">
                    <a:alpha val="100000"/>
                  </a:srgbClr>
                </a:solidFill>
                <a:latin typeface="微软雅黑" panose="020B0503020204020204" charset="-122"/>
                <a:ea typeface="微软雅黑" panose="020B0503020204020204" charset="-122"/>
                <a:cs typeface="微软雅黑" panose="020B0503020204020204" charset="-122"/>
              </a:rPr>
              <a:t>释放已持有的锁</a:t>
            </a:r>
            <a:r>
              <a:rPr sz="1700" kern="0" spc="100" dirty="0">
                <a:solidFill>
                  <a:srgbClr val="23263B">
                    <a:alpha val="100000"/>
                  </a:srgbClr>
                </a:solidFill>
                <a:latin typeface="微软雅黑" panose="020B0503020204020204" charset="-122"/>
                <a:ea typeface="微软雅黑" panose="020B0503020204020204" charset="-122"/>
                <a:cs typeface="微软雅黑" panose="020B0503020204020204" charset="-122"/>
              </a:rPr>
              <a:t>,进入等待队列.</a:t>
            </a:r>
            <a:endParaRPr sz="1700" dirty="0">
              <a:latin typeface="微软雅黑" panose="020B0503020204020204" charset="-122"/>
              <a:ea typeface="微软雅黑" panose="020B0503020204020204" charset="-122"/>
              <a:cs typeface="微软雅黑" panose="020B0503020204020204" charset="-122"/>
            </a:endParaRPr>
          </a:p>
          <a:p>
            <a:pPr algn="l" rtl="0" eaLnBrk="0">
              <a:lnSpc>
                <a:spcPct val="143000"/>
              </a:lnSpc>
            </a:pPr>
            <a:endParaRPr sz="1000" dirty="0">
              <a:latin typeface="Arial" panose="020B0604020202020204"/>
              <a:ea typeface="Arial" panose="020B0604020202020204"/>
              <a:cs typeface="Arial" panose="020B0604020202020204"/>
            </a:endParaRPr>
          </a:p>
          <a:p>
            <a:pPr marL="27305" algn="l" rtl="0" eaLnBrk="0">
              <a:lnSpc>
                <a:spcPts val="2375"/>
              </a:lnSpc>
              <a:spcBef>
                <a:spcPts val="515"/>
              </a:spcBef>
            </a:pPr>
            <a:r>
              <a:rPr sz="1700" b="1" kern="0" spc="0" dirty="0">
                <a:solidFill>
                  <a:srgbClr val="23263B">
                    <a:alpha val="100000"/>
                  </a:srgbClr>
                </a:solidFill>
                <a:latin typeface="微软雅黑" panose="020B0503020204020204" charset="-122"/>
                <a:ea typeface="微软雅黑" panose="020B0503020204020204" charset="-122"/>
                <a:cs typeface="微软雅黑" panose="020B0503020204020204" charset="-122"/>
              </a:rPr>
              <a:t>notify</a:t>
            </a:r>
            <a:r>
              <a:rPr sz="1700" kern="0" spc="110" dirty="0">
                <a:solidFill>
                  <a:srgbClr val="23263B">
                    <a:alpha val="100000"/>
                  </a:srgbClr>
                </a:solidFill>
                <a:latin typeface="微软雅黑" panose="020B0503020204020204" charset="-122"/>
                <a:ea typeface="微软雅黑" panose="020B0503020204020204" charset="-122"/>
                <a:cs typeface="微软雅黑" panose="020B0503020204020204" charset="-122"/>
              </a:rPr>
              <a:t>的作用:</a:t>
            </a:r>
            <a:r>
              <a:rPr sz="1700" b="1" kern="0" spc="110" dirty="0">
                <a:solidFill>
                  <a:srgbClr val="23263B">
                    <a:alpha val="100000"/>
                  </a:srgbClr>
                </a:solidFill>
                <a:latin typeface="微软雅黑" panose="020B0503020204020204" charset="-122"/>
                <a:ea typeface="微软雅黑" panose="020B0503020204020204" charset="-122"/>
                <a:cs typeface="微软雅黑" panose="020B0503020204020204" charset="-122"/>
              </a:rPr>
              <a:t>随机唤醒</a:t>
            </a:r>
            <a:r>
              <a:rPr sz="1700" kern="0" spc="0" dirty="0">
                <a:solidFill>
                  <a:srgbClr val="23263B">
                    <a:alpha val="100000"/>
                  </a:srgbClr>
                </a:solidFill>
                <a:latin typeface="微软雅黑" panose="020B0503020204020204" charset="-122"/>
                <a:ea typeface="微软雅黑" panose="020B0503020204020204" charset="-122"/>
                <a:cs typeface="微软雅黑" panose="020B0503020204020204" charset="-122"/>
              </a:rPr>
              <a:t>wait</a:t>
            </a:r>
            <a:r>
              <a:rPr sz="1700" kern="0" spc="110" dirty="0">
                <a:solidFill>
                  <a:srgbClr val="23263B">
                    <a:alpha val="100000"/>
                  </a:srgbClr>
                </a:solidFill>
                <a:latin typeface="微软雅黑" panose="020B0503020204020204" charset="-122"/>
                <a:ea typeface="微软雅黑" panose="020B0503020204020204" charset="-122"/>
                <a:cs typeface="微软雅黑" panose="020B0503020204020204" charset="-122"/>
              </a:rPr>
              <a:t>队列中的一个线程并把它移入锁申请队列</a:t>
            </a:r>
            <a:endParaRPr sz="1700" dirty="0">
              <a:latin typeface="微软雅黑" panose="020B0503020204020204" charset="-122"/>
              <a:ea typeface="微软雅黑" panose="020B0503020204020204" charset="-122"/>
              <a:cs typeface="微软雅黑" panose="020B0503020204020204" charset="-122"/>
            </a:endParaRPr>
          </a:p>
          <a:p>
            <a:pPr algn="l" rtl="0" eaLnBrk="0">
              <a:lnSpc>
                <a:spcPct val="143000"/>
              </a:lnSpc>
            </a:pPr>
            <a:endParaRPr sz="1000" dirty="0">
              <a:latin typeface="Arial" panose="020B0604020202020204"/>
              <a:ea typeface="Arial" panose="020B0604020202020204"/>
              <a:cs typeface="Arial" panose="020B0604020202020204"/>
            </a:endParaRPr>
          </a:p>
          <a:p>
            <a:pPr algn="l" rtl="0" eaLnBrk="0">
              <a:lnSpc>
                <a:spcPct val="107000"/>
              </a:lnSpc>
            </a:pPr>
            <a:endParaRPr sz="400" dirty="0">
              <a:latin typeface="Arial" panose="020B0604020202020204"/>
              <a:ea typeface="Arial" panose="020B0604020202020204"/>
              <a:cs typeface="Arial" panose="020B0604020202020204"/>
            </a:endParaRPr>
          </a:p>
          <a:p>
            <a:pPr marL="27305" algn="l" rtl="0" eaLnBrk="0">
              <a:lnSpc>
                <a:spcPts val="2375"/>
              </a:lnSpc>
              <a:spcBef>
                <a:spcPts val="0"/>
              </a:spcBef>
            </a:pPr>
            <a:r>
              <a:rPr sz="1700" b="1" kern="0" spc="0" dirty="0">
                <a:solidFill>
                  <a:srgbClr val="23263B">
                    <a:alpha val="100000"/>
                  </a:srgbClr>
                </a:solidFill>
                <a:latin typeface="微软雅黑" panose="020B0503020204020204" charset="-122"/>
                <a:ea typeface="微软雅黑" panose="020B0503020204020204" charset="-122"/>
                <a:cs typeface="微软雅黑" panose="020B0503020204020204" charset="-122"/>
              </a:rPr>
              <a:t>notifyAll</a:t>
            </a:r>
            <a:r>
              <a:rPr sz="1700" kern="0" spc="120" dirty="0">
                <a:solidFill>
                  <a:srgbClr val="23263B">
                    <a:alpha val="100000"/>
                  </a:srgbClr>
                </a:solidFill>
                <a:latin typeface="微软雅黑" panose="020B0503020204020204" charset="-122"/>
                <a:ea typeface="微软雅黑" panose="020B0503020204020204" charset="-122"/>
                <a:cs typeface="微软雅黑" panose="020B0503020204020204" charset="-122"/>
              </a:rPr>
              <a:t>的作用:唤醒</a:t>
            </a:r>
            <a:r>
              <a:rPr sz="1700" kern="0" spc="0" dirty="0">
                <a:solidFill>
                  <a:srgbClr val="23263B">
                    <a:alpha val="100000"/>
                  </a:srgbClr>
                </a:solidFill>
                <a:latin typeface="微软雅黑" panose="020B0503020204020204" charset="-122"/>
                <a:ea typeface="微软雅黑" panose="020B0503020204020204" charset="-122"/>
                <a:cs typeface="微软雅黑" panose="020B0503020204020204" charset="-122"/>
              </a:rPr>
              <a:t>wait</a:t>
            </a:r>
            <a:r>
              <a:rPr sz="1700" kern="0" spc="120" dirty="0">
                <a:solidFill>
                  <a:srgbClr val="23263B">
                    <a:alpha val="100000"/>
                  </a:srgbClr>
                </a:solidFill>
                <a:latin typeface="微软雅黑" panose="020B0503020204020204" charset="-122"/>
                <a:ea typeface="微软雅黑" panose="020B0503020204020204" charset="-122"/>
                <a:cs typeface="微软雅黑" panose="020B0503020204020204" charset="-122"/>
              </a:rPr>
              <a:t>队列中的所有的线程并把它们</a:t>
            </a:r>
            <a:r>
              <a:rPr sz="1700" kern="0" spc="110" dirty="0">
                <a:solidFill>
                  <a:srgbClr val="23263B">
                    <a:alpha val="100000"/>
                  </a:srgbClr>
                </a:solidFill>
                <a:latin typeface="微软雅黑" panose="020B0503020204020204" charset="-122"/>
                <a:ea typeface="微软雅黑" panose="020B0503020204020204" charset="-122"/>
                <a:cs typeface="微软雅黑" panose="020B0503020204020204" charset="-122"/>
              </a:rPr>
              <a:t>移入锁申请队列</a:t>
            </a:r>
            <a:endParaRPr sz="1700" dirty="0">
              <a:latin typeface="微软雅黑" panose="020B0503020204020204" charset="-122"/>
              <a:ea typeface="微软雅黑" panose="020B0503020204020204" charset="-122"/>
              <a:cs typeface="微软雅黑" panose="020B0503020204020204" charset="-122"/>
            </a:endParaRPr>
          </a:p>
        </p:txBody>
      </p:sp>
      <p:graphicFrame>
        <p:nvGraphicFramePr>
          <p:cNvPr id="180" name="table 180"/>
          <p:cNvGraphicFramePr>
            <a:graphicFrameLocks noGrp="1"/>
          </p:cNvGraphicFramePr>
          <p:nvPr/>
        </p:nvGraphicFramePr>
        <p:xfrm>
          <a:off x="6421932" y="1527047"/>
          <a:ext cx="5006975" cy="1917065"/>
        </p:xfrm>
        <a:graphic>
          <a:graphicData uri="http://schemas.openxmlformats.org/drawingml/2006/table">
            <a:tbl>
              <a:tblPr/>
              <a:tblGrid>
                <a:gridCol w="2503170"/>
                <a:gridCol w="2503804"/>
              </a:tblGrid>
              <a:tr h="508634">
                <a:tc>
                  <a:txBody>
                    <a:bodyPr/>
                    <a:lstStyle/>
                    <a:p>
                      <a:pPr algn="l" rtl="0" eaLnBrk="0">
                        <a:lnSpc>
                          <a:spcPct val="104000"/>
                        </a:lnSpc>
                      </a:pPr>
                      <a:endParaRPr sz="800" dirty="0">
                        <a:latin typeface="Arial" panose="020B0604020202020204"/>
                        <a:ea typeface="Arial" panose="020B0604020202020204"/>
                        <a:cs typeface="Arial" panose="020B0604020202020204"/>
                      </a:endParaRPr>
                    </a:p>
                    <a:p>
                      <a:pPr algn="l" rtl="0" eaLnBrk="0">
                        <a:lnSpc>
                          <a:spcPct val="7000"/>
                        </a:lnSpc>
                      </a:pPr>
                      <a:endParaRPr sz="100" dirty="0">
                        <a:latin typeface="Arial" panose="020B0604020202020204"/>
                        <a:ea typeface="Arial" panose="020B0604020202020204"/>
                        <a:cs typeface="Arial" panose="020B0604020202020204"/>
                      </a:endParaRPr>
                    </a:p>
                    <a:p>
                      <a:pPr marL="106680" algn="l" rtl="0" eaLnBrk="0">
                        <a:lnSpc>
                          <a:spcPct val="81000"/>
                        </a:lnSpc>
                      </a:pPr>
                      <a:r>
                        <a:rPr sz="2300" b="1" kern="0" spc="20" dirty="0">
                          <a:solidFill>
                            <a:srgbClr val="FFFFFF">
                              <a:alpha val="100000"/>
                            </a:srgbClr>
                          </a:solidFill>
                          <a:latin typeface="Calibri" panose="020F0502020204030204"/>
                          <a:ea typeface="Calibri" panose="020F0502020204030204"/>
                          <a:cs typeface="Calibri" panose="020F0502020204030204"/>
                        </a:rPr>
                        <a:t>Sleep</a:t>
                      </a:r>
                      <a:endParaRPr sz="2300" dirty="0">
                        <a:latin typeface="Calibri" panose="020F0502020204030204"/>
                        <a:ea typeface="Calibri" panose="020F0502020204030204"/>
                        <a:cs typeface="Calibri" panose="020F0502020204030204"/>
                      </a:endParaRPr>
                    </a:p>
                  </a:txBody>
                  <a:tcPr marL="0" marR="0" marT="0" marB="0" vert="horz">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874CB"/>
                    </a:solidFill>
                  </a:tcPr>
                </a:tc>
                <a:tc>
                  <a:txBody>
                    <a:bodyPr/>
                    <a:lstStyle/>
                    <a:p>
                      <a:pPr algn="l" rtl="0" eaLnBrk="0">
                        <a:lnSpc>
                          <a:spcPct val="104000"/>
                        </a:lnSpc>
                      </a:pPr>
                      <a:endParaRPr sz="800" dirty="0">
                        <a:latin typeface="Arial" panose="020B0604020202020204"/>
                        <a:ea typeface="Arial" panose="020B0604020202020204"/>
                        <a:cs typeface="Arial" panose="020B0604020202020204"/>
                      </a:endParaRPr>
                    </a:p>
                    <a:p>
                      <a:pPr algn="l" rtl="0" eaLnBrk="0">
                        <a:lnSpc>
                          <a:spcPct val="7000"/>
                        </a:lnSpc>
                      </a:pPr>
                      <a:endParaRPr sz="100" dirty="0">
                        <a:latin typeface="Arial" panose="020B0604020202020204"/>
                        <a:ea typeface="Arial" panose="020B0604020202020204"/>
                        <a:cs typeface="Arial" panose="020B0604020202020204"/>
                      </a:endParaRPr>
                    </a:p>
                    <a:p>
                      <a:pPr marL="94615" algn="l" rtl="0" eaLnBrk="0">
                        <a:lnSpc>
                          <a:spcPct val="81000"/>
                        </a:lnSpc>
                      </a:pPr>
                      <a:r>
                        <a:rPr sz="2300" b="1" kern="0" spc="30" dirty="0">
                          <a:solidFill>
                            <a:srgbClr val="FFFFFF">
                              <a:alpha val="100000"/>
                            </a:srgbClr>
                          </a:solidFill>
                          <a:latin typeface="Calibri" panose="020F0502020204030204"/>
                          <a:ea typeface="Calibri" panose="020F0502020204030204"/>
                          <a:cs typeface="Calibri" panose="020F0502020204030204"/>
                        </a:rPr>
                        <a:t>yield</a:t>
                      </a:r>
                      <a:endParaRPr sz="2300" dirty="0">
                        <a:latin typeface="Calibri" panose="020F0502020204030204"/>
                        <a:ea typeface="Calibri" panose="020F0502020204030204"/>
                        <a:cs typeface="Calibri" panose="020F0502020204030204"/>
                      </a:endParaRPr>
                    </a:p>
                  </a:txBody>
                  <a:tcPr marL="0" marR="0" marT="0" marB="0" vert="horz">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874CB"/>
                    </a:solidFill>
                  </a:tcPr>
                </a:tc>
              </a:tr>
              <a:tr h="701040">
                <a:tc>
                  <a:txBody>
                    <a:bodyPr/>
                    <a:lstStyle/>
                    <a:p>
                      <a:pPr algn="l" rtl="0" eaLnBrk="0">
                        <a:lnSpc>
                          <a:spcPct val="100000"/>
                        </a:lnSpc>
                      </a:pPr>
                      <a:endParaRPr sz="500" dirty="0">
                        <a:latin typeface="Arial" panose="020B0604020202020204"/>
                        <a:ea typeface="Arial" panose="020B0604020202020204"/>
                        <a:cs typeface="Arial" panose="020B0604020202020204"/>
                      </a:endParaRPr>
                    </a:p>
                    <a:p>
                      <a:pPr marL="101600" algn="l" rtl="0" eaLnBrk="0">
                        <a:lnSpc>
                          <a:spcPct val="91000"/>
                        </a:lnSpc>
                        <a:spcBef>
                          <a:spcPts val="5"/>
                        </a:spcBef>
                      </a:pP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使线程转入阻塞状态</a:t>
                      </a:r>
                      <a:endParaRPr sz="2000" dirty="0">
                        <a:latin typeface="微软雅黑" panose="020B0503020204020204" charset="-122"/>
                        <a:ea typeface="微软雅黑" panose="020B0503020204020204" charset="-122"/>
                        <a:cs typeface="微软雅黑" panose="020B0503020204020204" charset="-122"/>
                      </a:endParaRPr>
                    </a:p>
                  </a:txBody>
                  <a:tcPr marL="0" marR="0" marT="0" marB="0" vert="horz">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6EC"/>
                    </a:solidFill>
                  </a:tcPr>
                </a:tc>
                <a:tc>
                  <a:txBody>
                    <a:bodyPr/>
                    <a:lstStyle/>
                    <a:p>
                      <a:pPr algn="l" rtl="0" eaLnBrk="0">
                        <a:lnSpc>
                          <a:spcPct val="100000"/>
                        </a:lnSpc>
                      </a:pPr>
                      <a:endParaRPr sz="400" dirty="0">
                        <a:latin typeface="Arial" panose="020B0604020202020204"/>
                        <a:ea typeface="Arial" panose="020B0604020202020204"/>
                        <a:cs typeface="Arial" panose="020B0604020202020204"/>
                      </a:endParaRPr>
                    </a:p>
                    <a:p>
                      <a:pPr marL="93980" indent="635" algn="l" rtl="0" eaLnBrk="0">
                        <a:lnSpc>
                          <a:spcPct val="98000"/>
                        </a:lnSpc>
                        <a:spcBef>
                          <a:spcPts val="5"/>
                        </a:spcBef>
                      </a:pP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使线程转入</a:t>
                      </a:r>
                      <a:r>
                        <a:rPr sz="2000" kern="0" spc="-10" dirty="0">
                          <a:solidFill>
                            <a:srgbClr val="000000">
                              <a:alpha val="100000"/>
                            </a:srgbClr>
                          </a:solidFill>
                          <a:latin typeface="Calibri" panose="020F0502020204030204"/>
                          <a:ea typeface="Calibri" panose="020F0502020204030204"/>
                          <a:cs typeface="Calibri" panose="020F0502020204030204"/>
                        </a:rPr>
                        <a:t>runnable</a:t>
                      </a:r>
                      <a:r>
                        <a:rPr sz="2000" kern="0" spc="10" dirty="0">
                          <a:solidFill>
                            <a:srgbClr val="000000">
                              <a:alpha val="100000"/>
                            </a:srgbClr>
                          </a:solidFill>
                          <a:latin typeface="Calibri" panose="020F0502020204030204"/>
                          <a:ea typeface="Calibri" panose="020F0502020204030204"/>
                          <a:cs typeface="Calibri" panose="020F0502020204030204"/>
                        </a:rPr>
                        <a:t>    </a:t>
                      </a: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状态</a:t>
                      </a:r>
                      <a:endParaRPr sz="2000" dirty="0">
                        <a:latin typeface="微软雅黑" panose="020B0503020204020204" charset="-122"/>
                        <a:ea typeface="微软雅黑" panose="020B0503020204020204" charset="-122"/>
                        <a:cs typeface="微软雅黑" panose="020B0503020204020204" charset="-122"/>
                      </a:endParaRPr>
                    </a:p>
                  </a:txBody>
                  <a:tcPr marL="0" marR="0" marT="0" marB="0" vert="horz">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6EC"/>
                    </a:solidFill>
                  </a:tcPr>
                </a:tc>
              </a:tr>
              <a:tr h="707390">
                <a:tc>
                  <a:txBody>
                    <a:bodyPr/>
                    <a:lstStyle/>
                    <a:p>
                      <a:pPr algn="l" rtl="0" eaLnBrk="0">
                        <a:lnSpc>
                          <a:spcPct val="100000"/>
                        </a:lnSpc>
                      </a:pPr>
                      <a:endParaRPr sz="400" dirty="0">
                        <a:latin typeface="Arial" panose="020B0604020202020204"/>
                        <a:ea typeface="Arial" panose="020B0604020202020204"/>
                        <a:cs typeface="Arial" panose="020B0604020202020204"/>
                      </a:endParaRPr>
                    </a:p>
                    <a:p>
                      <a:pPr marL="101600" indent="-2540" algn="l" rtl="0" eaLnBrk="0">
                        <a:lnSpc>
                          <a:spcPct val="98000"/>
                        </a:lnSpc>
                        <a:spcBef>
                          <a:spcPts val="5"/>
                        </a:spcBef>
                      </a:pP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不会考虑线程的优先</a:t>
                      </a:r>
                      <a:r>
                        <a:rPr sz="20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级</a:t>
                      </a:r>
                      <a:endParaRPr sz="2000" dirty="0">
                        <a:latin typeface="微软雅黑" panose="020B0503020204020204" charset="-122"/>
                        <a:ea typeface="微软雅黑" panose="020B0503020204020204" charset="-122"/>
                        <a:cs typeface="微软雅黑" panose="020B0503020204020204" charset="-122"/>
                      </a:endParaRPr>
                    </a:p>
                  </a:txBody>
                  <a:tcPr marL="0" marR="0" marT="0" marB="0" vert="horz">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6"/>
                    </a:solidFill>
                  </a:tcPr>
                </a:tc>
                <a:tc>
                  <a:txBody>
                    <a:bodyPr/>
                    <a:lstStyle/>
                    <a:p>
                      <a:pPr algn="l" rtl="0" eaLnBrk="0">
                        <a:lnSpc>
                          <a:spcPct val="101000"/>
                        </a:lnSpc>
                      </a:pPr>
                      <a:endParaRPr sz="400" dirty="0">
                        <a:latin typeface="Arial" panose="020B0604020202020204"/>
                        <a:ea typeface="Arial" panose="020B0604020202020204"/>
                        <a:cs typeface="Arial" panose="020B0604020202020204"/>
                      </a:endParaRPr>
                    </a:p>
                    <a:p>
                      <a:pPr marL="95250" algn="l" rtl="0" eaLnBrk="0">
                        <a:lnSpc>
                          <a:spcPct val="98000"/>
                        </a:lnSpc>
                      </a:pP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相同优先级或更高的</a:t>
                      </a: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线程运行机会</a:t>
                      </a:r>
                      <a:endParaRPr sz="2000" dirty="0">
                        <a:latin typeface="微软雅黑" panose="020B0503020204020204" charset="-122"/>
                        <a:ea typeface="微软雅黑" panose="020B0503020204020204" charset="-122"/>
                        <a:cs typeface="微软雅黑" panose="020B0503020204020204" charset="-122"/>
                      </a:endParaRPr>
                    </a:p>
                  </a:txBody>
                  <a:tcPr marL="0" marR="0" marT="0" marB="0" vert="horz">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6"/>
                    </a:solidFill>
                  </a:tcPr>
                </a:tc>
              </a:tr>
            </a:tbl>
          </a:graphicData>
        </a:graphic>
      </p:graphicFrame>
      <p:graphicFrame>
        <p:nvGraphicFramePr>
          <p:cNvPr id="182" name="table 182"/>
          <p:cNvGraphicFramePr>
            <a:graphicFrameLocks noGrp="1"/>
          </p:cNvGraphicFramePr>
          <p:nvPr/>
        </p:nvGraphicFramePr>
        <p:xfrm>
          <a:off x="968006" y="1527047"/>
          <a:ext cx="4801235" cy="1724025"/>
        </p:xfrm>
        <a:graphic>
          <a:graphicData uri="http://schemas.openxmlformats.org/drawingml/2006/table">
            <a:tbl>
              <a:tblPr/>
              <a:tblGrid>
                <a:gridCol w="2400935"/>
                <a:gridCol w="2400300"/>
              </a:tblGrid>
              <a:tr h="508634">
                <a:tc>
                  <a:txBody>
                    <a:bodyPr/>
                    <a:lstStyle/>
                    <a:p>
                      <a:pPr algn="l" rtl="0" eaLnBrk="0">
                        <a:lnSpc>
                          <a:spcPct val="105000"/>
                        </a:lnSpc>
                      </a:pPr>
                      <a:endParaRPr sz="800" dirty="0">
                        <a:latin typeface="Arial" panose="020B0604020202020204"/>
                        <a:ea typeface="Arial" panose="020B0604020202020204"/>
                        <a:cs typeface="Arial" panose="020B0604020202020204"/>
                      </a:endParaRPr>
                    </a:p>
                    <a:p>
                      <a:pPr algn="l" rtl="0" eaLnBrk="0">
                        <a:lnSpc>
                          <a:spcPct val="8000"/>
                        </a:lnSpc>
                      </a:pPr>
                      <a:endParaRPr sz="100" dirty="0">
                        <a:latin typeface="Arial" panose="020B0604020202020204"/>
                        <a:ea typeface="Arial" panose="020B0604020202020204"/>
                        <a:cs typeface="Arial" panose="020B0604020202020204"/>
                      </a:endParaRPr>
                    </a:p>
                    <a:p>
                      <a:pPr marL="99060" algn="l" rtl="0" eaLnBrk="0">
                        <a:lnSpc>
                          <a:spcPct val="80000"/>
                        </a:lnSpc>
                      </a:pPr>
                      <a:r>
                        <a:rPr sz="2300" b="1" kern="0" spc="30" dirty="0">
                          <a:solidFill>
                            <a:srgbClr val="FFFFFF">
                              <a:alpha val="100000"/>
                            </a:srgbClr>
                          </a:solidFill>
                          <a:latin typeface="Calibri" panose="020F0502020204030204"/>
                          <a:ea typeface="Calibri" panose="020F0502020204030204"/>
                          <a:cs typeface="Calibri" panose="020F0502020204030204"/>
                        </a:rPr>
                        <a:t>Thread</a:t>
                      </a:r>
                      <a:endParaRPr sz="2300" dirty="0">
                        <a:latin typeface="Calibri" panose="020F0502020204030204"/>
                        <a:ea typeface="Calibri" panose="020F0502020204030204"/>
                        <a:cs typeface="Calibri" panose="020F0502020204030204"/>
                      </a:endParaRPr>
                    </a:p>
                  </a:txBody>
                  <a:tcPr marL="0" marR="0" marT="0" marB="0" vert="horz">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874CB"/>
                    </a:solidFill>
                  </a:tcPr>
                </a:tc>
                <a:tc>
                  <a:txBody>
                    <a:bodyPr/>
                    <a:lstStyle/>
                    <a:p>
                      <a:pPr algn="l" rtl="0" eaLnBrk="0">
                        <a:lnSpc>
                          <a:spcPct val="105000"/>
                        </a:lnSpc>
                      </a:pPr>
                      <a:endParaRPr sz="800" dirty="0">
                        <a:latin typeface="Arial" panose="020B0604020202020204"/>
                        <a:ea typeface="Arial" panose="020B0604020202020204"/>
                        <a:cs typeface="Arial" panose="020B0604020202020204"/>
                      </a:endParaRPr>
                    </a:p>
                    <a:p>
                      <a:pPr algn="l" rtl="0" eaLnBrk="0">
                        <a:lnSpc>
                          <a:spcPct val="8000"/>
                        </a:lnSpc>
                      </a:pPr>
                      <a:endParaRPr sz="100" dirty="0">
                        <a:latin typeface="Arial" panose="020B0604020202020204"/>
                        <a:ea typeface="Arial" panose="020B0604020202020204"/>
                        <a:cs typeface="Arial" panose="020B0604020202020204"/>
                      </a:endParaRPr>
                    </a:p>
                    <a:p>
                      <a:pPr marL="112395" algn="l" rtl="0" eaLnBrk="0">
                        <a:lnSpc>
                          <a:spcPct val="80000"/>
                        </a:lnSpc>
                      </a:pPr>
                      <a:r>
                        <a:rPr sz="2300" b="1" kern="0" spc="20" dirty="0">
                          <a:solidFill>
                            <a:srgbClr val="FFFFFF">
                              <a:alpha val="100000"/>
                            </a:srgbClr>
                          </a:solidFill>
                          <a:latin typeface="Calibri" panose="020F0502020204030204"/>
                          <a:ea typeface="Calibri" panose="020F0502020204030204"/>
                          <a:cs typeface="Calibri" panose="020F0502020204030204"/>
                        </a:rPr>
                        <a:t>Runnable</a:t>
                      </a:r>
                      <a:endParaRPr sz="2300" dirty="0">
                        <a:latin typeface="Calibri" panose="020F0502020204030204"/>
                        <a:ea typeface="Calibri" panose="020F0502020204030204"/>
                        <a:cs typeface="Calibri" panose="020F0502020204030204"/>
                      </a:endParaRPr>
                    </a:p>
                  </a:txBody>
                  <a:tcPr marL="0" marR="0" marT="0" marB="0" vert="horz">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874CB"/>
                    </a:solidFill>
                  </a:tcPr>
                </a:tc>
              </a:tr>
              <a:tr h="508634">
                <a:tc>
                  <a:txBody>
                    <a:bodyPr/>
                    <a:lstStyle/>
                    <a:p>
                      <a:pPr algn="l" rtl="0" eaLnBrk="0">
                        <a:lnSpc>
                          <a:spcPct val="100000"/>
                        </a:lnSpc>
                      </a:pPr>
                      <a:endParaRPr sz="500" dirty="0">
                        <a:latin typeface="Arial" panose="020B0604020202020204"/>
                        <a:ea typeface="Arial" panose="020B0604020202020204"/>
                        <a:cs typeface="Arial" panose="020B0604020202020204"/>
                      </a:endParaRPr>
                    </a:p>
                    <a:p>
                      <a:pPr marL="100965" algn="l" rtl="0" eaLnBrk="0">
                        <a:lnSpc>
                          <a:spcPct val="91000"/>
                        </a:lnSpc>
                        <a:spcBef>
                          <a:spcPts val="5"/>
                        </a:spcBef>
                      </a:pP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简单易用</a:t>
                      </a:r>
                      <a:endParaRPr sz="2000" dirty="0">
                        <a:latin typeface="微软雅黑" panose="020B0503020204020204" charset="-122"/>
                        <a:ea typeface="微软雅黑" panose="020B0503020204020204" charset="-122"/>
                        <a:cs typeface="微软雅黑" panose="020B0503020204020204" charset="-122"/>
                      </a:endParaRPr>
                    </a:p>
                  </a:txBody>
                  <a:tcPr marL="0" marR="0" marT="0" marB="0" vert="horz">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6EC"/>
                    </a:solidFill>
                  </a:tcPr>
                </a:tc>
                <a:tc>
                  <a:txBody>
                    <a:bodyPr/>
                    <a:lstStyle/>
                    <a:p>
                      <a:pPr algn="l" rtl="0" eaLnBrk="0">
                        <a:lnSpc>
                          <a:spcPct val="100000"/>
                        </a:lnSpc>
                      </a:pPr>
                      <a:endParaRPr sz="500" dirty="0">
                        <a:latin typeface="Arial" panose="020B0604020202020204"/>
                        <a:ea typeface="Arial" panose="020B0604020202020204"/>
                        <a:cs typeface="Arial" panose="020B0604020202020204"/>
                      </a:endParaRPr>
                    </a:p>
                    <a:p>
                      <a:pPr marL="93980" algn="l" rtl="0" eaLnBrk="0">
                        <a:lnSpc>
                          <a:spcPct val="91000"/>
                        </a:lnSpc>
                        <a:spcBef>
                          <a:spcPts val="5"/>
                        </a:spcBef>
                      </a:pP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编码较复杂</a:t>
                      </a:r>
                      <a:endParaRPr sz="2000" dirty="0">
                        <a:latin typeface="微软雅黑" panose="020B0503020204020204" charset="-122"/>
                        <a:ea typeface="微软雅黑" panose="020B0503020204020204" charset="-122"/>
                        <a:cs typeface="微软雅黑" panose="020B0503020204020204" charset="-122"/>
                      </a:endParaRPr>
                    </a:p>
                  </a:txBody>
                  <a:tcPr marL="0" marR="0" marT="0" marB="0" vert="horz">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6EC"/>
                    </a:solidFill>
                  </a:tcPr>
                </a:tc>
              </a:tr>
              <a:tr h="706755">
                <a:tc>
                  <a:txBody>
                    <a:bodyPr/>
                    <a:lstStyle/>
                    <a:p>
                      <a:pPr algn="l" rtl="0" eaLnBrk="0">
                        <a:lnSpc>
                          <a:spcPct val="121000"/>
                        </a:lnSpc>
                      </a:pPr>
                      <a:endParaRPr sz="400" dirty="0">
                        <a:latin typeface="Arial" panose="020B0604020202020204"/>
                        <a:ea typeface="Arial" panose="020B0604020202020204"/>
                        <a:cs typeface="Arial" panose="020B0604020202020204"/>
                      </a:endParaRPr>
                    </a:p>
                    <a:p>
                      <a:pPr marL="117475" indent="-25400" algn="l" rtl="0" eaLnBrk="0">
                        <a:lnSpc>
                          <a:spcPct val="96000"/>
                        </a:lnSpc>
                      </a:pPr>
                      <a:r>
                        <a:rPr sz="2000" kern="0" spc="-50" dirty="0">
                          <a:solidFill>
                            <a:srgbClr val="000000">
                              <a:alpha val="100000"/>
                            </a:srgbClr>
                          </a:solidFill>
                          <a:latin typeface="Calibri" panose="020F0502020204030204"/>
                          <a:ea typeface="Calibri" panose="020F0502020204030204"/>
                          <a:cs typeface="Calibri" panose="020F0502020204030204"/>
                        </a:rPr>
                        <a:t>java</a:t>
                      </a:r>
                      <a:r>
                        <a:rPr sz="20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不支持多继承，</a:t>
                      </a:r>
                      <a:r>
                        <a:rPr sz="20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因此有局限性</a:t>
                      </a:r>
                      <a:endParaRPr sz="2000" dirty="0">
                        <a:latin typeface="微软雅黑" panose="020B0503020204020204" charset="-122"/>
                        <a:ea typeface="微软雅黑" panose="020B0503020204020204" charset="-122"/>
                        <a:cs typeface="微软雅黑" panose="020B0503020204020204" charset="-122"/>
                      </a:endParaRPr>
                    </a:p>
                  </a:txBody>
                  <a:tcPr marL="0" marR="0" marT="0" marB="0" vert="horz">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6"/>
                    </a:solidFill>
                  </a:tcPr>
                </a:tc>
                <a:tc>
                  <a:txBody>
                    <a:bodyPr/>
                    <a:lstStyle/>
                    <a:p>
                      <a:pPr algn="l" rtl="0" eaLnBrk="0">
                        <a:lnSpc>
                          <a:spcPct val="101000"/>
                        </a:lnSpc>
                      </a:pPr>
                      <a:endParaRPr sz="400" dirty="0">
                        <a:latin typeface="Arial" panose="020B0604020202020204"/>
                        <a:ea typeface="Arial" panose="020B0604020202020204"/>
                        <a:cs typeface="Arial" panose="020B0604020202020204"/>
                      </a:endParaRPr>
                    </a:p>
                    <a:p>
                      <a:pPr marL="106680" indent="-10795" algn="l" rtl="0" eaLnBrk="0">
                        <a:lnSpc>
                          <a:spcPct val="98000"/>
                        </a:lnSpc>
                      </a:pP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可以避免单继承的</a:t>
                      </a:r>
                      <a:r>
                        <a:rPr sz="20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限制</a:t>
                      </a:r>
                      <a:endParaRPr sz="2000" dirty="0">
                        <a:latin typeface="微软雅黑" panose="020B0503020204020204" charset="-122"/>
                        <a:ea typeface="微软雅黑" panose="020B0503020204020204" charset="-122"/>
                        <a:cs typeface="微软雅黑" panose="020B0503020204020204" charset="-122"/>
                      </a:endParaRPr>
                    </a:p>
                  </a:txBody>
                  <a:tcPr marL="0" marR="0" marT="0" marB="0" vert="horz">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6"/>
                    </a:solidFill>
                  </a:tcPr>
                </a:tc>
              </a:tr>
            </a:tbl>
          </a:graphicData>
        </a:graphic>
      </p:graphicFrame>
      <p:sp>
        <p:nvSpPr>
          <p:cNvPr id="184" name="textbox 184"/>
          <p:cNvSpPr/>
          <p:nvPr/>
        </p:nvSpPr>
        <p:spPr>
          <a:xfrm>
            <a:off x="922273" y="6472809"/>
            <a:ext cx="10353040" cy="167639"/>
          </a:xfrm>
          <a:prstGeom prst="rect">
            <a:avLst/>
          </a:prstGeom>
          <a:noFill/>
          <a:ln w="0" cap="flat">
            <a:noFill/>
            <a:prstDash val="solid"/>
            <a:miter lim="0"/>
          </a:ln>
        </p:spPr>
        <p:txBody>
          <a:bodyPr vert="horz" wrap="square" lIns="0" tIns="0" rIns="0" bIns="0"/>
          <a:lstStyle/>
          <a:p>
            <a:pPr algn="l" rtl="0" eaLnBrk="0">
              <a:lnSpc>
                <a:spcPct val="89000"/>
              </a:lnSpc>
            </a:pPr>
            <a:r>
              <a:rPr lang="en-US" sz="1200" dirty="0">
                <a:latin typeface="Calibri" panose="020F0502020204030204"/>
                <a:ea typeface="Calibri" panose="020F0502020204030204"/>
                <a:cs typeface="Calibri" panose="020F0502020204030204"/>
                <a:sym typeface="+mn-ea"/>
              </a:rPr>
              <a:t>Sunday,December 28,2025</a:t>
            </a:r>
            <a:endParaRPr sz="1200" dirty="0">
              <a:latin typeface="Calibri" panose="020F0502020204030204"/>
              <a:ea typeface="Calibri" panose="020F0502020204030204"/>
              <a:cs typeface="Calibri" panose="020F0502020204030204"/>
            </a:endParaRPr>
          </a:p>
        </p:txBody>
      </p:sp>
      <p:sp>
        <p:nvSpPr>
          <p:cNvPr id="186" name="textbox 186"/>
          <p:cNvSpPr/>
          <p:nvPr/>
        </p:nvSpPr>
        <p:spPr>
          <a:xfrm>
            <a:off x="1565985" y="734762"/>
            <a:ext cx="1084580" cy="409575"/>
          </a:xfrm>
          <a:prstGeom prst="rect">
            <a:avLst/>
          </a:prstGeom>
          <a:noFill/>
          <a:ln w="0" cap="flat">
            <a:noFill/>
            <a:prstDash val="solid"/>
            <a:miter lim="0"/>
          </a:ln>
        </p:spPr>
        <p:txBody>
          <a:bodyPr vert="horz" wrap="square" lIns="0" tIns="0" rIns="0" bIns="0"/>
          <a:lstStyle/>
          <a:p>
            <a:pPr algn="l" rtl="0" eaLnBrk="0">
              <a:lnSpc>
                <a:spcPct val="92000"/>
              </a:lnSpc>
            </a:pPr>
            <a:endParaRPr sz="100" dirty="0">
              <a:latin typeface="Arial" panose="020B0604020202020204"/>
              <a:ea typeface="Arial" panose="020B0604020202020204"/>
              <a:cs typeface="Arial" panose="020B0604020202020204"/>
            </a:endParaRPr>
          </a:p>
          <a:p>
            <a:pPr marL="12700" algn="l" rtl="0" eaLnBrk="0">
              <a:lnSpc>
                <a:spcPct val="93000"/>
              </a:lnSpc>
            </a:pPr>
            <a:r>
              <a:rPr sz="27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多线程</a:t>
            </a:r>
            <a:endParaRPr sz="27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textbox 188"/>
          <p:cNvSpPr/>
          <p:nvPr/>
        </p:nvSpPr>
        <p:spPr>
          <a:xfrm>
            <a:off x="908039" y="682702"/>
            <a:ext cx="5920104" cy="3968115"/>
          </a:xfrm>
          <a:prstGeom prst="rect">
            <a:avLst/>
          </a:prstGeom>
          <a:noFill/>
          <a:ln w="0" cap="flat">
            <a:noFill/>
            <a:prstDash val="solid"/>
            <a:miter lim="0"/>
          </a:ln>
        </p:spPr>
        <p:txBody>
          <a:bodyPr vert="horz" wrap="square" lIns="0" tIns="0" rIns="0" bIns="0"/>
          <a:lstStyle/>
          <a:p>
            <a:pPr algn="l" rtl="0" eaLnBrk="0">
              <a:lnSpc>
                <a:spcPct val="87000"/>
              </a:lnSpc>
            </a:pPr>
            <a:endParaRPr sz="100" dirty="0">
              <a:latin typeface="Arial" panose="020B0604020202020204"/>
              <a:ea typeface="Arial" panose="020B0604020202020204"/>
              <a:cs typeface="Arial" panose="020B0604020202020204"/>
            </a:endParaRPr>
          </a:p>
          <a:p>
            <a:pPr algn="r" rtl="0" eaLnBrk="0">
              <a:lnSpc>
                <a:spcPct val="98000"/>
              </a:lnSpc>
            </a:pPr>
            <a:r>
              <a:rPr sz="2500" b="1" kern="0" spc="270" dirty="0">
                <a:solidFill>
                  <a:srgbClr val="000000">
                    <a:alpha val="100000"/>
                  </a:srgbClr>
                </a:solidFill>
                <a:latin typeface="黑体" panose="02010609060101010101" charset="-122"/>
                <a:ea typeface="黑体" panose="02010609060101010101" charset="-122"/>
                <a:cs typeface="黑体" panose="02010609060101010101" charset="-122"/>
              </a:rPr>
              <a:t>单例模式</a:t>
            </a:r>
            <a:endParaRPr sz="2500" dirty="0">
              <a:latin typeface="黑体" panose="02010609060101010101" charset="-122"/>
              <a:ea typeface="黑体" panose="02010609060101010101" charset="-122"/>
              <a:cs typeface="黑体" panose="02010609060101010101" charset="-122"/>
            </a:endParaRPr>
          </a:p>
          <a:p>
            <a:pPr marL="1445895" algn="l" rtl="0" eaLnBrk="0">
              <a:lnSpc>
                <a:spcPct val="97000"/>
              </a:lnSpc>
              <a:spcBef>
                <a:spcPts val="1305"/>
              </a:spcBef>
            </a:pPr>
            <a:r>
              <a:rPr sz="2500" b="1" kern="0" spc="-50" dirty="0">
                <a:solidFill>
                  <a:srgbClr val="000000">
                    <a:alpha val="100000"/>
                  </a:srgbClr>
                </a:solidFill>
                <a:latin typeface="黑体" panose="02010609060101010101" charset="-122"/>
                <a:ea typeface="黑体" panose="02010609060101010101" charset="-122"/>
                <a:cs typeface="黑体" panose="02010609060101010101" charset="-122"/>
              </a:rPr>
              <a:t>饿汉式</a:t>
            </a:r>
            <a:endParaRPr sz="2500" dirty="0">
              <a:latin typeface="黑体" panose="02010609060101010101" charset="-122"/>
              <a:ea typeface="黑体" panose="02010609060101010101" charset="-122"/>
              <a:cs typeface="黑体" panose="02010609060101010101" charset="-122"/>
            </a:endParaRPr>
          </a:p>
          <a:p>
            <a:pPr algn="l" rtl="0" eaLnBrk="0">
              <a:lnSpc>
                <a:spcPct val="165000"/>
              </a:lnSpc>
            </a:pPr>
            <a:endParaRPr sz="1000" dirty="0">
              <a:latin typeface="Arial" panose="020B0604020202020204"/>
              <a:ea typeface="Arial" panose="020B0604020202020204"/>
              <a:cs typeface="Arial" panose="020B0604020202020204"/>
            </a:endParaRPr>
          </a:p>
          <a:p>
            <a:pPr marL="920750" algn="l" rtl="0" eaLnBrk="0">
              <a:lnSpc>
                <a:spcPct val="94000"/>
              </a:lnSpc>
              <a:spcBef>
                <a:spcPts val="520"/>
              </a:spcBef>
            </a:pPr>
            <a:r>
              <a:rPr sz="1700" kern="0" spc="10" dirty="0">
                <a:solidFill>
                  <a:srgbClr val="000000">
                    <a:alpha val="100000"/>
                  </a:srgbClr>
                </a:solidFill>
                <a:latin typeface="黑体" panose="02010609060101010101" charset="-122"/>
                <a:ea typeface="黑体" panose="02010609060101010101" charset="-122"/>
                <a:cs typeface="黑体" panose="02010609060101010101" charset="-122"/>
              </a:rPr>
              <a:t>是否</a:t>
            </a:r>
            <a:r>
              <a:rPr sz="1700" kern="0" spc="0" dirty="0">
                <a:solidFill>
                  <a:srgbClr val="000000">
                    <a:alpha val="100000"/>
                  </a:srgbClr>
                </a:solidFill>
                <a:latin typeface="Arial" panose="020B0604020202020204"/>
                <a:ea typeface="Arial" panose="020B0604020202020204"/>
                <a:cs typeface="Arial" panose="020B0604020202020204"/>
              </a:rPr>
              <a:t>Lazy</a:t>
            </a:r>
            <a:r>
              <a:rPr sz="1700" kern="0" spc="-170" dirty="0">
                <a:solidFill>
                  <a:srgbClr val="000000">
                    <a:alpha val="100000"/>
                  </a:srgbClr>
                </a:solidFill>
                <a:latin typeface="Arial" panose="020B0604020202020204"/>
                <a:ea typeface="Arial" panose="020B0604020202020204"/>
                <a:cs typeface="Arial" panose="020B0604020202020204"/>
              </a:rPr>
              <a:t> </a:t>
            </a:r>
            <a:r>
              <a:rPr sz="1700" kern="0" spc="10" dirty="0">
                <a:solidFill>
                  <a:srgbClr val="000000">
                    <a:alpha val="100000"/>
                  </a:srgbClr>
                </a:solidFill>
                <a:latin typeface="黑体" panose="02010609060101010101" charset="-122"/>
                <a:ea typeface="黑体" panose="02010609060101010101" charset="-122"/>
                <a:cs typeface="黑体" panose="02010609060101010101" charset="-122"/>
              </a:rPr>
              <a:t>初始化：</a:t>
            </a:r>
            <a:r>
              <a:rPr sz="1700" kern="0" spc="-400" dirty="0">
                <a:solidFill>
                  <a:srgbClr val="000000">
                    <a:alpha val="100000"/>
                  </a:srgbClr>
                </a:solidFill>
                <a:latin typeface="黑体" panose="02010609060101010101" charset="-122"/>
                <a:ea typeface="黑体" panose="02010609060101010101" charset="-122"/>
                <a:cs typeface="黑体" panose="02010609060101010101" charset="-122"/>
              </a:rPr>
              <a:t> </a:t>
            </a:r>
            <a:r>
              <a:rPr sz="1700" kern="0" spc="10" dirty="0">
                <a:solidFill>
                  <a:srgbClr val="F02020">
                    <a:alpha val="100000"/>
                  </a:srgbClr>
                </a:solidFill>
                <a:latin typeface="黑体" panose="02010609060101010101" charset="-122"/>
                <a:ea typeface="黑体" panose="02010609060101010101" charset="-122"/>
                <a:cs typeface="黑体" panose="02010609060101010101" charset="-122"/>
              </a:rPr>
              <a:t>否</a:t>
            </a:r>
            <a:endParaRPr sz="1700" dirty="0">
              <a:latin typeface="黑体" panose="02010609060101010101" charset="-122"/>
              <a:ea typeface="黑体" panose="02010609060101010101" charset="-122"/>
              <a:cs typeface="黑体" panose="02010609060101010101" charset="-122"/>
            </a:endParaRPr>
          </a:p>
          <a:p>
            <a:pPr algn="l" rtl="0" eaLnBrk="0">
              <a:lnSpc>
                <a:spcPct val="136000"/>
              </a:lnSpc>
            </a:pPr>
            <a:endParaRPr sz="1000" dirty="0">
              <a:latin typeface="Arial" panose="020B0604020202020204"/>
              <a:ea typeface="Arial" panose="020B0604020202020204"/>
              <a:cs typeface="Arial" panose="020B0604020202020204"/>
            </a:endParaRPr>
          </a:p>
          <a:p>
            <a:pPr marL="951865" algn="l" rtl="0" eaLnBrk="0">
              <a:lnSpc>
                <a:spcPct val="97000"/>
              </a:lnSpc>
              <a:spcBef>
                <a:spcPts val="520"/>
              </a:spcBef>
            </a:pPr>
            <a:r>
              <a:rPr sz="1700" kern="0" spc="-10" dirty="0">
                <a:solidFill>
                  <a:srgbClr val="000000">
                    <a:alpha val="100000"/>
                  </a:srgbClr>
                </a:solidFill>
                <a:latin typeface="黑体" panose="02010609060101010101" charset="-122"/>
                <a:ea typeface="黑体" panose="02010609060101010101" charset="-122"/>
                <a:cs typeface="黑体" panose="02010609060101010101" charset="-122"/>
              </a:rPr>
              <a:t>是否多线程安全：</a:t>
            </a:r>
            <a:r>
              <a:rPr sz="1700" kern="0" spc="-180" dirty="0">
                <a:solidFill>
                  <a:srgbClr val="000000">
                    <a:alpha val="100000"/>
                  </a:srgbClr>
                </a:solidFill>
                <a:latin typeface="黑体" panose="02010609060101010101" charset="-122"/>
                <a:ea typeface="黑体" panose="02010609060101010101" charset="-122"/>
                <a:cs typeface="黑体" panose="02010609060101010101" charset="-122"/>
              </a:rPr>
              <a:t> </a:t>
            </a:r>
            <a:r>
              <a:rPr sz="1700" kern="0" spc="-10" dirty="0">
                <a:solidFill>
                  <a:srgbClr val="50A040">
                    <a:alpha val="100000"/>
                  </a:srgbClr>
                </a:solidFill>
                <a:latin typeface="黑体" panose="02010609060101010101" charset="-122"/>
                <a:ea typeface="黑体" panose="02010609060101010101" charset="-122"/>
                <a:cs typeface="黑体" panose="02010609060101010101" charset="-122"/>
              </a:rPr>
              <a:t>是</a:t>
            </a:r>
            <a:endParaRPr sz="1700" dirty="0">
              <a:latin typeface="黑体" panose="02010609060101010101" charset="-122"/>
              <a:ea typeface="黑体" panose="02010609060101010101" charset="-122"/>
              <a:cs typeface="黑体" panose="02010609060101010101" charset="-122"/>
            </a:endParaRPr>
          </a:p>
          <a:p>
            <a:pPr algn="l" rtl="0" eaLnBrk="0">
              <a:lnSpc>
                <a:spcPct val="112000"/>
              </a:lnSpc>
            </a:pPr>
            <a:endParaRPr sz="1000" dirty="0">
              <a:latin typeface="Arial" panose="020B0604020202020204"/>
              <a:ea typeface="Arial" panose="020B0604020202020204"/>
              <a:cs typeface="Arial" panose="020B0604020202020204"/>
            </a:endParaRPr>
          </a:p>
          <a:p>
            <a:pPr marL="494665" algn="l" rtl="0" eaLnBrk="0">
              <a:lnSpc>
                <a:spcPct val="94000"/>
              </a:lnSpc>
              <a:spcBef>
                <a:spcPts val="520"/>
              </a:spcBef>
            </a:pPr>
            <a:r>
              <a:rPr sz="1700" kern="0" spc="0" dirty="0">
                <a:solidFill>
                  <a:srgbClr val="000000">
                    <a:alpha val="100000"/>
                  </a:srgbClr>
                </a:solidFill>
                <a:latin typeface="黑体" panose="02010609060101010101" charset="-122"/>
                <a:ea typeface="黑体" panose="02010609060101010101" charset="-122"/>
                <a:cs typeface="黑体" panose="02010609060101010101" charset="-122"/>
              </a:rPr>
              <a:t>常用，但容易产生垃圾对象。</a:t>
            </a:r>
            <a:endParaRPr sz="1700" dirty="0">
              <a:latin typeface="黑体" panose="02010609060101010101" charset="-122"/>
              <a:ea typeface="黑体" panose="02010609060101010101" charset="-122"/>
              <a:cs typeface="黑体" panose="02010609060101010101" charset="-122"/>
            </a:endParaRPr>
          </a:p>
          <a:p>
            <a:pPr algn="l" rtl="0" eaLnBrk="0">
              <a:lnSpc>
                <a:spcPct val="122000"/>
              </a:lnSpc>
            </a:pPr>
            <a:endParaRPr sz="1000" dirty="0">
              <a:latin typeface="Arial" panose="020B0604020202020204"/>
              <a:ea typeface="Arial" panose="020B0604020202020204"/>
              <a:cs typeface="Arial" panose="020B0604020202020204"/>
            </a:endParaRPr>
          </a:p>
          <a:p>
            <a:pPr marL="165100" algn="l" rtl="0" eaLnBrk="0">
              <a:lnSpc>
                <a:spcPct val="94000"/>
              </a:lnSpc>
              <a:spcBef>
                <a:spcPts val="520"/>
              </a:spcBef>
            </a:pPr>
            <a:r>
              <a:rPr sz="1700" kern="0" spc="20" dirty="0">
                <a:solidFill>
                  <a:srgbClr val="000000">
                    <a:alpha val="100000"/>
                  </a:srgbClr>
                </a:solidFill>
                <a:latin typeface="黑体" panose="02010609060101010101" charset="-122"/>
                <a:ea typeface="黑体" panose="02010609060101010101" charset="-122"/>
                <a:cs typeface="黑体" panose="02010609060101010101" charset="-122"/>
              </a:rPr>
              <a:t>优点：没有加锁，执行效率会提高。</a:t>
            </a:r>
            <a:endParaRPr sz="1700" dirty="0">
              <a:latin typeface="黑体" panose="02010609060101010101" charset="-122"/>
              <a:ea typeface="黑体" panose="02010609060101010101" charset="-122"/>
              <a:cs typeface="黑体" panose="02010609060101010101" charset="-122"/>
            </a:endParaRPr>
          </a:p>
          <a:p>
            <a:pPr algn="l" rtl="0" eaLnBrk="0">
              <a:lnSpc>
                <a:spcPct val="122000"/>
              </a:lnSpc>
            </a:pPr>
            <a:endParaRPr sz="1000" dirty="0">
              <a:latin typeface="Arial" panose="020B0604020202020204"/>
              <a:ea typeface="Arial" panose="020B0604020202020204"/>
              <a:cs typeface="Arial" panose="020B0604020202020204"/>
            </a:endParaRPr>
          </a:p>
          <a:p>
            <a:pPr marL="12700" algn="l" rtl="0" eaLnBrk="0">
              <a:lnSpc>
                <a:spcPct val="87000"/>
              </a:lnSpc>
              <a:spcBef>
                <a:spcPts val="510"/>
              </a:spcBef>
            </a:pPr>
            <a:r>
              <a:rPr sz="1700" kern="0" spc="30" dirty="0">
                <a:solidFill>
                  <a:srgbClr val="000000">
                    <a:alpha val="100000"/>
                  </a:srgbClr>
                </a:solidFill>
                <a:latin typeface="黑体" panose="02010609060101010101" charset="-122"/>
                <a:ea typeface="黑体" panose="02010609060101010101" charset="-122"/>
                <a:cs typeface="黑体" panose="02010609060101010101" charset="-122"/>
              </a:rPr>
              <a:t>缺点：类加载时就初始化，浪费内存。</a:t>
            </a:r>
            <a:endParaRPr sz="1700" dirty="0">
              <a:latin typeface="黑体" panose="02010609060101010101" charset="-122"/>
              <a:ea typeface="黑体" panose="02010609060101010101" charset="-122"/>
              <a:cs typeface="黑体" panose="02010609060101010101" charset="-122"/>
            </a:endParaRPr>
          </a:p>
          <a:p>
            <a:pPr marL="273050" algn="l" rtl="0" eaLnBrk="0">
              <a:lnSpc>
                <a:spcPts val="3910"/>
              </a:lnSpc>
            </a:pPr>
            <a:r>
              <a:rPr sz="1700" kern="0" spc="100" dirty="0">
                <a:solidFill>
                  <a:srgbClr val="000000">
                    <a:alpha val="100000"/>
                  </a:srgbClr>
                </a:solidFill>
                <a:latin typeface="黑体" panose="02010609060101010101" charset="-122"/>
                <a:ea typeface="黑体" panose="02010609060101010101" charset="-122"/>
                <a:cs typeface="黑体" panose="02010609060101010101" charset="-122"/>
              </a:rPr>
              <a:t>特点：避免了多线程的同步问题</a:t>
            </a:r>
            <a:endParaRPr sz="1700" dirty="0">
              <a:latin typeface="黑体" panose="02010609060101010101" charset="-122"/>
              <a:ea typeface="黑体" panose="02010609060101010101" charset="-122"/>
              <a:cs typeface="黑体" panose="02010609060101010101" charset="-122"/>
            </a:endParaRPr>
          </a:p>
        </p:txBody>
      </p:sp>
      <p:sp>
        <p:nvSpPr>
          <p:cNvPr id="190" name="textbox 190"/>
          <p:cNvSpPr/>
          <p:nvPr/>
        </p:nvSpPr>
        <p:spPr>
          <a:xfrm>
            <a:off x="7004039" y="1417053"/>
            <a:ext cx="4203065" cy="2341245"/>
          </a:xfrm>
          <a:prstGeom prst="rect">
            <a:avLst/>
          </a:prstGeom>
          <a:noFill/>
          <a:ln w="0" cap="flat">
            <a:noFill/>
            <a:prstDash val="solid"/>
            <a:miter lim="0"/>
          </a:ln>
        </p:spPr>
        <p:txBody>
          <a:bodyPr vert="horz" wrap="square" lIns="0" tIns="0" rIns="0" bIns="0"/>
          <a:lstStyle/>
          <a:p>
            <a:pPr algn="l" rtl="0" eaLnBrk="0">
              <a:lnSpc>
                <a:spcPct val="96000"/>
              </a:lnSpc>
            </a:pPr>
            <a:endParaRPr sz="100" dirty="0">
              <a:latin typeface="Arial" panose="020B0604020202020204"/>
              <a:ea typeface="Arial" panose="020B0604020202020204"/>
              <a:cs typeface="Arial" panose="020B0604020202020204"/>
            </a:endParaRPr>
          </a:p>
          <a:p>
            <a:pPr marL="1642745" algn="l" rtl="0" eaLnBrk="0">
              <a:lnSpc>
                <a:spcPct val="97000"/>
              </a:lnSpc>
            </a:pPr>
            <a:r>
              <a:rPr sz="2500" b="1" kern="0" spc="-50" dirty="0">
                <a:solidFill>
                  <a:srgbClr val="000000">
                    <a:alpha val="100000"/>
                  </a:srgbClr>
                </a:solidFill>
                <a:latin typeface="黑体" panose="02010609060101010101" charset="-122"/>
                <a:ea typeface="黑体" panose="02010609060101010101" charset="-122"/>
                <a:cs typeface="黑体" panose="02010609060101010101" charset="-122"/>
              </a:rPr>
              <a:t>懒汉式</a:t>
            </a:r>
            <a:endParaRPr sz="2500" dirty="0">
              <a:latin typeface="黑体" panose="02010609060101010101" charset="-122"/>
              <a:ea typeface="黑体" panose="02010609060101010101" charset="-122"/>
              <a:cs typeface="黑体" panose="02010609060101010101" charset="-122"/>
            </a:endParaRPr>
          </a:p>
          <a:p>
            <a:pPr algn="l" rtl="0" eaLnBrk="0">
              <a:lnSpc>
                <a:spcPct val="128000"/>
              </a:lnSpc>
            </a:pPr>
            <a:endParaRPr sz="1000" dirty="0">
              <a:latin typeface="Arial" panose="020B0604020202020204"/>
              <a:ea typeface="Arial" panose="020B0604020202020204"/>
              <a:cs typeface="Arial" panose="020B0604020202020204"/>
            </a:endParaRPr>
          </a:p>
          <a:p>
            <a:pPr algn="l" rtl="0" eaLnBrk="0">
              <a:lnSpc>
                <a:spcPct val="129000"/>
              </a:lnSpc>
            </a:pPr>
            <a:endParaRPr sz="1000" dirty="0">
              <a:latin typeface="Arial" panose="020B0604020202020204"/>
              <a:ea typeface="Arial" panose="020B0604020202020204"/>
              <a:cs typeface="Arial" panose="020B0604020202020204"/>
            </a:endParaRPr>
          </a:p>
          <a:p>
            <a:pPr marL="1079500" algn="l" rtl="0" eaLnBrk="0">
              <a:lnSpc>
                <a:spcPct val="94000"/>
              </a:lnSpc>
              <a:spcBef>
                <a:spcPts val="515"/>
              </a:spcBef>
            </a:pPr>
            <a:r>
              <a:rPr sz="1700" kern="0" spc="-10" dirty="0">
                <a:solidFill>
                  <a:srgbClr val="000000">
                    <a:alpha val="100000"/>
                  </a:srgbClr>
                </a:solidFill>
                <a:latin typeface="黑体" panose="02010609060101010101" charset="-122"/>
                <a:ea typeface="黑体" panose="02010609060101010101" charset="-122"/>
                <a:cs typeface="黑体" panose="02010609060101010101" charset="-122"/>
              </a:rPr>
              <a:t>是否</a:t>
            </a:r>
            <a:r>
              <a:rPr sz="1700" kern="0" spc="-480" dirty="0">
                <a:solidFill>
                  <a:srgbClr val="000000">
                    <a:alpha val="100000"/>
                  </a:srgbClr>
                </a:solidFill>
                <a:latin typeface="黑体" panose="02010609060101010101" charset="-122"/>
                <a:ea typeface="黑体" panose="02010609060101010101" charset="-122"/>
                <a:cs typeface="黑体" panose="02010609060101010101" charset="-122"/>
              </a:rPr>
              <a:t> </a:t>
            </a:r>
            <a:r>
              <a:rPr sz="1700" kern="0" spc="-10" dirty="0">
                <a:solidFill>
                  <a:srgbClr val="000000">
                    <a:alpha val="100000"/>
                  </a:srgbClr>
                </a:solidFill>
                <a:latin typeface="Arial" panose="020B0604020202020204"/>
                <a:ea typeface="Arial" panose="020B0604020202020204"/>
                <a:cs typeface="Arial" panose="020B0604020202020204"/>
              </a:rPr>
              <a:t>Lazy</a:t>
            </a:r>
            <a:r>
              <a:rPr sz="1700" kern="0" spc="-10" dirty="0">
                <a:solidFill>
                  <a:srgbClr val="000000">
                    <a:alpha val="100000"/>
                  </a:srgbClr>
                </a:solidFill>
                <a:latin typeface="黑体" panose="02010609060101010101" charset="-122"/>
                <a:ea typeface="黑体" panose="02010609060101010101" charset="-122"/>
                <a:cs typeface="黑体" panose="02010609060101010101" charset="-122"/>
              </a:rPr>
              <a:t>初始化</a:t>
            </a:r>
            <a:r>
              <a:rPr sz="1700" kern="0" spc="-20" dirty="0">
                <a:solidFill>
                  <a:srgbClr val="000000">
                    <a:alpha val="100000"/>
                  </a:srgbClr>
                </a:solidFill>
                <a:latin typeface="黑体" panose="02010609060101010101" charset="-122"/>
                <a:ea typeface="黑体" panose="02010609060101010101" charset="-122"/>
                <a:cs typeface="黑体" panose="02010609060101010101" charset="-122"/>
              </a:rPr>
              <a:t>：</a:t>
            </a:r>
            <a:r>
              <a:rPr sz="1700" kern="0" spc="-210" dirty="0">
                <a:solidFill>
                  <a:srgbClr val="000000">
                    <a:alpha val="100000"/>
                  </a:srgbClr>
                </a:solidFill>
                <a:latin typeface="黑体" panose="02010609060101010101" charset="-122"/>
                <a:ea typeface="黑体" panose="02010609060101010101" charset="-122"/>
                <a:cs typeface="黑体" panose="02010609060101010101" charset="-122"/>
              </a:rPr>
              <a:t> </a:t>
            </a:r>
            <a:r>
              <a:rPr sz="1700" kern="0" spc="-20" dirty="0">
                <a:solidFill>
                  <a:srgbClr val="50A030">
                    <a:alpha val="100000"/>
                  </a:srgbClr>
                </a:solidFill>
                <a:latin typeface="黑体" panose="02010609060101010101" charset="-122"/>
                <a:ea typeface="黑体" panose="02010609060101010101" charset="-122"/>
                <a:cs typeface="黑体" panose="02010609060101010101" charset="-122"/>
              </a:rPr>
              <a:t>是</a:t>
            </a:r>
            <a:endParaRPr sz="1700" dirty="0">
              <a:latin typeface="黑体" panose="02010609060101010101" charset="-122"/>
              <a:ea typeface="黑体" panose="02010609060101010101" charset="-122"/>
              <a:cs typeface="黑体" panose="02010609060101010101" charset="-122"/>
            </a:endParaRPr>
          </a:p>
          <a:p>
            <a:pPr algn="l" rtl="0" eaLnBrk="0">
              <a:lnSpc>
                <a:spcPct val="110000"/>
              </a:lnSpc>
            </a:pPr>
            <a:endParaRPr sz="1000" dirty="0">
              <a:latin typeface="Arial" panose="020B0604020202020204"/>
              <a:ea typeface="Arial" panose="020B0604020202020204"/>
              <a:cs typeface="Arial" panose="020B0604020202020204"/>
            </a:endParaRPr>
          </a:p>
          <a:p>
            <a:pPr algn="l" rtl="0" eaLnBrk="0">
              <a:lnSpc>
                <a:spcPct val="110000"/>
              </a:lnSpc>
            </a:pPr>
            <a:endParaRPr sz="1000" dirty="0">
              <a:latin typeface="Arial" panose="020B0604020202020204"/>
              <a:ea typeface="Arial" panose="020B0604020202020204"/>
              <a:cs typeface="Arial" panose="020B0604020202020204"/>
            </a:endParaRPr>
          </a:p>
          <a:p>
            <a:pPr marL="1104265" algn="l" rtl="0" eaLnBrk="0">
              <a:lnSpc>
                <a:spcPct val="97000"/>
              </a:lnSpc>
              <a:spcBef>
                <a:spcPts val="510"/>
              </a:spcBef>
            </a:pPr>
            <a:r>
              <a:rPr sz="1700" kern="0" spc="-20" dirty="0">
                <a:solidFill>
                  <a:srgbClr val="000000">
                    <a:alpha val="100000"/>
                  </a:srgbClr>
                </a:solidFill>
                <a:latin typeface="黑体" panose="02010609060101010101" charset="-122"/>
                <a:ea typeface="黑体" panose="02010609060101010101" charset="-122"/>
                <a:cs typeface="黑体" panose="02010609060101010101" charset="-122"/>
              </a:rPr>
              <a:t>是否多线程安全：</a:t>
            </a:r>
            <a:r>
              <a:rPr sz="1700" kern="0" spc="-20" dirty="0">
                <a:solidFill>
                  <a:srgbClr val="000000">
                    <a:alpha val="100000"/>
                  </a:srgbClr>
                </a:solidFill>
                <a:latin typeface="黑体" panose="02010609060101010101" charset="-122"/>
                <a:ea typeface="黑体" panose="02010609060101010101" charset="-122"/>
                <a:cs typeface="黑体" panose="02010609060101010101" charset="-122"/>
              </a:rPr>
              <a:t> </a:t>
            </a:r>
            <a:r>
              <a:rPr sz="1700" kern="0" spc="-20" dirty="0">
                <a:solidFill>
                  <a:srgbClr val="F02020">
                    <a:alpha val="100000"/>
                  </a:srgbClr>
                </a:solidFill>
                <a:latin typeface="黑体" panose="02010609060101010101" charset="-122"/>
                <a:ea typeface="黑体" panose="02010609060101010101" charset="-122"/>
                <a:cs typeface="黑体" panose="02010609060101010101" charset="-122"/>
              </a:rPr>
              <a:t>否</a:t>
            </a:r>
            <a:endParaRPr sz="1700" dirty="0">
              <a:latin typeface="黑体" panose="02010609060101010101" charset="-122"/>
              <a:ea typeface="黑体" panose="02010609060101010101" charset="-122"/>
              <a:cs typeface="黑体" panose="02010609060101010101" charset="-122"/>
            </a:endParaRPr>
          </a:p>
          <a:p>
            <a:pPr algn="l" rtl="0" eaLnBrk="0">
              <a:lnSpc>
                <a:spcPct val="186000"/>
              </a:lnSpc>
            </a:pPr>
            <a:endParaRPr sz="1000" dirty="0">
              <a:latin typeface="Arial" panose="020B0604020202020204"/>
              <a:ea typeface="Arial" panose="020B0604020202020204"/>
              <a:cs typeface="Arial" panose="020B0604020202020204"/>
            </a:endParaRPr>
          </a:p>
          <a:p>
            <a:pPr algn="l" rtl="0" eaLnBrk="0">
              <a:lnSpc>
                <a:spcPct val="106000"/>
              </a:lnSpc>
            </a:pPr>
            <a:endParaRPr sz="400" dirty="0">
              <a:latin typeface="Arial" panose="020B0604020202020204"/>
              <a:ea typeface="Arial" panose="020B0604020202020204"/>
              <a:cs typeface="Arial" panose="020B0604020202020204"/>
            </a:endParaRPr>
          </a:p>
          <a:p>
            <a:pPr marL="12700" algn="l" rtl="0" eaLnBrk="0">
              <a:lnSpc>
                <a:spcPct val="94000"/>
              </a:lnSpc>
              <a:spcBef>
                <a:spcPts val="5"/>
              </a:spcBef>
            </a:pPr>
            <a:r>
              <a:rPr sz="1700" kern="0" spc="130" dirty="0">
                <a:solidFill>
                  <a:srgbClr val="000000">
                    <a:alpha val="100000"/>
                  </a:srgbClr>
                </a:solidFill>
                <a:latin typeface="黑体" panose="02010609060101010101" charset="-122"/>
                <a:ea typeface="黑体" panose="02010609060101010101" charset="-122"/>
                <a:cs typeface="黑体" panose="02010609060101010101" charset="-122"/>
              </a:rPr>
              <a:t>不支持多线程。因为没有加锁</a:t>
            </a:r>
            <a:r>
              <a:rPr sz="1700" kern="0" spc="0" dirty="0">
                <a:solidFill>
                  <a:srgbClr val="000000">
                    <a:alpha val="100000"/>
                  </a:srgbClr>
                </a:solidFill>
                <a:latin typeface="Times New Roman" panose="02020603050405020304"/>
                <a:ea typeface="Times New Roman" panose="02020603050405020304"/>
                <a:cs typeface="Times New Roman" panose="02020603050405020304"/>
              </a:rPr>
              <a:t>synchronized</a:t>
            </a:r>
            <a:endParaRPr sz="1700" dirty="0">
              <a:latin typeface="Times New Roman" panose="02020603050405020304"/>
              <a:ea typeface="Times New Roman" panose="02020603050405020304"/>
              <a:cs typeface="Times New Roman" panose="02020603050405020304"/>
            </a:endParaRPr>
          </a:p>
        </p:txBody>
      </p:sp>
      <p:grpSp>
        <p:nvGrpSpPr>
          <p:cNvPr id="4" name="group 4"/>
          <p:cNvGrpSpPr/>
          <p:nvPr/>
        </p:nvGrpSpPr>
        <p:grpSpPr>
          <a:xfrm rot="21600000">
            <a:off x="3930700" y="4730716"/>
            <a:ext cx="4292558" cy="1905015"/>
            <a:chOff x="0" y="0"/>
            <a:chExt cx="4292558" cy="1905015"/>
          </a:xfrm>
        </p:grpSpPr>
        <p:pic>
          <p:nvPicPr>
            <p:cNvPr id="192" name="picture 192"/>
            <p:cNvPicPr>
              <a:picLocks noChangeAspect="1"/>
            </p:cNvPicPr>
            <p:nvPr/>
          </p:nvPicPr>
          <p:blipFill>
            <a:blip r:embed="rId1"/>
            <a:stretch>
              <a:fillRect/>
            </a:stretch>
          </p:blipFill>
          <p:spPr>
            <a:xfrm rot="21600000">
              <a:off x="0" y="0"/>
              <a:ext cx="4292558" cy="1905015"/>
            </a:xfrm>
            <a:prstGeom prst="rect">
              <a:avLst/>
            </a:prstGeom>
          </p:spPr>
        </p:pic>
        <p:sp>
          <p:nvSpPr>
            <p:cNvPr id="194" name="textbox 194"/>
            <p:cNvSpPr/>
            <p:nvPr/>
          </p:nvSpPr>
          <p:spPr>
            <a:xfrm>
              <a:off x="-12700" y="-12700"/>
              <a:ext cx="4318000" cy="1936750"/>
            </a:xfrm>
            <a:prstGeom prst="rect">
              <a:avLst/>
            </a:prstGeom>
            <a:noFill/>
            <a:ln w="0" cap="flat">
              <a:noFill/>
              <a:prstDash val="solid"/>
              <a:miter lim="0"/>
            </a:ln>
          </p:spPr>
          <p:txBody>
            <a:bodyPr vert="horz" wrap="square" lIns="0" tIns="0" rIns="0" bIns="0"/>
            <a:lstStyle/>
            <a:p>
              <a:pPr algn="l" rtl="0" eaLnBrk="0">
                <a:lnSpc>
                  <a:spcPct val="113000"/>
                </a:lnSpc>
              </a:pPr>
              <a:endParaRPr sz="600" dirty="0">
                <a:latin typeface="Arial" panose="020B0604020202020204"/>
                <a:ea typeface="Arial" panose="020B0604020202020204"/>
                <a:cs typeface="Arial" panose="020B0604020202020204"/>
              </a:endParaRPr>
            </a:p>
            <a:p>
              <a:pPr marL="220345" algn="l" rtl="0" eaLnBrk="0">
                <a:lnSpc>
                  <a:spcPts val="1965"/>
                </a:lnSpc>
                <a:spcBef>
                  <a:spcPts val="0"/>
                </a:spcBef>
              </a:pPr>
              <a:r>
                <a:rPr sz="1600" i="1" kern="0" spc="-12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//静态的。保留自身的引</a:t>
              </a:r>
              <a:r>
                <a:rPr sz="1600" i="1" kern="0" spc="-13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用。</a:t>
              </a:r>
              <a:endParaRPr sz="1600" dirty="0">
                <a:latin typeface="宋体" panose="02010600030101010101" pitchFamily="2" charset="-122"/>
                <a:ea typeface="宋体" panose="02010600030101010101" pitchFamily="2" charset="-122"/>
                <a:cs typeface="宋体" panose="02010600030101010101" pitchFamily="2" charset="-122"/>
              </a:endParaRPr>
            </a:p>
            <a:p>
              <a:pPr marL="151765" algn="l" rtl="0" eaLnBrk="0">
                <a:lnSpc>
                  <a:spcPts val="2355"/>
                </a:lnSpc>
                <a:spcBef>
                  <a:spcPts val="625"/>
                </a:spcBef>
              </a:pPr>
              <a:r>
                <a:rPr sz="1700" kern="0" spc="0" dirty="0">
                  <a:solidFill>
                    <a:srgbClr val="802060">
                      <a:alpha val="100000"/>
                    </a:srgbClr>
                  </a:solidFill>
                  <a:latin typeface="Times New Roman" panose="02020603050405020304"/>
                  <a:ea typeface="Times New Roman" panose="02020603050405020304"/>
                  <a:cs typeface="Times New Roman" panose="02020603050405020304"/>
                </a:rPr>
                <a:t>private</a:t>
              </a:r>
              <a:r>
                <a:rPr sz="1700" kern="0" spc="40" dirty="0">
                  <a:solidFill>
                    <a:srgbClr val="802060">
                      <a:alpha val="100000"/>
                    </a:srgbClr>
                  </a:solidFill>
                  <a:latin typeface="Times New Roman" panose="02020603050405020304"/>
                  <a:ea typeface="Times New Roman" panose="02020603050405020304"/>
                  <a:cs typeface="Times New Roman" panose="02020603050405020304"/>
                </a:rPr>
                <a:t>     </a:t>
              </a:r>
              <a:r>
                <a:rPr sz="1700" kern="0" spc="0" dirty="0">
                  <a:solidFill>
                    <a:srgbClr val="802060">
                      <a:alpha val="100000"/>
                    </a:srgbClr>
                  </a:solidFill>
                  <a:latin typeface="Times New Roman" panose="02020603050405020304"/>
                  <a:ea typeface="Times New Roman" panose="02020603050405020304"/>
                  <a:cs typeface="Times New Roman" panose="02020603050405020304"/>
                </a:rPr>
                <a:t>static</a:t>
              </a:r>
              <a:r>
                <a:rPr sz="1700" kern="0" spc="40" dirty="0">
                  <a:solidFill>
                    <a:srgbClr val="802060">
                      <a:alpha val="100000"/>
                    </a:srgbClr>
                  </a:solidFill>
                  <a:latin typeface="Times New Roman" panose="02020603050405020304"/>
                  <a:ea typeface="Times New Roman" panose="02020603050405020304"/>
                  <a:cs typeface="Times New Roman" panose="02020603050405020304"/>
                </a:rPr>
                <a:t>     </a:t>
              </a:r>
              <a:r>
                <a:rPr sz="1700" kern="0" spc="0" dirty="0">
                  <a:solidFill>
                    <a:srgbClr val="000000">
                      <a:alpha val="100000"/>
                    </a:srgbClr>
                  </a:solidFill>
                  <a:latin typeface="Times New Roman" panose="02020603050405020304"/>
                  <a:ea typeface="Times New Roman" panose="02020603050405020304"/>
                  <a:cs typeface="Times New Roman" panose="02020603050405020304"/>
                </a:rPr>
                <a:t>Singleton</a:t>
              </a:r>
              <a:r>
                <a:rPr sz="1700" kern="0" spc="70" dirty="0">
                  <a:solidFill>
                    <a:srgbClr val="000000">
                      <a:alpha val="100000"/>
                    </a:srgbClr>
                  </a:solidFill>
                  <a:latin typeface="Times New Roman" panose="02020603050405020304"/>
                  <a:ea typeface="Times New Roman" panose="02020603050405020304"/>
                  <a:cs typeface="Times New Roman" panose="02020603050405020304"/>
                </a:rPr>
                <a:t>    </a:t>
              </a:r>
              <a:r>
                <a:rPr sz="1700" kern="0" spc="0" dirty="0">
                  <a:solidFill>
                    <a:srgbClr val="000000">
                      <a:alpha val="100000"/>
                    </a:srgbClr>
                  </a:solidFill>
                  <a:latin typeface="Times New Roman" panose="02020603050405020304"/>
                  <a:ea typeface="Times New Roman" panose="02020603050405020304"/>
                  <a:cs typeface="Times New Roman" panose="02020603050405020304"/>
                </a:rPr>
                <a:t>test</a:t>
              </a:r>
              <a:r>
                <a:rPr sz="1700" kern="0" spc="80" dirty="0">
                  <a:solidFill>
                    <a:srgbClr val="000000">
                      <a:alpha val="100000"/>
                    </a:srgbClr>
                  </a:solidFill>
                  <a:latin typeface="Times New Roman" panose="02020603050405020304"/>
                  <a:ea typeface="Times New Roman" panose="02020603050405020304"/>
                  <a:cs typeface="Times New Roman" panose="02020603050405020304"/>
                </a:rPr>
                <a:t>    </a:t>
              </a:r>
              <a:r>
                <a:rPr sz="1700" kern="0" spc="40" dirty="0">
                  <a:solidFill>
                    <a:srgbClr val="000000">
                      <a:alpha val="100000"/>
                    </a:srgbClr>
                  </a:solidFill>
                  <a:latin typeface="Times New Roman" panose="02020603050405020304"/>
                  <a:ea typeface="Times New Roman" panose="02020603050405020304"/>
                  <a:cs typeface="Times New Roman" panose="02020603050405020304"/>
                </a:rPr>
                <a:t>=  </a:t>
              </a:r>
              <a:r>
                <a:rPr sz="1700" kern="0" spc="0" dirty="0">
                  <a:solidFill>
                    <a:srgbClr val="307090">
                      <a:alpha val="100000"/>
                    </a:srgbClr>
                  </a:solidFill>
                  <a:latin typeface="Times New Roman" panose="02020603050405020304"/>
                  <a:ea typeface="Times New Roman" panose="02020603050405020304"/>
                  <a:cs typeface="Times New Roman" panose="02020603050405020304"/>
                </a:rPr>
                <a:t>null</a:t>
              </a:r>
              <a:r>
                <a:rPr sz="1700" kern="0" spc="30" dirty="0">
                  <a:solidFill>
                    <a:srgbClr val="307090">
                      <a:alpha val="100000"/>
                    </a:srgbClr>
                  </a:solidFill>
                  <a:latin typeface="Times New Roman" panose="02020603050405020304"/>
                  <a:ea typeface="Times New Roman" panose="02020603050405020304"/>
                  <a:cs typeface="Times New Roman" panose="02020603050405020304"/>
                </a:rPr>
                <a:t>;</a:t>
              </a:r>
              <a:endParaRPr sz="1700" dirty="0">
                <a:latin typeface="Times New Roman" panose="02020603050405020304"/>
                <a:ea typeface="Times New Roman" panose="02020603050405020304"/>
                <a:cs typeface="Times New Roman" panose="02020603050405020304"/>
              </a:endParaRPr>
            </a:p>
            <a:p>
              <a:pPr algn="l" rtl="0" eaLnBrk="0">
                <a:lnSpc>
                  <a:spcPct val="162000"/>
                </a:lnSpc>
              </a:pPr>
              <a:endParaRPr sz="1000" dirty="0">
                <a:latin typeface="Arial" panose="020B0604020202020204"/>
                <a:ea typeface="Arial" panose="020B0604020202020204"/>
                <a:cs typeface="Arial" panose="020B0604020202020204"/>
              </a:endParaRPr>
            </a:p>
            <a:p>
              <a:pPr marL="151765" algn="l" rtl="0" eaLnBrk="0">
                <a:lnSpc>
                  <a:spcPct val="81000"/>
                </a:lnSpc>
                <a:spcBef>
                  <a:spcPts val="600"/>
                </a:spcBef>
              </a:pPr>
              <a:r>
                <a:rPr sz="2000" kern="0" spc="0" dirty="0">
                  <a:solidFill>
                    <a:srgbClr val="902060">
                      <a:alpha val="100000"/>
                    </a:srgbClr>
                  </a:solidFill>
                  <a:latin typeface="Times New Roman" panose="02020603050405020304"/>
                  <a:ea typeface="Times New Roman" panose="02020603050405020304"/>
                  <a:cs typeface="Times New Roman" panose="02020603050405020304"/>
                </a:rPr>
                <a:t>private</a:t>
              </a:r>
              <a:r>
                <a:rPr sz="2000" kern="0" spc="120" dirty="0">
                  <a:solidFill>
                    <a:srgbClr val="902060">
                      <a:alpha val="100000"/>
                    </a:srgbClr>
                  </a:solidFill>
                  <a:latin typeface="Times New Roman" panose="02020603050405020304"/>
                  <a:ea typeface="Times New Roman" panose="02020603050405020304"/>
                  <a:cs typeface="Times New Roman" panose="02020603050405020304"/>
                </a:rPr>
                <a:t>  </a:t>
              </a:r>
              <a:r>
                <a:rPr sz="2000" kern="0" spc="0" dirty="0">
                  <a:solidFill>
                    <a:srgbClr val="4040A0">
                      <a:alpha val="100000"/>
                    </a:srgbClr>
                  </a:solidFill>
                  <a:latin typeface="Times New Roman" panose="02020603050405020304"/>
                  <a:ea typeface="Times New Roman" panose="02020603050405020304"/>
                  <a:cs typeface="Times New Roman" panose="02020603050405020304"/>
                </a:rPr>
                <a:t>Singleton</a:t>
              </a:r>
              <a:r>
                <a:rPr sz="2000" kern="0" spc="10" dirty="0">
                  <a:solidFill>
                    <a:srgbClr val="4040A0">
                      <a:alpha val="100000"/>
                    </a:srgbClr>
                  </a:solidFill>
                  <a:latin typeface="Times New Roman" panose="02020603050405020304"/>
                  <a:ea typeface="Times New Roman" panose="02020603050405020304"/>
                  <a:cs typeface="Times New Roman" panose="02020603050405020304"/>
                </a:rPr>
                <a:t> </a:t>
              </a:r>
              <a:r>
                <a:rPr sz="2000" kern="0" spc="10" dirty="0">
                  <a:solidFill>
                    <a:srgbClr val="000000">
                      <a:alpha val="100000"/>
                    </a:srgbClr>
                  </a:solidFill>
                  <a:latin typeface="Times New Roman" panose="02020603050405020304"/>
                  <a:ea typeface="Times New Roman" panose="02020603050405020304"/>
                  <a:cs typeface="Times New Roman" panose="02020603050405020304"/>
                </a:rPr>
                <a:t>(){}</a:t>
              </a:r>
              <a:endParaRPr sz="2000" dirty="0">
                <a:latin typeface="Times New Roman" panose="02020603050405020304"/>
                <a:ea typeface="Times New Roman" panose="02020603050405020304"/>
                <a:cs typeface="Times New Roman" panose="02020603050405020304"/>
              </a:endParaRPr>
            </a:p>
            <a:p>
              <a:pPr algn="l" rtl="0" eaLnBrk="0">
                <a:lnSpc>
                  <a:spcPct val="171000"/>
                </a:lnSpc>
              </a:pPr>
              <a:endParaRPr sz="1000" dirty="0">
                <a:latin typeface="Arial" panose="020B0604020202020204"/>
                <a:ea typeface="Arial" panose="020B0604020202020204"/>
                <a:cs typeface="Arial" panose="020B0604020202020204"/>
              </a:endParaRPr>
            </a:p>
            <a:p>
              <a:pPr algn="l" rtl="0" eaLnBrk="0">
                <a:lnSpc>
                  <a:spcPct val="100000"/>
                </a:lnSpc>
              </a:pPr>
              <a:endParaRPr sz="500" dirty="0">
                <a:latin typeface="Arial" panose="020B0604020202020204"/>
                <a:ea typeface="Arial" panose="020B0604020202020204"/>
                <a:cs typeface="Arial" panose="020B0604020202020204"/>
              </a:endParaRPr>
            </a:p>
            <a:p>
              <a:pPr marL="151765" algn="l" rtl="0" eaLnBrk="0">
                <a:lnSpc>
                  <a:spcPct val="81000"/>
                </a:lnSpc>
                <a:spcBef>
                  <a:spcPts val="5"/>
                </a:spcBef>
              </a:pPr>
              <a:r>
                <a:rPr sz="2000" kern="0" spc="0" dirty="0">
                  <a:solidFill>
                    <a:srgbClr val="902060">
                      <a:alpha val="100000"/>
                    </a:srgbClr>
                  </a:solidFill>
                  <a:latin typeface="Times New Roman" panose="02020603050405020304"/>
                  <a:ea typeface="Times New Roman" panose="02020603050405020304"/>
                  <a:cs typeface="Times New Roman" panose="02020603050405020304"/>
                </a:rPr>
                <a:t>public</a:t>
              </a:r>
              <a:r>
                <a:rPr sz="2000" kern="0" spc="150" dirty="0">
                  <a:solidFill>
                    <a:srgbClr val="902060">
                      <a:alpha val="100000"/>
                    </a:srgbClr>
                  </a:solidFill>
                  <a:latin typeface="Times New Roman" panose="02020603050405020304"/>
                  <a:ea typeface="Times New Roman" panose="02020603050405020304"/>
                  <a:cs typeface="Times New Roman" panose="02020603050405020304"/>
                </a:rPr>
                <a:t>  </a:t>
              </a:r>
              <a:r>
                <a:rPr sz="2000" kern="0" spc="0" dirty="0">
                  <a:solidFill>
                    <a:srgbClr val="902060">
                      <a:alpha val="100000"/>
                    </a:srgbClr>
                  </a:solidFill>
                  <a:latin typeface="Times New Roman" panose="02020603050405020304"/>
                  <a:ea typeface="Times New Roman" panose="02020603050405020304"/>
                  <a:cs typeface="Times New Roman" panose="02020603050405020304"/>
                </a:rPr>
                <a:t>static</a:t>
              </a:r>
              <a:r>
                <a:rPr sz="2000" kern="0" spc="240" dirty="0">
                  <a:solidFill>
                    <a:srgbClr val="902060">
                      <a:alpha val="100000"/>
                    </a:srgbClr>
                  </a:solidFill>
                  <a:latin typeface="Times New Roman" panose="02020603050405020304"/>
                  <a:ea typeface="Times New Roman" panose="02020603050405020304"/>
                  <a:cs typeface="Times New Roman" panose="02020603050405020304"/>
                </a:rPr>
                <a:t>  </a:t>
              </a:r>
              <a:r>
                <a:rPr sz="2000" kern="0" spc="0" dirty="0">
                  <a:solidFill>
                    <a:srgbClr val="000000">
                      <a:alpha val="100000"/>
                    </a:srgbClr>
                  </a:solidFill>
                  <a:latin typeface="Times New Roman" panose="02020603050405020304"/>
                  <a:ea typeface="Times New Roman" panose="02020603050405020304"/>
                  <a:cs typeface="Times New Roman" panose="02020603050405020304"/>
                </a:rPr>
                <a:t>Singleton</a:t>
              </a:r>
              <a:r>
                <a:rPr sz="2000" kern="0" spc="160" dirty="0">
                  <a:solidFill>
                    <a:srgbClr val="000000">
                      <a:alpha val="100000"/>
                    </a:srgbClr>
                  </a:solidFill>
                  <a:latin typeface="Times New Roman" panose="02020603050405020304"/>
                  <a:ea typeface="Times New Roman" panose="02020603050405020304"/>
                  <a:cs typeface="Times New Roman" panose="02020603050405020304"/>
                </a:rPr>
                <a:t>  </a:t>
              </a:r>
              <a:r>
                <a:rPr sz="2000" kern="0" spc="0" dirty="0">
                  <a:solidFill>
                    <a:srgbClr val="2060D0">
                      <a:alpha val="100000"/>
                    </a:srgbClr>
                  </a:solidFill>
                  <a:latin typeface="Times New Roman" panose="02020603050405020304"/>
                  <a:ea typeface="Times New Roman" panose="02020603050405020304"/>
                  <a:cs typeface="Times New Roman" panose="02020603050405020304"/>
                </a:rPr>
                <a:t>getInstance</a:t>
              </a:r>
              <a:r>
                <a:rPr sz="2000" kern="0" spc="160" dirty="0">
                  <a:solidFill>
                    <a:srgbClr val="000000">
                      <a:alpha val="100000"/>
                    </a:srgbClr>
                  </a:solidFill>
                  <a:latin typeface="Times New Roman" panose="02020603050405020304"/>
                  <a:ea typeface="Times New Roman" panose="02020603050405020304"/>
                  <a:cs typeface="Times New Roman" panose="02020603050405020304"/>
                </a:rPr>
                <a:t>()</a:t>
              </a:r>
              <a:endParaRPr sz="2000" dirty="0">
                <a:latin typeface="Times New Roman" panose="02020603050405020304"/>
                <a:ea typeface="Times New Roman" panose="02020603050405020304"/>
                <a:cs typeface="Times New Roman" panose="02020603050405020304"/>
              </a:endParaRPr>
            </a:p>
          </p:txBody>
        </p:sp>
      </p:grpSp>
      <p:sp>
        <p:nvSpPr>
          <p:cNvPr id="196" name="textbox 196"/>
          <p:cNvSpPr/>
          <p:nvPr/>
        </p:nvSpPr>
        <p:spPr>
          <a:xfrm>
            <a:off x="908039" y="6440761"/>
            <a:ext cx="10341609" cy="224790"/>
          </a:xfrm>
          <a:prstGeom prst="rect">
            <a:avLst/>
          </a:prstGeom>
          <a:noFill/>
          <a:ln w="0" cap="flat">
            <a:noFill/>
            <a:prstDash val="solid"/>
            <a:miter lim="0"/>
          </a:ln>
        </p:spPr>
        <p:txBody>
          <a:bodyPr vert="horz" wrap="square" lIns="0" tIns="0" rIns="0" bIns="0"/>
          <a:lstStyle/>
          <a:p>
            <a:pPr algn="l" rtl="0" eaLnBrk="0">
              <a:lnSpc>
                <a:spcPct val="83000"/>
              </a:lnSpc>
            </a:pPr>
            <a:r>
              <a:rPr lang="en-US" sz="1700" dirty="0">
                <a:latin typeface="Calibri" panose="020F0502020204030204"/>
                <a:ea typeface="Calibri" panose="020F0502020204030204"/>
                <a:cs typeface="Calibri" panose="020F0502020204030204"/>
                <a:sym typeface="+mn-ea"/>
              </a:rPr>
              <a:t>Sunday,December 28,2025</a:t>
            </a:r>
            <a:endParaRPr sz="1700" dirty="0">
              <a:latin typeface="Calibri" panose="020F0502020204030204"/>
              <a:ea typeface="Calibri" panose="020F0502020204030204"/>
              <a:cs typeface="Calibri" panose="020F0502020204030204"/>
            </a:endParaRPr>
          </a:p>
          <a:p>
            <a:pPr algn="l" rtl="0" eaLnBrk="0">
              <a:lnSpc>
                <a:spcPct val="83000"/>
              </a:lnSpc>
            </a:pPr>
            <a:endParaRPr sz="1700" baseline="5000" dirty="0">
              <a:latin typeface="Times New Roman" panose="02020603050405020304"/>
              <a:ea typeface="Times New Roman" panose="02020603050405020304"/>
              <a:cs typeface="Times New Roman" panose="02020603050405020304"/>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textbox 198"/>
          <p:cNvSpPr/>
          <p:nvPr/>
        </p:nvSpPr>
        <p:spPr>
          <a:xfrm>
            <a:off x="908039" y="1147290"/>
            <a:ext cx="10353675" cy="5514975"/>
          </a:xfrm>
          <a:prstGeom prst="rect">
            <a:avLst/>
          </a:prstGeom>
          <a:noFill/>
          <a:ln w="0" cap="flat">
            <a:noFill/>
            <a:prstDash val="solid"/>
            <a:miter lim="0"/>
          </a:ln>
        </p:spPr>
        <p:txBody>
          <a:bodyPr vert="horz" wrap="square" lIns="0" tIns="0" rIns="0" bIns="0"/>
          <a:lstStyle/>
          <a:p>
            <a:pPr algn="l" rtl="0" eaLnBrk="0">
              <a:lnSpc>
                <a:spcPct val="82000"/>
              </a:lnSpc>
            </a:pPr>
            <a:endParaRPr sz="100" dirty="0">
              <a:latin typeface="Arial" panose="020B0604020202020204"/>
              <a:ea typeface="Arial" panose="020B0604020202020204"/>
              <a:cs typeface="Arial" panose="020B0604020202020204"/>
            </a:endParaRPr>
          </a:p>
          <a:p>
            <a:pPr marL="253365" algn="l" rtl="0" eaLnBrk="0">
              <a:lnSpc>
                <a:spcPct val="92000"/>
              </a:lnSpc>
              <a:tabLst>
                <a:tab pos="5181600" algn="l"/>
              </a:tabLst>
            </a:pPr>
            <a:r>
              <a:rPr sz="1600" kern="0" spc="-2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6.</a:t>
            </a:r>
            <a:r>
              <a:rPr sz="1600" kern="0" spc="21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   </a:t>
            </a:r>
            <a:r>
              <a:rPr sz="1600" kern="0" spc="-20" dirty="0">
                <a:solidFill>
                  <a:srgbClr val="000000">
                    <a:alpha val="100000"/>
                  </a:srgbClr>
                </a:solidFill>
                <a:latin typeface="黑体" panose="02010609060101010101" charset="-122"/>
                <a:ea typeface="黑体" panose="02010609060101010101" charset="-122"/>
                <a:cs typeface="黑体" panose="02010609060101010101" charset="-122"/>
              </a:rPr>
              <a:t>关于单例模式，以下说法正确的是：</a:t>
            </a:r>
            <a:r>
              <a:rPr sz="1600" u="sng" kern="0" spc="0" dirty="0">
                <a:solidFill>
                  <a:srgbClr val="000000">
                    <a:alpha val="100000"/>
                  </a:srgbClr>
                </a:solidFill>
                <a:latin typeface="黑体" panose="02010609060101010101" charset="-122"/>
                <a:ea typeface="黑体" panose="02010609060101010101" charset="-122"/>
                <a:cs typeface="黑体" panose="02010609060101010101" charset="-122"/>
              </a:rPr>
              <a:t>	</a:t>
            </a:r>
            <a:endParaRPr sz="1600" dirty="0">
              <a:latin typeface="黑体" panose="02010609060101010101" charset="-122"/>
              <a:ea typeface="黑体" panose="02010609060101010101" charset="-122"/>
              <a:cs typeface="黑体" panose="02010609060101010101" charset="-122"/>
            </a:endParaRPr>
          </a:p>
          <a:p>
            <a:pPr marL="831850" algn="l" rtl="0" eaLnBrk="0">
              <a:lnSpc>
                <a:spcPct val="95000"/>
              </a:lnSpc>
              <a:spcBef>
                <a:spcPts val="615"/>
              </a:spcBef>
            </a:pPr>
            <a:r>
              <a:rPr sz="1600" kern="0" spc="-2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A </a:t>
            </a:r>
            <a:r>
              <a:rPr sz="1600" kern="0" spc="-20" dirty="0">
                <a:solidFill>
                  <a:srgbClr val="000000">
                    <a:alpha val="100000"/>
                  </a:srgbClr>
                </a:solidFill>
                <a:latin typeface="黑体" panose="02010609060101010101" charset="-122"/>
                <a:ea typeface="黑体" panose="02010609060101010101" charset="-122"/>
                <a:cs typeface="黑体" panose="02010609060101010101" charset="-122"/>
              </a:rPr>
              <a:t>它拥有公有的构造方法</a:t>
            </a:r>
            <a:endParaRPr sz="1600" dirty="0">
              <a:latin typeface="黑体" panose="02010609060101010101" charset="-122"/>
              <a:ea typeface="黑体" panose="02010609060101010101" charset="-122"/>
              <a:cs typeface="黑体" panose="02010609060101010101" charset="-122"/>
            </a:endParaRPr>
          </a:p>
          <a:p>
            <a:pPr marL="831850" algn="l" rtl="0" eaLnBrk="0">
              <a:lnSpc>
                <a:spcPts val="2180"/>
              </a:lnSpc>
              <a:spcBef>
                <a:spcPts val="115"/>
              </a:spcBef>
            </a:pPr>
            <a:r>
              <a:rPr sz="1600" kern="0" spc="0" dirty="0">
                <a:solidFill>
                  <a:srgbClr val="000000">
                    <a:alpha val="100000"/>
                  </a:srgbClr>
                </a:solidFill>
                <a:latin typeface="Arial" panose="020B0604020202020204"/>
                <a:ea typeface="Arial" panose="020B0604020202020204"/>
                <a:cs typeface="Arial" panose="020B0604020202020204"/>
              </a:rPr>
              <a:t>B </a:t>
            </a:r>
            <a:r>
              <a:rPr sz="1600" kern="0" spc="0" dirty="0">
                <a:solidFill>
                  <a:srgbClr val="000000">
                    <a:alpha val="100000"/>
                  </a:srgbClr>
                </a:solidFill>
                <a:latin typeface="黑体" panose="02010609060101010101" charset="-122"/>
                <a:ea typeface="黑体" panose="02010609060101010101" charset="-122"/>
                <a:cs typeface="黑体" panose="02010609060101010101" charset="-122"/>
              </a:rPr>
              <a:t>它拥有公有实例方法</a:t>
            </a:r>
            <a:r>
              <a:rPr sz="1600" kern="0" spc="0" dirty="0">
                <a:solidFill>
                  <a:srgbClr val="000000">
                    <a:alpha val="100000"/>
                  </a:srgbClr>
                </a:solidFill>
                <a:latin typeface="Arial" panose="020B0604020202020204"/>
                <a:ea typeface="Arial" panose="020B0604020202020204"/>
                <a:cs typeface="Arial" panose="020B0604020202020204"/>
              </a:rPr>
              <a:t>getlnst</a:t>
            </a:r>
            <a:r>
              <a:rPr sz="1600" kern="0" spc="-10" dirty="0">
                <a:solidFill>
                  <a:srgbClr val="000000">
                    <a:alpha val="100000"/>
                  </a:srgbClr>
                </a:solidFill>
                <a:latin typeface="Arial" panose="020B0604020202020204"/>
                <a:ea typeface="Arial" panose="020B0604020202020204"/>
                <a:cs typeface="Arial" panose="020B0604020202020204"/>
              </a:rPr>
              <a:t>ance(),  </a:t>
            </a:r>
            <a:r>
              <a:rPr sz="1600" kern="0" spc="-10" dirty="0">
                <a:solidFill>
                  <a:srgbClr val="000000">
                    <a:alpha val="100000"/>
                  </a:srgbClr>
                </a:solidFill>
                <a:latin typeface="黑体" panose="02010609060101010101" charset="-122"/>
                <a:ea typeface="黑体" panose="02010609060101010101" charset="-122"/>
                <a:cs typeface="黑体" panose="02010609060101010101" charset="-122"/>
              </a:rPr>
              <a:t>以获得唯一的一个实例</a:t>
            </a:r>
            <a:endParaRPr sz="1600" dirty="0">
              <a:latin typeface="黑体" panose="02010609060101010101" charset="-122"/>
              <a:ea typeface="黑体" panose="02010609060101010101" charset="-122"/>
              <a:cs typeface="黑体" panose="02010609060101010101" charset="-122"/>
            </a:endParaRPr>
          </a:p>
          <a:p>
            <a:pPr marL="831850" algn="l" rtl="0" eaLnBrk="0">
              <a:lnSpc>
                <a:spcPct val="92000"/>
              </a:lnSpc>
              <a:spcBef>
                <a:spcPts val="300"/>
              </a:spcBef>
            </a:pPr>
            <a:r>
              <a:rPr sz="1600" kern="0" spc="-1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C </a:t>
            </a:r>
            <a:r>
              <a:rPr sz="1600" kern="0" spc="-10" dirty="0">
                <a:solidFill>
                  <a:srgbClr val="000000">
                    <a:alpha val="100000"/>
                  </a:srgbClr>
                </a:solidFill>
                <a:latin typeface="黑体" panose="02010609060101010101" charset="-122"/>
                <a:ea typeface="黑体" panose="02010609060101010101" charset="-122"/>
                <a:cs typeface="黑体" panose="02010609060101010101" charset="-122"/>
              </a:rPr>
              <a:t>懒汉式单例，即单例实例在第</a:t>
            </a:r>
            <a:r>
              <a:rPr sz="1600" kern="0" spc="-20" dirty="0">
                <a:solidFill>
                  <a:srgbClr val="000000">
                    <a:alpha val="100000"/>
                  </a:srgbClr>
                </a:solidFill>
                <a:latin typeface="黑体" panose="02010609060101010101" charset="-122"/>
                <a:ea typeface="黑体" panose="02010609060101010101" charset="-122"/>
                <a:cs typeface="黑体" panose="02010609060101010101" charset="-122"/>
              </a:rPr>
              <a:t>一次被使用时构建；而饿汉式单例，即</a:t>
            </a:r>
            <a:r>
              <a:rPr sz="1600" kern="0" spc="-2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JVM </a:t>
            </a:r>
            <a:r>
              <a:rPr sz="1600" kern="0" spc="-20" dirty="0">
                <a:solidFill>
                  <a:srgbClr val="000000">
                    <a:alpha val="100000"/>
                  </a:srgbClr>
                </a:solidFill>
                <a:latin typeface="黑体" panose="02010609060101010101" charset="-122"/>
                <a:ea typeface="黑体" panose="02010609060101010101" charset="-122"/>
                <a:cs typeface="黑体" panose="02010609060101010101" charset="-122"/>
              </a:rPr>
              <a:t>加载这个类时就创建单例实例</a:t>
            </a:r>
            <a:endParaRPr sz="1600" dirty="0">
              <a:latin typeface="黑体" panose="02010609060101010101" charset="-122"/>
              <a:ea typeface="黑体" panose="02010609060101010101" charset="-122"/>
              <a:cs typeface="黑体" panose="02010609060101010101" charset="-122"/>
            </a:endParaRPr>
          </a:p>
          <a:p>
            <a:pPr marL="831850" algn="l" rtl="0" eaLnBrk="0">
              <a:lnSpc>
                <a:spcPct val="96000"/>
              </a:lnSpc>
              <a:spcBef>
                <a:spcPts val="455"/>
              </a:spcBef>
            </a:pPr>
            <a:r>
              <a:rPr sz="1600" kern="0" spc="-20" dirty="0">
                <a:solidFill>
                  <a:srgbClr val="000000">
                    <a:alpha val="100000"/>
                  </a:srgbClr>
                </a:solidFill>
                <a:latin typeface="Times New Roman" panose="02020603050405020304"/>
                <a:ea typeface="Times New Roman" panose="02020603050405020304"/>
                <a:cs typeface="Times New Roman" panose="02020603050405020304"/>
              </a:rPr>
              <a:t>D </a:t>
            </a:r>
            <a:r>
              <a:rPr sz="1600" kern="0" spc="-20" dirty="0">
                <a:solidFill>
                  <a:srgbClr val="000000">
                    <a:alpha val="100000"/>
                  </a:srgbClr>
                </a:solidFill>
                <a:latin typeface="黑体" panose="02010609060101010101" charset="-122"/>
                <a:ea typeface="黑体" panose="02010609060101010101" charset="-122"/>
                <a:cs typeface="黑体" panose="02010609060101010101" charset="-122"/>
              </a:rPr>
              <a:t>其它选项均不正确</a:t>
            </a:r>
            <a:endParaRPr sz="1600" dirty="0">
              <a:latin typeface="黑体" panose="02010609060101010101" charset="-122"/>
              <a:ea typeface="黑体" panose="02010609060101010101" charset="-122"/>
              <a:cs typeface="黑体" panose="02010609060101010101" charset="-122"/>
            </a:endParaRPr>
          </a:p>
          <a:p>
            <a:pPr marL="834390" algn="l" rtl="0" eaLnBrk="0">
              <a:lnSpc>
                <a:spcPct val="96000"/>
              </a:lnSpc>
              <a:spcBef>
                <a:spcPts val="535"/>
              </a:spcBef>
            </a:pPr>
            <a:r>
              <a:rPr sz="1600" b="1" kern="0" spc="-150" dirty="0">
                <a:solidFill>
                  <a:srgbClr val="904040">
                    <a:alpha val="100000"/>
                  </a:srgbClr>
                </a:solidFill>
                <a:latin typeface="黑体" panose="02010609060101010101" charset="-122"/>
                <a:ea typeface="黑体" panose="02010609060101010101" charset="-122"/>
                <a:cs typeface="黑体" panose="02010609060101010101" charset="-122"/>
              </a:rPr>
              <a:t>正确答案：</a:t>
            </a:r>
            <a:r>
              <a:rPr sz="1600" b="1" kern="0" spc="-150" dirty="0">
                <a:solidFill>
                  <a:srgbClr val="904040">
                    <a:alpha val="100000"/>
                  </a:srgbClr>
                </a:solidFill>
                <a:latin typeface="宋体" panose="02010600030101010101" pitchFamily="2" charset="-122"/>
                <a:ea typeface="宋体" panose="02010600030101010101" pitchFamily="2" charset="-122"/>
                <a:cs typeface="宋体" panose="02010600030101010101" pitchFamily="2" charset="-122"/>
              </a:rPr>
              <a:t>C</a:t>
            </a:r>
            <a:endParaRPr sz="1600" dirty="0">
              <a:latin typeface="宋体" panose="02010600030101010101" pitchFamily="2" charset="-122"/>
              <a:ea typeface="宋体" panose="02010600030101010101" pitchFamily="2" charset="-122"/>
              <a:cs typeface="宋体" panose="02010600030101010101" pitchFamily="2" charset="-122"/>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4000"/>
              </a:lnSpc>
            </a:pPr>
            <a:endParaRPr sz="300" dirty="0">
              <a:latin typeface="Arial" panose="020B0604020202020204"/>
              <a:ea typeface="Arial" panose="020B0604020202020204"/>
              <a:cs typeface="Arial" panose="020B0604020202020204"/>
            </a:endParaRPr>
          </a:p>
          <a:p>
            <a:pPr marL="12700" algn="l" rtl="0" eaLnBrk="0">
              <a:lnSpc>
                <a:spcPts val="1515"/>
              </a:lnSpc>
            </a:pPr>
            <a:r>
              <a:rPr lang="en-US" sz="1000" dirty="0">
                <a:latin typeface="Calibri" panose="020F0502020204030204"/>
                <a:ea typeface="Calibri" panose="020F0502020204030204"/>
                <a:cs typeface="Calibri" panose="020F0502020204030204"/>
                <a:sym typeface="+mn-ea"/>
              </a:rPr>
              <a:t>Sunday,December 28,2025</a:t>
            </a:r>
            <a:endParaRPr sz="1000" dirty="0">
              <a:latin typeface="Calibri" panose="020F0502020204030204"/>
              <a:ea typeface="Calibri" panose="020F0502020204030204"/>
              <a:cs typeface="Calibri" panose="020F0502020204030204"/>
            </a:endParaRPr>
          </a:p>
          <a:p>
            <a:pPr marL="12700" algn="l" rtl="0" eaLnBrk="0">
              <a:lnSpc>
                <a:spcPts val="1515"/>
              </a:lnSpc>
            </a:pPr>
            <a:r>
              <a:rPr sz="1000" kern="0" spc="10" dirty="0">
                <a:solidFill>
                  <a:srgbClr val="000000">
                    <a:alpha val="100000"/>
                  </a:srgbClr>
                </a:solidFill>
                <a:latin typeface="Arial" panose="020B0604020202020204"/>
                <a:ea typeface="Arial" panose="020B0604020202020204"/>
                <a:cs typeface="Arial" panose="020B0604020202020204"/>
              </a:rPr>
              <a:t>                      </a:t>
            </a:r>
            <a:r>
              <a:rPr sz="1000" kern="0" spc="0" dirty="0">
                <a:solidFill>
                  <a:srgbClr val="000000">
                    <a:alpha val="100000"/>
                  </a:srgbClr>
                </a:solidFill>
                <a:latin typeface="Arial" panose="020B0604020202020204"/>
                <a:ea typeface="Arial" panose="020B0604020202020204"/>
                <a:cs typeface="Arial" panose="020B0604020202020204"/>
              </a:rPr>
              <a:t>                                                                                                                                                                                                                   </a:t>
            </a:r>
            <a:endParaRPr sz="1900" baseline="2000" dirty="0">
              <a:latin typeface="Times New Roman" panose="02020603050405020304"/>
              <a:ea typeface="Times New Roman" panose="02020603050405020304"/>
              <a:cs typeface="Times New Roman" panose="02020603050405020304"/>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textbox 200"/>
          <p:cNvSpPr/>
          <p:nvPr/>
        </p:nvSpPr>
        <p:spPr>
          <a:xfrm>
            <a:off x="529121" y="1946710"/>
            <a:ext cx="3358515" cy="1951354"/>
          </a:xfrm>
          <a:prstGeom prst="rect">
            <a:avLst/>
          </a:prstGeom>
          <a:noFill/>
          <a:ln w="0" cap="flat">
            <a:noFill/>
            <a:prstDash val="solid"/>
            <a:miter lim="0"/>
          </a:ln>
        </p:spPr>
        <p:txBody>
          <a:bodyPr vert="horz" wrap="square" lIns="0" tIns="0" rIns="0" bIns="0"/>
          <a:lstStyle/>
          <a:p>
            <a:pPr algn="l" rtl="0" eaLnBrk="0">
              <a:lnSpc>
                <a:spcPct val="69000"/>
              </a:lnSpc>
            </a:pPr>
            <a:endParaRPr sz="100" dirty="0">
              <a:latin typeface="Arial" panose="020B0604020202020204"/>
              <a:ea typeface="Arial" panose="020B0604020202020204"/>
              <a:cs typeface="Arial" panose="020B0604020202020204"/>
            </a:endParaRPr>
          </a:p>
          <a:p>
            <a:pPr marL="12700" indent="15240" algn="l" rtl="0" eaLnBrk="0">
              <a:lnSpc>
                <a:spcPct val="96000"/>
              </a:lnSpc>
            </a:pPr>
            <a:r>
              <a:rPr sz="2000" kern="0" spc="-20" dirty="0">
                <a:solidFill>
                  <a:srgbClr val="000000">
                    <a:alpha val="100000"/>
                  </a:srgbClr>
                </a:solidFill>
                <a:latin typeface="Calibri" panose="020F0502020204030204"/>
                <a:ea typeface="Calibri" panose="020F0502020204030204"/>
                <a:cs typeface="Calibri" panose="020F0502020204030204"/>
              </a:rPr>
              <a:t>Runtime</a:t>
            </a:r>
            <a:r>
              <a:rPr sz="2000" kern="0" spc="160" dirty="0">
                <a:solidFill>
                  <a:srgbClr val="000000">
                    <a:alpha val="100000"/>
                  </a:srgbClr>
                </a:solidFill>
                <a:latin typeface="Calibri" panose="020F0502020204030204"/>
                <a:ea typeface="Calibri" panose="020F0502020204030204"/>
                <a:cs typeface="Calibri" panose="020F0502020204030204"/>
              </a:rPr>
              <a:t> </a:t>
            </a:r>
            <a:r>
              <a:rPr sz="2000" kern="0" spc="-20" dirty="0">
                <a:solidFill>
                  <a:srgbClr val="000000">
                    <a:alpha val="100000"/>
                  </a:srgbClr>
                </a:solidFill>
                <a:latin typeface="Calibri" panose="020F0502020204030204"/>
                <a:ea typeface="Calibri" panose="020F0502020204030204"/>
                <a:cs typeface="Calibri" panose="020F0502020204030204"/>
              </a:rPr>
              <a:t>Exception:</a:t>
            </a: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由系统检测</a:t>
            </a:r>
            <a:r>
              <a:rPr sz="2000" kern="0" spc="-20" dirty="0">
                <a:solidFill>
                  <a:srgbClr val="000000">
                    <a:alpha val="100000"/>
                  </a:srgbClr>
                </a:solidFill>
                <a:latin typeface="Calibri" panose="020F0502020204030204"/>
                <a:ea typeface="Calibri" panose="020F0502020204030204"/>
                <a:cs typeface="Calibri" panose="020F0502020204030204"/>
              </a:rPr>
              <a:t>,</a:t>
            </a:r>
            <a:r>
              <a:rPr sz="2000" kern="0" spc="0" dirty="0">
                <a:solidFill>
                  <a:srgbClr val="000000">
                    <a:alpha val="100000"/>
                  </a:srgbClr>
                </a:solidFill>
                <a:latin typeface="Calibri" panose="020F0502020204030204"/>
                <a:ea typeface="Calibri" panose="020F0502020204030204"/>
                <a:cs typeface="Calibri" panose="020F0502020204030204"/>
              </a:rPr>
              <a:t> </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用户的</a:t>
            </a:r>
            <a:r>
              <a:rPr sz="2000" kern="0" spc="-10" dirty="0">
                <a:solidFill>
                  <a:srgbClr val="000000">
                    <a:alpha val="100000"/>
                  </a:srgbClr>
                </a:solidFill>
                <a:latin typeface="Calibri" panose="020F0502020204030204"/>
                <a:ea typeface="Calibri" panose="020F0502020204030204"/>
                <a:cs typeface="Calibri" panose="020F0502020204030204"/>
              </a:rPr>
              <a:t>Java</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程序可不做处理</a:t>
            </a:r>
            <a:endParaRPr sz="2000" dirty="0">
              <a:latin typeface="微软雅黑" panose="020B0503020204020204" charset="-122"/>
              <a:ea typeface="微软雅黑" panose="020B0503020204020204" charset="-122"/>
              <a:cs typeface="微软雅黑" panose="020B0503020204020204" charset="-122"/>
            </a:endParaRPr>
          </a:p>
          <a:p>
            <a:pPr algn="l" rtl="0" eaLnBrk="0">
              <a:lnSpc>
                <a:spcPct val="124000"/>
              </a:lnSpc>
            </a:pPr>
            <a:endParaRPr sz="1000" dirty="0">
              <a:latin typeface="Arial" panose="020B0604020202020204"/>
              <a:ea typeface="Arial" panose="020B0604020202020204"/>
              <a:cs typeface="Arial" panose="020B0604020202020204"/>
            </a:endParaRPr>
          </a:p>
          <a:p>
            <a:pPr algn="l" rtl="0" eaLnBrk="0">
              <a:lnSpc>
                <a:spcPct val="124000"/>
              </a:lnSpc>
            </a:pPr>
            <a:endParaRPr sz="1000" dirty="0">
              <a:latin typeface="Arial" panose="020B0604020202020204"/>
              <a:ea typeface="Arial" panose="020B0604020202020204"/>
              <a:cs typeface="Arial" panose="020B0604020202020204"/>
            </a:endParaRPr>
          </a:p>
          <a:p>
            <a:pPr algn="l" rtl="0" eaLnBrk="0">
              <a:lnSpc>
                <a:spcPct val="101000"/>
              </a:lnSpc>
            </a:pPr>
            <a:endParaRPr sz="500" dirty="0">
              <a:latin typeface="Arial" panose="020B0604020202020204"/>
              <a:ea typeface="Arial" panose="020B0604020202020204"/>
              <a:cs typeface="Arial" panose="020B0604020202020204"/>
            </a:endParaRPr>
          </a:p>
          <a:p>
            <a:pPr marL="12700" algn="l" rtl="0" eaLnBrk="0">
              <a:lnSpc>
                <a:spcPct val="97000"/>
              </a:lnSpc>
              <a:spcBef>
                <a:spcPts val="5"/>
              </a:spcBef>
            </a:pP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非</a:t>
            </a:r>
            <a:r>
              <a:rPr sz="2000" kern="0" spc="-10" dirty="0">
                <a:solidFill>
                  <a:srgbClr val="000000">
                    <a:alpha val="100000"/>
                  </a:srgbClr>
                </a:solidFill>
                <a:latin typeface="Calibri" panose="020F0502020204030204"/>
                <a:ea typeface="Calibri" panose="020F0502020204030204"/>
                <a:cs typeface="Calibri" panose="020F0502020204030204"/>
              </a:rPr>
              <a:t>Runtime</a:t>
            </a:r>
            <a:r>
              <a:rPr sz="2000" kern="0" spc="160" dirty="0">
                <a:solidFill>
                  <a:srgbClr val="000000">
                    <a:alpha val="100000"/>
                  </a:srgbClr>
                </a:solidFill>
                <a:latin typeface="Calibri" panose="020F0502020204030204"/>
                <a:ea typeface="Calibri" panose="020F0502020204030204"/>
                <a:cs typeface="Calibri" panose="020F0502020204030204"/>
              </a:rPr>
              <a:t> </a:t>
            </a:r>
            <a:r>
              <a:rPr sz="2000" kern="0" spc="-10" dirty="0">
                <a:solidFill>
                  <a:srgbClr val="000000">
                    <a:alpha val="100000"/>
                  </a:srgbClr>
                </a:solidFill>
                <a:latin typeface="Calibri" panose="020F0502020204030204"/>
                <a:ea typeface="Calibri" panose="020F0502020204030204"/>
                <a:cs typeface="Calibri" panose="020F0502020204030204"/>
              </a:rPr>
              <a:t>Excep</a:t>
            </a:r>
            <a:r>
              <a:rPr sz="2000" kern="0" spc="-20" dirty="0">
                <a:solidFill>
                  <a:srgbClr val="000000">
                    <a:alpha val="100000"/>
                  </a:srgbClr>
                </a:solidFill>
                <a:latin typeface="Calibri" panose="020F0502020204030204"/>
                <a:ea typeface="Calibri" panose="020F0502020204030204"/>
                <a:cs typeface="Calibri" panose="020F0502020204030204"/>
              </a:rPr>
              <a:t>tion: </a:t>
            </a:r>
            <a:r>
              <a:rPr sz="2000" kern="0" spc="-20" dirty="0">
                <a:solidFill>
                  <a:srgbClr val="FF0000">
                    <a:alpha val="100000"/>
                  </a:srgbClr>
                </a:solidFill>
                <a:latin typeface="微软雅黑" panose="020B0503020204020204" charset="-122"/>
                <a:ea typeface="微软雅黑" panose="020B0503020204020204" charset="-122"/>
                <a:cs typeface="微软雅黑" panose="020B0503020204020204" charset="-122"/>
              </a:rPr>
              <a:t>必须</a:t>
            </a: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捕获</a:t>
            </a:r>
            <a:r>
              <a:rPr sz="20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2000" kern="0" spc="-70" dirty="0">
                <a:solidFill>
                  <a:srgbClr val="000000">
                    <a:alpha val="100000"/>
                  </a:srgbClr>
                </a:solidFill>
                <a:latin typeface="Calibri" panose="020F0502020204030204"/>
                <a:ea typeface="Calibri" panose="020F0502020204030204"/>
                <a:cs typeface="Calibri" panose="020F0502020204030204"/>
              </a:rPr>
              <a:t>try</a:t>
            </a:r>
            <a:r>
              <a:rPr sz="20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70" dirty="0">
                <a:solidFill>
                  <a:srgbClr val="000000">
                    <a:alpha val="100000"/>
                  </a:srgbClr>
                </a:solidFill>
                <a:latin typeface="Calibri" panose="020F0502020204030204"/>
                <a:ea typeface="Calibri" panose="020F0502020204030204"/>
                <a:cs typeface="Calibri" panose="020F0502020204030204"/>
              </a:rPr>
              <a:t>catch</a:t>
            </a:r>
            <a:r>
              <a:rPr sz="20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 或声明所有的</a:t>
            </a:r>
            <a:r>
              <a:rPr sz="20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非运行时异常</a:t>
            </a:r>
            <a:r>
              <a:rPr sz="17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700" dirty="0">
              <a:latin typeface="微软雅黑" panose="020B0503020204020204" charset="-122"/>
              <a:ea typeface="微软雅黑" panose="020B0503020204020204" charset="-122"/>
              <a:cs typeface="微软雅黑" panose="020B0503020204020204" charset="-122"/>
            </a:endParaRPr>
          </a:p>
        </p:txBody>
      </p:sp>
      <p:grpSp>
        <p:nvGrpSpPr>
          <p:cNvPr id="6" name="group 6"/>
          <p:cNvGrpSpPr/>
          <p:nvPr/>
        </p:nvGrpSpPr>
        <p:grpSpPr>
          <a:xfrm rot="21600000">
            <a:off x="1300289" y="4861978"/>
            <a:ext cx="3644543" cy="838619"/>
            <a:chOff x="0" y="0"/>
            <a:chExt cx="3644543" cy="838619"/>
          </a:xfrm>
        </p:grpSpPr>
        <p:pic>
          <p:nvPicPr>
            <p:cNvPr id="202" name="picture 202"/>
            <p:cNvPicPr>
              <a:picLocks noChangeAspect="1"/>
            </p:cNvPicPr>
            <p:nvPr/>
          </p:nvPicPr>
          <p:blipFill>
            <a:blip r:embed="rId1"/>
            <a:stretch>
              <a:fillRect/>
            </a:stretch>
          </p:blipFill>
          <p:spPr>
            <a:xfrm rot="21600000">
              <a:off x="0" y="0"/>
              <a:ext cx="3644543" cy="838619"/>
            </a:xfrm>
            <a:prstGeom prst="rect">
              <a:avLst/>
            </a:prstGeom>
          </p:spPr>
        </p:pic>
        <p:sp>
          <p:nvSpPr>
            <p:cNvPr id="204" name="textbox 204"/>
            <p:cNvSpPr/>
            <p:nvPr/>
          </p:nvSpPr>
          <p:spPr>
            <a:xfrm>
              <a:off x="-12700" y="-12700"/>
              <a:ext cx="3670300" cy="893444"/>
            </a:xfrm>
            <a:prstGeom prst="rect">
              <a:avLst/>
            </a:prstGeom>
            <a:noFill/>
            <a:ln w="0" cap="flat">
              <a:noFill/>
              <a:prstDash val="solid"/>
              <a:miter lim="0"/>
            </a:ln>
          </p:spPr>
          <p:txBody>
            <a:bodyPr vert="horz" wrap="square" lIns="0" tIns="0" rIns="0" bIns="0"/>
            <a:lstStyle/>
            <a:p>
              <a:pPr algn="l" rtl="0" eaLnBrk="0">
                <a:lnSpc>
                  <a:spcPct val="116000"/>
                </a:lnSpc>
              </a:pPr>
              <a:endParaRPr sz="500" dirty="0">
                <a:latin typeface="Arial" panose="020B0604020202020204"/>
                <a:ea typeface="Arial" panose="020B0604020202020204"/>
                <a:cs typeface="Arial" panose="020B0604020202020204"/>
              </a:endParaRPr>
            </a:p>
            <a:p>
              <a:pPr marL="113665" indent="-3175" algn="l" rtl="0" eaLnBrk="0">
                <a:lnSpc>
                  <a:spcPct val="101000"/>
                </a:lnSpc>
                <a:spcBef>
                  <a:spcPts val="5"/>
                </a:spcBef>
              </a:pPr>
              <a:r>
                <a:rPr sz="230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所有的</a:t>
              </a:r>
              <a:r>
                <a:rPr sz="2300" kern="0" spc="0" dirty="0">
                  <a:solidFill>
                    <a:srgbClr val="000000">
                      <a:alpha val="100000"/>
                    </a:srgbClr>
                  </a:solidFill>
                  <a:latin typeface="Calibri" panose="020F0502020204030204"/>
                  <a:ea typeface="Calibri" panose="020F0502020204030204"/>
                  <a:cs typeface="Calibri" panose="020F0502020204030204"/>
                </a:rPr>
                <a:t>Throwable</a:t>
              </a:r>
              <a:r>
                <a:rPr sz="230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类的子孙</a:t>
              </a:r>
              <a:r>
                <a:rPr sz="23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3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类所产生的对象都是异常</a:t>
              </a:r>
              <a:endParaRPr sz="2300" dirty="0">
                <a:latin typeface="微软雅黑" panose="020B0503020204020204" charset="-122"/>
                <a:ea typeface="微软雅黑" panose="020B0503020204020204" charset="-122"/>
                <a:cs typeface="微软雅黑" panose="020B0503020204020204" charset="-122"/>
              </a:endParaRPr>
            </a:p>
          </p:txBody>
        </p:sp>
      </p:grpSp>
      <p:graphicFrame>
        <p:nvGraphicFramePr>
          <p:cNvPr id="206" name="table 206"/>
          <p:cNvGraphicFramePr>
            <a:graphicFrameLocks noGrp="1"/>
          </p:cNvGraphicFramePr>
          <p:nvPr/>
        </p:nvGraphicFramePr>
        <p:xfrm>
          <a:off x="7237285" y="4853520"/>
          <a:ext cx="3193415" cy="838200"/>
        </p:xfrm>
        <a:graphic>
          <a:graphicData uri="http://schemas.openxmlformats.org/drawingml/2006/table">
            <a:tbl>
              <a:tblPr/>
              <a:tblGrid>
                <a:gridCol w="3193415"/>
              </a:tblGrid>
              <a:tr h="831850">
                <a:tc>
                  <a:txBody>
                    <a:bodyPr/>
                    <a:lstStyle/>
                    <a:p>
                      <a:pPr algn="l" rtl="0" eaLnBrk="0">
                        <a:lnSpc>
                          <a:spcPct val="100000"/>
                        </a:lnSpc>
                      </a:pPr>
                      <a:endParaRPr sz="500" dirty="0">
                        <a:latin typeface="Arial" panose="020B0604020202020204"/>
                        <a:ea typeface="Arial" panose="020B0604020202020204"/>
                        <a:cs typeface="Arial" panose="020B0604020202020204"/>
                      </a:endParaRPr>
                    </a:p>
                    <a:p>
                      <a:pPr marL="123190" indent="1905" algn="l" rtl="0" eaLnBrk="0">
                        <a:lnSpc>
                          <a:spcPct val="101000"/>
                        </a:lnSpc>
                      </a:pPr>
                      <a:r>
                        <a:rPr sz="23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由</a:t>
                      </a:r>
                      <a:r>
                        <a:rPr sz="2300" kern="0" spc="0" dirty="0">
                          <a:solidFill>
                            <a:srgbClr val="000000">
                              <a:alpha val="100000"/>
                            </a:srgbClr>
                          </a:solidFill>
                          <a:latin typeface="Calibri" panose="020F0502020204030204"/>
                          <a:ea typeface="Calibri" panose="020F0502020204030204"/>
                          <a:cs typeface="Calibri" panose="020F0502020204030204"/>
                        </a:rPr>
                        <a:t>Java</a:t>
                      </a:r>
                      <a:r>
                        <a:rPr sz="23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虚拟机生成并抛</a:t>
                      </a:r>
                      <a:r>
                        <a:rPr sz="23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3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出</a:t>
                      </a:r>
                      <a:r>
                        <a:rPr sz="2300" kern="0" spc="70" dirty="0">
                          <a:solidFill>
                            <a:srgbClr val="000000">
                              <a:alpha val="100000"/>
                            </a:srgbClr>
                          </a:solidFill>
                          <a:latin typeface="Calibri" panose="020F0502020204030204"/>
                          <a:ea typeface="Calibri" panose="020F0502020204030204"/>
                          <a:cs typeface="Calibri" panose="020F0502020204030204"/>
                        </a:rPr>
                        <a:t>,</a:t>
                      </a:r>
                      <a:r>
                        <a:rPr sz="2300" kern="0" spc="0" dirty="0">
                          <a:solidFill>
                            <a:srgbClr val="000000">
                              <a:alpha val="100000"/>
                            </a:srgbClr>
                          </a:solidFill>
                          <a:latin typeface="Calibri" panose="020F0502020204030204"/>
                          <a:ea typeface="Calibri" panose="020F0502020204030204"/>
                          <a:cs typeface="Calibri" panose="020F0502020204030204"/>
                        </a:rPr>
                        <a:t>Java</a:t>
                      </a:r>
                      <a:r>
                        <a:rPr sz="23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程序不做处理</a:t>
                      </a:r>
                      <a:endParaRPr sz="2300" dirty="0">
                        <a:latin typeface="微软雅黑" panose="020B0503020204020204" charset="-122"/>
                        <a:ea typeface="微软雅黑" panose="020B0503020204020204" charset="-122"/>
                        <a:cs typeface="微软雅黑" panose="020B0503020204020204" charset="-122"/>
                      </a:endParaRPr>
                    </a:p>
                  </a:txBody>
                  <a:tcPr marL="0" marR="0" marT="0" marB="0" vert="horz">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208" name="table 208"/>
          <p:cNvGraphicFramePr>
            <a:graphicFrameLocks noGrp="1"/>
          </p:cNvGraphicFramePr>
          <p:nvPr/>
        </p:nvGraphicFramePr>
        <p:xfrm>
          <a:off x="7311390" y="2525090"/>
          <a:ext cx="3193415" cy="838200"/>
        </p:xfrm>
        <a:graphic>
          <a:graphicData uri="http://schemas.openxmlformats.org/drawingml/2006/table">
            <a:tbl>
              <a:tblPr/>
              <a:tblGrid>
                <a:gridCol w="3193415"/>
              </a:tblGrid>
              <a:tr h="831850">
                <a:tc>
                  <a:txBody>
                    <a:bodyPr/>
                    <a:lstStyle/>
                    <a:p>
                      <a:pPr algn="l" rtl="0" eaLnBrk="0">
                        <a:lnSpc>
                          <a:spcPct val="116000"/>
                        </a:lnSpc>
                      </a:pPr>
                      <a:endParaRPr sz="500" dirty="0">
                        <a:latin typeface="Arial" panose="020B0604020202020204"/>
                        <a:ea typeface="Arial" panose="020B0604020202020204"/>
                        <a:cs typeface="Arial" panose="020B0604020202020204"/>
                      </a:endParaRPr>
                    </a:p>
                    <a:p>
                      <a:pPr marL="97790" algn="l" rtl="0" eaLnBrk="0">
                        <a:lnSpc>
                          <a:spcPct val="94000"/>
                        </a:lnSpc>
                        <a:spcBef>
                          <a:spcPts val="5"/>
                        </a:spcBef>
                      </a:pPr>
                      <a:r>
                        <a:rPr sz="23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所有异常类的父类，</a:t>
                      </a:r>
                      <a:endParaRPr sz="2300" dirty="0">
                        <a:latin typeface="微软雅黑" panose="020B0503020204020204" charset="-122"/>
                        <a:ea typeface="微软雅黑" panose="020B0503020204020204" charset="-122"/>
                        <a:cs typeface="微软雅黑" panose="020B0503020204020204" charset="-122"/>
                      </a:endParaRPr>
                    </a:p>
                    <a:p>
                      <a:pPr marL="97155" algn="l" rtl="0" eaLnBrk="0">
                        <a:lnSpc>
                          <a:spcPct val="94000"/>
                        </a:lnSpc>
                        <a:spcBef>
                          <a:spcPts val="290"/>
                        </a:spcBef>
                      </a:pPr>
                      <a:r>
                        <a:rPr sz="23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是 </a:t>
                      </a:r>
                      <a:r>
                        <a:rPr sz="2300" kern="0" spc="0" dirty="0">
                          <a:solidFill>
                            <a:srgbClr val="000000">
                              <a:alpha val="100000"/>
                            </a:srgbClr>
                          </a:solidFill>
                          <a:latin typeface="Calibri" panose="020F0502020204030204"/>
                          <a:ea typeface="Calibri" panose="020F0502020204030204"/>
                          <a:cs typeface="Calibri" panose="020F0502020204030204"/>
                        </a:rPr>
                        <a:t>Object</a:t>
                      </a:r>
                      <a:r>
                        <a:rPr sz="23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的直接子类。</a:t>
                      </a:r>
                      <a:endParaRPr sz="2300" dirty="0">
                        <a:latin typeface="微软雅黑" panose="020B0503020204020204" charset="-122"/>
                        <a:ea typeface="微软雅黑" panose="020B0503020204020204" charset="-122"/>
                        <a:cs typeface="微软雅黑" panose="020B0503020204020204" charset="-122"/>
                      </a:endParaRPr>
                    </a:p>
                  </a:txBody>
                  <a:tcPr marL="0" marR="0" marT="0" marB="0" vert="horz">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pSp>
        <p:nvGrpSpPr>
          <p:cNvPr id="8" name="group 8"/>
          <p:cNvGrpSpPr/>
          <p:nvPr/>
        </p:nvGrpSpPr>
        <p:grpSpPr>
          <a:xfrm rot="21600000">
            <a:off x="4121429" y="3846550"/>
            <a:ext cx="1276972" cy="525323"/>
            <a:chOff x="0" y="0"/>
            <a:chExt cx="1276972" cy="525323"/>
          </a:xfrm>
        </p:grpSpPr>
        <p:pic>
          <p:nvPicPr>
            <p:cNvPr id="210" name="picture 210"/>
            <p:cNvPicPr>
              <a:picLocks noChangeAspect="1"/>
            </p:cNvPicPr>
            <p:nvPr/>
          </p:nvPicPr>
          <p:blipFill>
            <a:blip r:embed="rId2"/>
            <a:stretch>
              <a:fillRect/>
            </a:stretch>
          </p:blipFill>
          <p:spPr>
            <a:xfrm rot="21600000">
              <a:off x="0" y="0"/>
              <a:ext cx="1276972" cy="525323"/>
            </a:xfrm>
            <a:prstGeom prst="rect">
              <a:avLst/>
            </a:prstGeom>
          </p:spPr>
        </p:pic>
        <p:sp>
          <p:nvSpPr>
            <p:cNvPr id="212" name="textbox 212"/>
            <p:cNvSpPr/>
            <p:nvPr/>
          </p:nvSpPr>
          <p:spPr>
            <a:xfrm>
              <a:off x="-12700" y="-12700"/>
              <a:ext cx="1302385" cy="564515"/>
            </a:xfrm>
            <a:prstGeom prst="rect">
              <a:avLst/>
            </a:prstGeom>
            <a:noFill/>
            <a:ln w="0" cap="flat">
              <a:noFill/>
              <a:prstDash val="solid"/>
              <a:miter lim="0"/>
            </a:ln>
          </p:spPr>
          <p:txBody>
            <a:bodyPr vert="horz" wrap="square" lIns="0" tIns="0" rIns="0" bIns="0"/>
            <a:lstStyle/>
            <a:p>
              <a:pPr algn="l" rtl="0" eaLnBrk="0">
                <a:lnSpc>
                  <a:spcPct val="132000"/>
                </a:lnSpc>
              </a:pPr>
              <a:endParaRPr sz="1000" dirty="0">
                <a:latin typeface="Arial" panose="020B0604020202020204"/>
                <a:ea typeface="Arial" panose="020B0604020202020204"/>
                <a:cs typeface="Arial" panose="020B0604020202020204"/>
              </a:endParaRPr>
            </a:p>
            <a:p>
              <a:pPr marL="217805" algn="l" rtl="0" eaLnBrk="0">
                <a:lnSpc>
                  <a:spcPct val="79000"/>
                </a:lnSpc>
                <a:spcBef>
                  <a:spcPts val="5"/>
                </a:spcBef>
              </a:pPr>
              <a:r>
                <a:rPr sz="1700" kern="0" spc="10" dirty="0">
                  <a:solidFill>
                    <a:srgbClr val="FFFFFF">
                      <a:alpha val="100000"/>
                    </a:srgbClr>
                  </a:solidFill>
                  <a:latin typeface="Calibri" panose="020F0502020204030204"/>
                  <a:ea typeface="Calibri" panose="020F0502020204030204"/>
                  <a:cs typeface="Calibri" panose="020F0502020204030204"/>
                </a:rPr>
                <a:t>Exception</a:t>
              </a:r>
              <a:endParaRPr sz="1700" dirty="0">
                <a:latin typeface="Calibri" panose="020F0502020204030204"/>
                <a:ea typeface="Calibri" panose="020F0502020204030204"/>
                <a:cs typeface="Calibri" panose="020F0502020204030204"/>
              </a:endParaRPr>
            </a:p>
          </p:txBody>
        </p:sp>
      </p:grpSp>
      <p:pic>
        <p:nvPicPr>
          <p:cNvPr id="214" name="picture 214"/>
          <p:cNvPicPr>
            <a:picLocks noChangeAspect="1"/>
          </p:cNvPicPr>
          <p:nvPr/>
        </p:nvPicPr>
        <p:blipFill>
          <a:blip r:embed="rId3"/>
          <a:stretch>
            <a:fillRect/>
          </a:stretch>
        </p:blipFill>
        <p:spPr>
          <a:xfrm rot="21600000">
            <a:off x="1303032" y="4358449"/>
            <a:ext cx="2929395" cy="513600"/>
          </a:xfrm>
          <a:prstGeom prst="rect">
            <a:avLst/>
          </a:prstGeom>
        </p:spPr>
      </p:pic>
      <p:sp>
        <p:nvSpPr>
          <p:cNvPr id="216" name="textbox 216"/>
          <p:cNvSpPr/>
          <p:nvPr/>
        </p:nvSpPr>
        <p:spPr>
          <a:xfrm>
            <a:off x="922273" y="6470827"/>
            <a:ext cx="10353040" cy="169545"/>
          </a:xfrm>
          <a:prstGeom prst="rect">
            <a:avLst/>
          </a:prstGeom>
          <a:noFill/>
          <a:ln w="0" cap="flat">
            <a:noFill/>
            <a:prstDash val="solid"/>
            <a:miter lim="0"/>
          </a:ln>
        </p:spPr>
        <p:txBody>
          <a:bodyPr vert="horz" wrap="square" lIns="0" tIns="0" rIns="0" bIns="0"/>
          <a:lstStyle/>
          <a:p>
            <a:pPr algn="l" rtl="0" eaLnBrk="0">
              <a:lnSpc>
                <a:spcPct val="89000"/>
              </a:lnSpc>
            </a:pPr>
            <a:r>
              <a:rPr lang="en-US" sz="1200" dirty="0">
                <a:latin typeface="Calibri" panose="020F0502020204030204"/>
                <a:ea typeface="Calibri" panose="020F0502020204030204"/>
                <a:cs typeface="Calibri" panose="020F0502020204030204"/>
                <a:sym typeface="+mn-ea"/>
              </a:rPr>
              <a:t>Sunday,December 28,2025</a:t>
            </a:r>
            <a:endParaRPr sz="1200" dirty="0">
              <a:latin typeface="Calibri" panose="020F0502020204030204"/>
              <a:ea typeface="Calibri" panose="020F0502020204030204"/>
              <a:cs typeface="Calibri" panose="020F0502020204030204"/>
            </a:endParaRPr>
          </a:p>
        </p:txBody>
      </p:sp>
      <p:pic>
        <p:nvPicPr>
          <p:cNvPr id="218" name="picture 218"/>
          <p:cNvPicPr>
            <a:picLocks noChangeAspect="1"/>
          </p:cNvPicPr>
          <p:nvPr/>
        </p:nvPicPr>
        <p:blipFill>
          <a:blip r:embed="rId4"/>
          <a:stretch>
            <a:fillRect/>
          </a:stretch>
        </p:blipFill>
        <p:spPr>
          <a:xfrm rot="21600000">
            <a:off x="6038088" y="3193910"/>
            <a:ext cx="1019962" cy="666355"/>
          </a:xfrm>
          <a:prstGeom prst="rect">
            <a:avLst/>
          </a:prstGeom>
        </p:spPr>
      </p:pic>
      <p:grpSp>
        <p:nvGrpSpPr>
          <p:cNvPr id="10" name="group 10"/>
          <p:cNvGrpSpPr/>
          <p:nvPr/>
        </p:nvGrpSpPr>
        <p:grpSpPr>
          <a:xfrm rot="21600000">
            <a:off x="5260809" y="2681732"/>
            <a:ext cx="1276972" cy="525322"/>
            <a:chOff x="0" y="0"/>
            <a:chExt cx="1276972" cy="525322"/>
          </a:xfrm>
        </p:grpSpPr>
        <p:pic>
          <p:nvPicPr>
            <p:cNvPr id="220" name="picture 220"/>
            <p:cNvPicPr>
              <a:picLocks noChangeAspect="1"/>
            </p:cNvPicPr>
            <p:nvPr/>
          </p:nvPicPr>
          <p:blipFill>
            <a:blip r:embed="rId5"/>
            <a:stretch>
              <a:fillRect/>
            </a:stretch>
          </p:blipFill>
          <p:spPr>
            <a:xfrm rot="21600000">
              <a:off x="0" y="0"/>
              <a:ext cx="1276972" cy="525322"/>
            </a:xfrm>
            <a:prstGeom prst="rect">
              <a:avLst/>
            </a:prstGeom>
          </p:spPr>
        </p:pic>
        <p:sp>
          <p:nvSpPr>
            <p:cNvPr id="222" name="textbox 222"/>
            <p:cNvSpPr/>
            <p:nvPr/>
          </p:nvSpPr>
          <p:spPr>
            <a:xfrm>
              <a:off x="-12700" y="-12700"/>
              <a:ext cx="1302385" cy="600709"/>
            </a:xfrm>
            <a:prstGeom prst="rect">
              <a:avLst/>
            </a:prstGeom>
            <a:noFill/>
            <a:ln w="0" cap="flat">
              <a:noFill/>
              <a:prstDash val="solid"/>
              <a:miter lim="0"/>
            </a:ln>
          </p:spPr>
          <p:txBody>
            <a:bodyPr vert="horz" wrap="square" lIns="0" tIns="0" rIns="0" bIns="0"/>
            <a:lstStyle/>
            <a:p>
              <a:pPr algn="l" rtl="0" eaLnBrk="0">
                <a:lnSpc>
                  <a:spcPct val="127000"/>
                </a:lnSpc>
              </a:pPr>
              <a:endParaRPr sz="1000" dirty="0">
                <a:latin typeface="Arial" panose="020B0604020202020204"/>
                <a:ea typeface="Arial" panose="020B0604020202020204"/>
                <a:cs typeface="Arial" panose="020B0604020202020204"/>
              </a:endParaRPr>
            </a:p>
            <a:p>
              <a:pPr algn="l" rtl="0" eaLnBrk="0">
                <a:lnSpc>
                  <a:spcPct val="6000"/>
                </a:lnSpc>
              </a:pPr>
              <a:endParaRPr sz="100" dirty="0">
                <a:latin typeface="Arial" panose="020B0604020202020204"/>
                <a:ea typeface="Arial" panose="020B0604020202020204"/>
                <a:cs typeface="Arial" panose="020B0604020202020204"/>
              </a:endParaRPr>
            </a:p>
            <a:p>
              <a:pPr marL="160655" algn="l" rtl="0" eaLnBrk="0">
                <a:lnSpc>
                  <a:spcPct val="81000"/>
                </a:lnSpc>
              </a:pPr>
              <a:r>
                <a:rPr sz="1700" kern="0" spc="30" dirty="0">
                  <a:solidFill>
                    <a:srgbClr val="FFFFFF">
                      <a:alpha val="100000"/>
                    </a:srgbClr>
                  </a:solidFill>
                  <a:latin typeface="Calibri" panose="020F0502020204030204"/>
                  <a:ea typeface="Calibri" panose="020F0502020204030204"/>
                  <a:cs typeface="Calibri" panose="020F0502020204030204"/>
                </a:rPr>
                <a:t>Throwable</a:t>
              </a:r>
              <a:endParaRPr sz="1700" dirty="0">
                <a:latin typeface="Calibri" panose="020F0502020204030204"/>
                <a:ea typeface="Calibri" panose="020F0502020204030204"/>
                <a:cs typeface="Calibri" panose="020F0502020204030204"/>
              </a:endParaRPr>
            </a:p>
          </p:txBody>
        </p:sp>
      </p:grpSp>
      <p:sp>
        <p:nvSpPr>
          <p:cNvPr id="224" name="textbox 224"/>
          <p:cNvSpPr/>
          <p:nvPr/>
        </p:nvSpPr>
        <p:spPr>
          <a:xfrm>
            <a:off x="5260809" y="1659902"/>
            <a:ext cx="1276985" cy="525780"/>
          </a:xfrm>
          <a:prstGeom prst="rect">
            <a:avLst/>
          </a:prstGeom>
          <a:solidFill>
            <a:srgbClr val="446EC2">
              <a:alpha val="100000"/>
            </a:srgbClr>
          </a:solidFill>
          <a:ln w="0" cap="flat">
            <a:noFill/>
            <a:prstDash val="solid"/>
            <a:miter lim="0"/>
          </a:ln>
        </p:spPr>
        <p:txBody>
          <a:bodyPr vert="horz" wrap="square" lIns="0" tIns="0" rIns="0" bIns="0"/>
          <a:lstStyle/>
          <a:p>
            <a:pPr algn="l" rtl="0" eaLnBrk="0">
              <a:lnSpc>
                <a:spcPct val="119000"/>
              </a:lnSpc>
            </a:pPr>
            <a:endParaRPr sz="1000" dirty="0">
              <a:latin typeface="Arial" panose="020B0604020202020204"/>
              <a:ea typeface="Arial" panose="020B0604020202020204"/>
              <a:cs typeface="Arial" panose="020B0604020202020204"/>
            </a:endParaRPr>
          </a:p>
          <a:p>
            <a:pPr marL="342265" algn="l" rtl="0" eaLnBrk="0">
              <a:lnSpc>
                <a:spcPct val="82000"/>
              </a:lnSpc>
            </a:pPr>
            <a:r>
              <a:rPr sz="1700" kern="0" spc="20" dirty="0">
                <a:solidFill>
                  <a:srgbClr val="FFFFFF">
                    <a:alpha val="100000"/>
                  </a:srgbClr>
                </a:solidFill>
                <a:latin typeface="Calibri" panose="020F0502020204030204"/>
                <a:ea typeface="Calibri" panose="020F0502020204030204"/>
                <a:cs typeface="Calibri" panose="020F0502020204030204"/>
              </a:rPr>
              <a:t>Object</a:t>
            </a:r>
            <a:endParaRPr sz="1700" dirty="0">
              <a:latin typeface="Calibri" panose="020F0502020204030204"/>
              <a:ea typeface="Calibri" panose="020F0502020204030204"/>
              <a:cs typeface="Calibri" panose="020F0502020204030204"/>
            </a:endParaRPr>
          </a:p>
        </p:txBody>
      </p:sp>
      <p:grpSp>
        <p:nvGrpSpPr>
          <p:cNvPr id="12" name="group 12"/>
          <p:cNvGrpSpPr/>
          <p:nvPr/>
        </p:nvGrpSpPr>
        <p:grpSpPr>
          <a:xfrm rot="21600000">
            <a:off x="6414693" y="3845737"/>
            <a:ext cx="1276971" cy="525310"/>
            <a:chOff x="0" y="0"/>
            <a:chExt cx="1276971" cy="525310"/>
          </a:xfrm>
        </p:grpSpPr>
        <p:pic>
          <p:nvPicPr>
            <p:cNvPr id="226" name="picture 226"/>
            <p:cNvPicPr>
              <a:picLocks noChangeAspect="1"/>
            </p:cNvPicPr>
            <p:nvPr/>
          </p:nvPicPr>
          <p:blipFill>
            <a:blip r:embed="rId6"/>
            <a:stretch>
              <a:fillRect/>
            </a:stretch>
          </p:blipFill>
          <p:spPr>
            <a:xfrm rot="21600000">
              <a:off x="0" y="0"/>
              <a:ext cx="1276971" cy="525310"/>
            </a:xfrm>
            <a:prstGeom prst="rect">
              <a:avLst/>
            </a:prstGeom>
          </p:spPr>
        </p:pic>
        <p:sp>
          <p:nvSpPr>
            <p:cNvPr id="228" name="textbox 228"/>
            <p:cNvSpPr/>
            <p:nvPr/>
          </p:nvSpPr>
          <p:spPr>
            <a:xfrm>
              <a:off x="-12700" y="-12700"/>
              <a:ext cx="1302385" cy="600709"/>
            </a:xfrm>
            <a:prstGeom prst="rect">
              <a:avLst/>
            </a:prstGeom>
            <a:noFill/>
            <a:ln w="0" cap="flat">
              <a:noFill/>
              <a:prstDash val="solid"/>
              <a:miter lim="0"/>
            </a:ln>
          </p:spPr>
          <p:txBody>
            <a:bodyPr vert="horz" wrap="square" lIns="0" tIns="0" rIns="0" bIns="0"/>
            <a:lstStyle/>
            <a:p>
              <a:pPr algn="l" rtl="0" eaLnBrk="0">
                <a:lnSpc>
                  <a:spcPct val="136000"/>
                </a:lnSpc>
              </a:pPr>
              <a:endParaRPr sz="1000" dirty="0">
                <a:latin typeface="Arial" panose="020B0604020202020204"/>
                <a:ea typeface="Arial" panose="020B0604020202020204"/>
                <a:cs typeface="Arial" panose="020B0604020202020204"/>
              </a:endParaRPr>
            </a:p>
            <a:p>
              <a:pPr marL="435610" algn="l" rtl="0" eaLnBrk="0">
                <a:lnSpc>
                  <a:spcPct val="76000"/>
                </a:lnSpc>
                <a:spcBef>
                  <a:spcPts val="0"/>
                </a:spcBef>
              </a:pPr>
              <a:r>
                <a:rPr sz="1700" kern="0" spc="0" dirty="0">
                  <a:solidFill>
                    <a:srgbClr val="FFFFFF">
                      <a:alpha val="100000"/>
                    </a:srgbClr>
                  </a:solidFill>
                  <a:latin typeface="Calibri" panose="020F0502020204030204"/>
                  <a:ea typeface="Calibri" panose="020F0502020204030204"/>
                  <a:cs typeface="Calibri" panose="020F0502020204030204"/>
                </a:rPr>
                <a:t>Error</a:t>
              </a:r>
              <a:endParaRPr sz="1700" dirty="0">
                <a:latin typeface="Calibri" panose="020F0502020204030204"/>
                <a:ea typeface="Calibri" panose="020F0502020204030204"/>
                <a:cs typeface="Calibri" panose="020F0502020204030204"/>
              </a:endParaRPr>
            </a:p>
          </p:txBody>
        </p:sp>
      </p:grpSp>
      <p:pic>
        <p:nvPicPr>
          <p:cNvPr id="230" name="picture 230"/>
          <p:cNvPicPr>
            <a:picLocks noChangeAspect="1"/>
          </p:cNvPicPr>
          <p:nvPr/>
        </p:nvPicPr>
        <p:blipFill>
          <a:blip r:embed="rId7"/>
          <a:stretch>
            <a:fillRect/>
          </a:stretch>
        </p:blipFill>
        <p:spPr>
          <a:xfrm rot="21600000">
            <a:off x="4754892" y="3200184"/>
            <a:ext cx="977760" cy="660806"/>
          </a:xfrm>
          <a:prstGeom prst="rect">
            <a:avLst/>
          </a:prstGeom>
        </p:spPr>
      </p:pic>
      <p:sp>
        <p:nvSpPr>
          <p:cNvPr id="232" name="textbox 232"/>
          <p:cNvSpPr/>
          <p:nvPr/>
        </p:nvSpPr>
        <p:spPr>
          <a:xfrm>
            <a:off x="923950" y="830249"/>
            <a:ext cx="1237614" cy="356234"/>
          </a:xfrm>
          <a:prstGeom prst="rect">
            <a:avLst/>
          </a:prstGeom>
          <a:noFill/>
          <a:ln w="0" cap="flat">
            <a:noFill/>
            <a:prstDash val="solid"/>
            <a:miter lim="0"/>
          </a:ln>
        </p:spPr>
        <p:txBody>
          <a:bodyPr vert="horz" wrap="square" lIns="0" tIns="0" rIns="0" bIns="0"/>
          <a:lstStyle/>
          <a:p>
            <a:pPr algn="l" rtl="0" eaLnBrk="0">
              <a:lnSpc>
                <a:spcPct val="88000"/>
              </a:lnSpc>
            </a:pPr>
            <a:endParaRPr sz="100" dirty="0">
              <a:latin typeface="Arial" panose="020B0604020202020204"/>
              <a:ea typeface="Arial" panose="020B0604020202020204"/>
              <a:cs typeface="Arial" panose="020B0604020202020204"/>
            </a:endParaRPr>
          </a:p>
          <a:p>
            <a:pPr marL="12700" algn="l" rtl="0" eaLnBrk="0">
              <a:lnSpc>
                <a:spcPct val="94000"/>
              </a:lnSpc>
            </a:pPr>
            <a:r>
              <a:rPr sz="23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异常处理</a:t>
            </a:r>
            <a:endParaRPr sz="2300" dirty="0">
              <a:latin typeface="微软雅黑" panose="020B0503020204020204" charset="-122"/>
              <a:ea typeface="微软雅黑" panose="020B0503020204020204" charset="-122"/>
              <a:cs typeface="微软雅黑" panose="020B0503020204020204" charset="-122"/>
            </a:endParaRPr>
          </a:p>
        </p:txBody>
      </p:sp>
      <p:pic>
        <p:nvPicPr>
          <p:cNvPr id="234" name="picture 234"/>
          <p:cNvPicPr>
            <a:picLocks noChangeAspect="1"/>
          </p:cNvPicPr>
          <p:nvPr/>
        </p:nvPicPr>
        <p:blipFill>
          <a:blip r:embed="rId8"/>
          <a:stretch>
            <a:fillRect/>
          </a:stretch>
        </p:blipFill>
        <p:spPr>
          <a:xfrm rot="21600000">
            <a:off x="6527711" y="4339132"/>
            <a:ext cx="697000" cy="508812"/>
          </a:xfrm>
          <a:prstGeom prst="rect">
            <a:avLst/>
          </a:prstGeom>
        </p:spPr>
      </p:pic>
      <p:pic>
        <p:nvPicPr>
          <p:cNvPr id="236" name="picture 236"/>
          <p:cNvPicPr>
            <a:picLocks noChangeAspect="1"/>
          </p:cNvPicPr>
          <p:nvPr/>
        </p:nvPicPr>
        <p:blipFill>
          <a:blip r:embed="rId9"/>
          <a:stretch>
            <a:fillRect/>
          </a:stretch>
        </p:blipFill>
        <p:spPr>
          <a:xfrm rot="21600000">
            <a:off x="4966347" y="4353674"/>
            <a:ext cx="372630" cy="465874"/>
          </a:xfrm>
          <a:prstGeom prst="rect">
            <a:avLst/>
          </a:prstGeom>
        </p:spPr>
      </p:pic>
      <p:pic>
        <p:nvPicPr>
          <p:cNvPr id="238" name="picture 238"/>
          <p:cNvPicPr>
            <a:picLocks noChangeAspect="1"/>
          </p:cNvPicPr>
          <p:nvPr/>
        </p:nvPicPr>
        <p:blipFill>
          <a:blip r:embed="rId10"/>
          <a:stretch>
            <a:fillRect/>
          </a:stretch>
        </p:blipFill>
        <p:spPr>
          <a:xfrm rot="21600000">
            <a:off x="5757481" y="2147722"/>
            <a:ext cx="283629" cy="228486"/>
          </a:xfrm>
          <a:prstGeom prst="rect">
            <a:avLst/>
          </a:prstGeom>
        </p:spPr>
      </p:pic>
      <p:pic>
        <p:nvPicPr>
          <p:cNvPr id="240" name="picture 240"/>
          <p:cNvPicPr>
            <a:picLocks noChangeAspect="1"/>
          </p:cNvPicPr>
          <p:nvPr/>
        </p:nvPicPr>
        <p:blipFill>
          <a:blip r:embed="rId11"/>
          <a:stretch>
            <a:fillRect/>
          </a:stretch>
        </p:blipFill>
        <p:spPr>
          <a:xfrm rot="21600000">
            <a:off x="6786651" y="2584322"/>
            <a:ext cx="309257" cy="97421"/>
          </a:xfrm>
          <a:prstGeom prst="rect">
            <a:avLst/>
          </a:prstGeom>
        </p:spPr>
      </p:pic>
      <p:pic>
        <p:nvPicPr>
          <p:cNvPr id="242" name="picture 242"/>
          <p:cNvPicPr>
            <a:picLocks noChangeAspect="1"/>
          </p:cNvPicPr>
          <p:nvPr/>
        </p:nvPicPr>
        <p:blipFill>
          <a:blip r:embed="rId12"/>
          <a:stretch>
            <a:fillRect/>
          </a:stretch>
        </p:blipFill>
        <p:spPr>
          <a:xfrm rot="21600000">
            <a:off x="6787604" y="3214420"/>
            <a:ext cx="310171" cy="93573"/>
          </a:xfrm>
          <a:prstGeom prst="rect">
            <a:avLst/>
          </a:prstGeom>
        </p:spPr>
      </p:pic>
      <p:pic>
        <p:nvPicPr>
          <p:cNvPr id="244" name="picture 244"/>
          <p:cNvPicPr>
            <a:picLocks noChangeAspect="1"/>
          </p:cNvPicPr>
          <p:nvPr/>
        </p:nvPicPr>
        <p:blipFill>
          <a:blip r:embed="rId13"/>
          <a:stretch>
            <a:fillRect/>
          </a:stretch>
        </p:blipFill>
        <p:spPr>
          <a:xfrm rot="21600000">
            <a:off x="9452673" y="4668443"/>
            <a:ext cx="315201" cy="65252"/>
          </a:xfrm>
          <a:prstGeom prst="rect">
            <a:avLst/>
          </a:prstGeom>
        </p:spPr>
      </p:pic>
      <p:pic>
        <p:nvPicPr>
          <p:cNvPr id="246" name="picture 246"/>
          <p:cNvPicPr>
            <a:picLocks noChangeAspect="1"/>
          </p:cNvPicPr>
          <p:nvPr/>
        </p:nvPicPr>
        <p:blipFill>
          <a:blip r:embed="rId14"/>
          <a:stretch>
            <a:fillRect/>
          </a:stretch>
        </p:blipFill>
        <p:spPr>
          <a:xfrm rot="21600000">
            <a:off x="7787016" y="4387964"/>
            <a:ext cx="315202" cy="65252"/>
          </a:xfrm>
          <a:prstGeom prst="rect">
            <a:avLst/>
          </a:prstGeom>
        </p:spPr>
      </p:pic>
      <p:pic>
        <p:nvPicPr>
          <p:cNvPr id="248" name="picture 248"/>
          <p:cNvPicPr>
            <a:picLocks noChangeAspect="1"/>
          </p:cNvPicPr>
          <p:nvPr/>
        </p:nvPicPr>
        <p:blipFill>
          <a:blip r:embed="rId15"/>
          <a:stretch>
            <a:fillRect/>
          </a:stretch>
        </p:blipFill>
        <p:spPr>
          <a:xfrm rot="21600000">
            <a:off x="6529716" y="2679725"/>
            <a:ext cx="223635" cy="73570"/>
          </a:xfrm>
          <a:prstGeom prst="rect">
            <a:avLst/>
          </a:prstGeom>
        </p:spPr>
      </p:pic>
      <p:pic>
        <p:nvPicPr>
          <p:cNvPr id="250" name="picture 250"/>
          <p:cNvPicPr>
            <a:picLocks noChangeAspect="1"/>
          </p:cNvPicPr>
          <p:nvPr/>
        </p:nvPicPr>
        <p:blipFill>
          <a:blip r:embed="rId16"/>
          <a:stretch>
            <a:fillRect/>
          </a:stretch>
        </p:blipFill>
        <p:spPr>
          <a:xfrm rot="21600000">
            <a:off x="6529806" y="3146120"/>
            <a:ext cx="224218" cy="70815"/>
          </a:xfrm>
          <a:prstGeom prst="rect">
            <a:avLst/>
          </a:prstGeom>
        </p:spPr>
      </p:pic>
      <p:pic>
        <p:nvPicPr>
          <p:cNvPr id="252" name="picture 252"/>
          <p:cNvPicPr>
            <a:picLocks noChangeAspect="1"/>
          </p:cNvPicPr>
          <p:nvPr/>
        </p:nvPicPr>
        <p:blipFill>
          <a:blip r:embed="rId17"/>
          <a:stretch>
            <a:fillRect/>
          </a:stretch>
        </p:blipFill>
        <p:spPr>
          <a:xfrm rot="21600000">
            <a:off x="7129208" y="2522778"/>
            <a:ext cx="187693" cy="63563"/>
          </a:xfrm>
          <a:prstGeom prst="rect">
            <a:avLst/>
          </a:prstGeom>
        </p:spPr>
      </p:pic>
      <p:pic>
        <p:nvPicPr>
          <p:cNvPr id="254" name="picture 254"/>
          <p:cNvPicPr>
            <a:picLocks noChangeAspect="1"/>
          </p:cNvPicPr>
          <p:nvPr/>
        </p:nvPicPr>
        <p:blipFill>
          <a:blip r:embed="rId18"/>
          <a:stretch>
            <a:fillRect/>
          </a:stretch>
        </p:blipFill>
        <p:spPr>
          <a:xfrm rot="21600000">
            <a:off x="8663672" y="4535589"/>
            <a:ext cx="227534" cy="50482"/>
          </a:xfrm>
          <a:prstGeom prst="rect">
            <a:avLst/>
          </a:prstGeom>
        </p:spPr>
      </p:pic>
      <p:pic>
        <p:nvPicPr>
          <p:cNvPr id="256" name="picture 256"/>
          <p:cNvPicPr>
            <a:picLocks noChangeAspect="1"/>
          </p:cNvPicPr>
          <p:nvPr/>
        </p:nvPicPr>
        <p:blipFill>
          <a:blip r:embed="rId19"/>
          <a:stretch>
            <a:fillRect/>
          </a:stretch>
        </p:blipFill>
        <p:spPr>
          <a:xfrm rot="21600000">
            <a:off x="9189669" y="4624158"/>
            <a:ext cx="227533" cy="50482"/>
          </a:xfrm>
          <a:prstGeom prst="rect">
            <a:avLst/>
          </a:prstGeom>
        </p:spPr>
      </p:pic>
      <p:pic>
        <p:nvPicPr>
          <p:cNvPr id="258" name="picture 258"/>
          <p:cNvPicPr>
            <a:picLocks noChangeAspect="1"/>
          </p:cNvPicPr>
          <p:nvPr/>
        </p:nvPicPr>
        <p:blipFill>
          <a:blip r:embed="rId20"/>
          <a:stretch>
            <a:fillRect/>
          </a:stretch>
        </p:blipFill>
        <p:spPr>
          <a:xfrm rot="21600000">
            <a:off x="9803333" y="4727499"/>
            <a:ext cx="227533" cy="50482"/>
          </a:xfrm>
          <a:prstGeom prst="rect">
            <a:avLst/>
          </a:prstGeom>
        </p:spPr>
      </p:pic>
      <p:pic>
        <p:nvPicPr>
          <p:cNvPr id="260" name="picture 260"/>
          <p:cNvPicPr>
            <a:picLocks noChangeAspect="1"/>
          </p:cNvPicPr>
          <p:nvPr/>
        </p:nvPicPr>
        <p:blipFill>
          <a:blip r:embed="rId21"/>
          <a:stretch>
            <a:fillRect/>
          </a:stretch>
        </p:blipFill>
        <p:spPr>
          <a:xfrm rot="21600000">
            <a:off x="8926677" y="4579873"/>
            <a:ext cx="227533" cy="50482"/>
          </a:xfrm>
          <a:prstGeom prst="rect">
            <a:avLst/>
          </a:prstGeom>
        </p:spPr>
      </p:pic>
      <p:pic>
        <p:nvPicPr>
          <p:cNvPr id="262" name="picture 262"/>
          <p:cNvPicPr>
            <a:picLocks noChangeAspect="1"/>
          </p:cNvPicPr>
          <p:nvPr/>
        </p:nvPicPr>
        <p:blipFill>
          <a:blip r:embed="rId22"/>
          <a:stretch>
            <a:fillRect/>
          </a:stretch>
        </p:blipFill>
        <p:spPr>
          <a:xfrm rot="21600000">
            <a:off x="10066325" y="4771783"/>
            <a:ext cx="227532" cy="50482"/>
          </a:xfrm>
          <a:prstGeom prst="rect">
            <a:avLst/>
          </a:prstGeom>
        </p:spPr>
      </p:pic>
      <p:pic>
        <p:nvPicPr>
          <p:cNvPr id="264" name="picture 264"/>
          <p:cNvPicPr>
            <a:picLocks noChangeAspect="1"/>
          </p:cNvPicPr>
          <p:nvPr/>
        </p:nvPicPr>
        <p:blipFill>
          <a:blip r:embed="rId23"/>
          <a:stretch>
            <a:fillRect/>
          </a:stretch>
        </p:blipFill>
        <p:spPr>
          <a:xfrm rot="21600000">
            <a:off x="8137677" y="4447019"/>
            <a:ext cx="227532" cy="50482"/>
          </a:xfrm>
          <a:prstGeom prst="rect">
            <a:avLst/>
          </a:prstGeom>
        </p:spPr>
      </p:pic>
      <p:pic>
        <p:nvPicPr>
          <p:cNvPr id="266" name="picture 266"/>
          <p:cNvPicPr>
            <a:picLocks noChangeAspect="1"/>
          </p:cNvPicPr>
          <p:nvPr/>
        </p:nvPicPr>
        <p:blipFill>
          <a:blip r:embed="rId24"/>
          <a:stretch>
            <a:fillRect/>
          </a:stretch>
        </p:blipFill>
        <p:spPr>
          <a:xfrm rot="21600000">
            <a:off x="8400681" y="4491304"/>
            <a:ext cx="227533" cy="50482"/>
          </a:xfrm>
          <a:prstGeom prst="rect">
            <a:avLst/>
          </a:prstGeom>
        </p:spPr>
      </p:pic>
      <p:pic>
        <p:nvPicPr>
          <p:cNvPr id="268" name="picture 268"/>
          <p:cNvPicPr>
            <a:picLocks noChangeAspect="1"/>
          </p:cNvPicPr>
          <p:nvPr/>
        </p:nvPicPr>
        <p:blipFill>
          <a:blip r:embed="rId25"/>
          <a:stretch>
            <a:fillRect/>
          </a:stretch>
        </p:blipFill>
        <p:spPr>
          <a:xfrm rot="21600000">
            <a:off x="7131355" y="3305480"/>
            <a:ext cx="185470" cy="60553"/>
          </a:xfrm>
          <a:prstGeom prst="rect">
            <a:avLst/>
          </a:prstGeom>
        </p:spPr>
      </p:pic>
      <p:pic>
        <p:nvPicPr>
          <p:cNvPr id="270" name="picture 270"/>
          <p:cNvPicPr>
            <a:picLocks noChangeAspect="1"/>
          </p:cNvPicPr>
          <p:nvPr/>
        </p:nvPicPr>
        <p:blipFill>
          <a:blip r:embed="rId26"/>
          <a:stretch>
            <a:fillRect/>
          </a:stretch>
        </p:blipFill>
        <p:spPr>
          <a:xfrm rot="21600000">
            <a:off x="5889764" y="2366683"/>
            <a:ext cx="19050" cy="311721"/>
          </a:xfrm>
          <a:prstGeom prst="rect">
            <a:avLst/>
          </a:prstGeom>
        </p:spPr>
      </p:pic>
      <p:pic>
        <p:nvPicPr>
          <p:cNvPr id="272" name="picture 272"/>
          <p:cNvPicPr>
            <a:picLocks noChangeAspect="1"/>
          </p:cNvPicPr>
          <p:nvPr/>
        </p:nvPicPr>
        <p:blipFill>
          <a:blip r:embed="rId27"/>
          <a:stretch>
            <a:fillRect/>
          </a:stretch>
        </p:blipFill>
        <p:spPr>
          <a:xfrm rot="21600000">
            <a:off x="7611681" y="4358436"/>
            <a:ext cx="139877" cy="35724"/>
          </a:xfrm>
          <a:prstGeom prst="rect">
            <a:avLst/>
          </a:prstGeom>
        </p:spPr>
      </p:pic>
      <p:pic>
        <p:nvPicPr>
          <p:cNvPr id="274" name="picture 274"/>
          <p:cNvPicPr>
            <a:picLocks noChangeAspect="1"/>
          </p:cNvPicPr>
          <p:nvPr/>
        </p:nvPicPr>
        <p:blipFill>
          <a:blip r:embed="rId28"/>
          <a:stretch>
            <a:fillRect/>
          </a:stretch>
        </p:blipFill>
        <p:spPr>
          <a:xfrm rot="21600000">
            <a:off x="10329329" y="4816068"/>
            <a:ext cx="98704" cy="28790"/>
          </a:xfrm>
          <a:prstGeom prst="rect">
            <a:avLst/>
          </a:prstGeom>
        </p:spPr>
      </p:pic>
      <p:pic>
        <p:nvPicPr>
          <p:cNvPr id="276" name="picture 276"/>
          <p:cNvPicPr>
            <a:picLocks noChangeAspect="1"/>
          </p:cNvPicPr>
          <p:nvPr/>
        </p:nvPicPr>
        <p:blipFill>
          <a:blip r:embed="rId29"/>
          <a:stretch>
            <a:fillRect/>
          </a:stretch>
        </p:blipFill>
        <p:spPr>
          <a:xfrm rot="21600000">
            <a:off x="4936045" y="4841531"/>
            <a:ext cx="16611" cy="1629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 name="picture 64"/>
          <p:cNvPicPr>
            <a:picLocks noChangeAspect="1"/>
          </p:cNvPicPr>
          <p:nvPr/>
        </p:nvPicPr>
        <p:blipFill>
          <a:blip r:embed="rId1"/>
          <a:stretch>
            <a:fillRect/>
          </a:stretch>
        </p:blipFill>
        <p:spPr>
          <a:xfrm rot="21600000">
            <a:off x="2495029" y="1621990"/>
            <a:ext cx="7214620" cy="3056427"/>
          </a:xfrm>
          <a:prstGeom prst="rect">
            <a:avLst/>
          </a:prstGeom>
        </p:spPr>
      </p:pic>
      <p:sp>
        <p:nvSpPr>
          <p:cNvPr id="66" name="textbox 66"/>
          <p:cNvSpPr/>
          <p:nvPr/>
        </p:nvSpPr>
        <p:spPr>
          <a:xfrm>
            <a:off x="1145519" y="4877750"/>
            <a:ext cx="9859009" cy="1418589"/>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2105"/>
              </a:lnSpc>
            </a:pPr>
            <a:r>
              <a:rPr sz="1500" b="1" kern="0" spc="30" dirty="0">
                <a:solidFill>
                  <a:srgbClr val="C00000">
                    <a:alpha val="100000"/>
                  </a:srgbClr>
                </a:solidFill>
                <a:latin typeface="微软雅黑" panose="020B0503020204020204" charset="-122"/>
                <a:ea typeface="微软雅黑" panose="020B0503020204020204" charset="-122"/>
                <a:cs typeface="微软雅黑" panose="020B0503020204020204" charset="-122"/>
              </a:rPr>
              <a:t>protected</a:t>
            </a:r>
            <a:endParaRPr sz="1500" dirty="0">
              <a:latin typeface="微软雅黑" panose="020B0503020204020204" charset="-122"/>
              <a:ea typeface="微软雅黑" panose="020B0503020204020204" charset="-122"/>
              <a:cs typeface="微软雅黑" panose="020B0503020204020204" charset="-122"/>
            </a:endParaRPr>
          </a:p>
          <a:p>
            <a:pPr marL="126365" algn="l" rtl="0" eaLnBrk="0">
              <a:lnSpc>
                <a:spcPts val="2105"/>
              </a:lnSpc>
              <a:spcBef>
                <a:spcPts val="1065"/>
              </a:spcBef>
            </a:pPr>
            <a:r>
              <a:rPr sz="15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（1）</a:t>
            </a:r>
            <a:r>
              <a:rPr sz="1500" b="1" kern="0" spc="-2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包内可见。</a:t>
            </a:r>
            <a:endParaRPr sz="1500" dirty="0">
              <a:latin typeface="微软雅黑" panose="020B0503020204020204" charset="-122"/>
              <a:ea typeface="微软雅黑" panose="020B0503020204020204" charset="-122"/>
              <a:cs typeface="微软雅黑" panose="020B0503020204020204" charset="-122"/>
            </a:endParaRPr>
          </a:p>
          <a:p>
            <a:pPr algn="r" rtl="0" eaLnBrk="0">
              <a:lnSpc>
                <a:spcPts val="2105"/>
              </a:lnSpc>
              <a:spcBef>
                <a:spcPts val="705"/>
              </a:spcBef>
            </a:pPr>
            <a:r>
              <a:rPr sz="1500" b="1"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（2）</a:t>
            </a:r>
            <a:r>
              <a:rPr sz="1500" b="1" kern="0" spc="-3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对子类可见（子类</a:t>
            </a:r>
            <a:r>
              <a:rPr sz="1500" b="1"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和父类在同一个包：</a:t>
            </a:r>
            <a:r>
              <a:rPr sz="1500" b="1" kern="0" spc="-3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通过自己访问、</a:t>
            </a:r>
            <a:r>
              <a:rPr sz="1500" b="1" kern="0" spc="-3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通过父类访问。</a:t>
            </a:r>
            <a:r>
              <a:rPr sz="1500" b="1" kern="0" spc="-3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在不同包：</a:t>
            </a:r>
            <a:r>
              <a:rPr sz="1500" b="1" kern="0" spc="-3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仅可通过自己访问。</a:t>
            </a:r>
            <a:r>
              <a:rPr sz="1500" b="1" kern="0" spc="-3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500" dirty="0">
              <a:latin typeface="微软雅黑" panose="020B0503020204020204" charset="-122"/>
              <a:ea typeface="微软雅黑" panose="020B0503020204020204" charset="-122"/>
              <a:cs typeface="微软雅黑" panose="020B0503020204020204" charset="-122"/>
            </a:endParaRPr>
          </a:p>
          <a:p>
            <a:pPr algn="l" rtl="0" eaLnBrk="0">
              <a:lnSpc>
                <a:spcPct val="108000"/>
              </a:lnSpc>
            </a:pPr>
            <a:endParaRPr sz="600" dirty="0">
              <a:latin typeface="Arial" panose="020B0604020202020204"/>
              <a:ea typeface="Arial" panose="020B0604020202020204"/>
              <a:cs typeface="Arial" panose="020B0604020202020204"/>
            </a:endParaRPr>
          </a:p>
          <a:p>
            <a:pPr marL="126365" algn="l" rtl="0" eaLnBrk="0">
              <a:lnSpc>
                <a:spcPts val="2105"/>
              </a:lnSpc>
              <a:spcBef>
                <a:spcPts val="5"/>
              </a:spcBef>
            </a:pPr>
            <a:r>
              <a:rPr sz="1500" b="1"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（3）</a:t>
            </a:r>
            <a:r>
              <a:rPr sz="1500" b="1"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protected</a:t>
            </a:r>
            <a:r>
              <a:rPr sz="15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的 </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static</a:t>
            </a:r>
            <a:r>
              <a:rPr sz="15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成员对所有子类可见。</a:t>
            </a:r>
            <a:endParaRPr sz="1500" dirty="0">
              <a:latin typeface="微软雅黑" panose="020B0503020204020204" charset="-122"/>
              <a:ea typeface="微软雅黑" panose="020B0503020204020204" charset="-122"/>
              <a:cs typeface="微软雅黑" panose="020B0503020204020204" charset="-122"/>
            </a:endParaRPr>
          </a:p>
        </p:txBody>
      </p:sp>
      <p:sp>
        <p:nvSpPr>
          <p:cNvPr id="68" name="textbox 68"/>
          <p:cNvSpPr/>
          <p:nvPr/>
        </p:nvSpPr>
        <p:spPr>
          <a:xfrm>
            <a:off x="871744" y="721117"/>
            <a:ext cx="3884295" cy="49403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algn="r" rtl="0" eaLnBrk="0">
              <a:lnSpc>
                <a:spcPts val="3685"/>
              </a:lnSpc>
            </a:pPr>
            <a:r>
              <a:rPr sz="27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封装（</a:t>
            </a:r>
            <a:r>
              <a:rPr sz="2700" b="1" kern="0" spc="-3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7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Encapsulation）</a:t>
            </a:r>
            <a:endParaRPr sz="27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 name="textbox 278"/>
          <p:cNvSpPr/>
          <p:nvPr/>
        </p:nvSpPr>
        <p:spPr>
          <a:xfrm>
            <a:off x="934008" y="830249"/>
            <a:ext cx="3554095" cy="3829050"/>
          </a:xfrm>
          <a:prstGeom prst="rect">
            <a:avLst/>
          </a:prstGeom>
          <a:noFill/>
          <a:ln w="0" cap="flat">
            <a:noFill/>
            <a:prstDash val="solid"/>
            <a:miter lim="0"/>
          </a:ln>
        </p:spPr>
        <p:txBody>
          <a:bodyPr vert="horz" wrap="square" lIns="0" tIns="0" rIns="0" bIns="0"/>
          <a:lstStyle/>
          <a:p>
            <a:pPr algn="l" rtl="0" eaLnBrk="0">
              <a:lnSpc>
                <a:spcPct val="88000"/>
              </a:lnSpc>
            </a:pPr>
            <a:endParaRPr sz="100" dirty="0">
              <a:latin typeface="Arial" panose="020B0604020202020204"/>
              <a:ea typeface="Arial" panose="020B0604020202020204"/>
              <a:cs typeface="Arial" panose="020B0604020202020204"/>
            </a:endParaRPr>
          </a:p>
          <a:p>
            <a:pPr marL="12700" algn="l" rtl="0" eaLnBrk="0">
              <a:lnSpc>
                <a:spcPct val="94000"/>
              </a:lnSpc>
            </a:pPr>
            <a:r>
              <a:rPr sz="2300" b="1"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网络编程</a:t>
            </a:r>
            <a:endParaRPr sz="2300" dirty="0">
              <a:latin typeface="微软雅黑" panose="020B0503020204020204" charset="-122"/>
              <a:ea typeface="微软雅黑" panose="020B0503020204020204" charset="-122"/>
              <a:cs typeface="微软雅黑" panose="020B0503020204020204" charset="-122"/>
            </a:endParaRPr>
          </a:p>
          <a:p>
            <a:pPr algn="l" rtl="0" eaLnBrk="0">
              <a:lnSpc>
                <a:spcPct val="122000"/>
              </a:lnSpc>
            </a:pPr>
            <a:endParaRPr sz="1000" dirty="0">
              <a:latin typeface="Arial" panose="020B0604020202020204"/>
              <a:ea typeface="Arial" panose="020B0604020202020204"/>
              <a:cs typeface="Arial" panose="020B0604020202020204"/>
            </a:endParaRPr>
          </a:p>
          <a:p>
            <a:pPr algn="l" rtl="0" eaLnBrk="0">
              <a:lnSpc>
                <a:spcPct val="122000"/>
              </a:lnSpc>
            </a:pPr>
            <a:endParaRPr sz="1000" dirty="0">
              <a:latin typeface="Arial" panose="020B0604020202020204"/>
              <a:ea typeface="Arial" panose="020B0604020202020204"/>
              <a:cs typeface="Arial" panose="020B0604020202020204"/>
            </a:endParaRPr>
          </a:p>
          <a:p>
            <a:pPr algn="l" rtl="0" eaLnBrk="0">
              <a:lnSpc>
                <a:spcPct val="122000"/>
              </a:lnSpc>
            </a:pPr>
            <a:endParaRPr sz="1000" dirty="0">
              <a:latin typeface="Arial" panose="020B0604020202020204"/>
              <a:ea typeface="Arial" panose="020B0604020202020204"/>
              <a:cs typeface="Arial" panose="020B0604020202020204"/>
            </a:endParaRPr>
          </a:p>
          <a:p>
            <a:pPr algn="l" rtl="0" eaLnBrk="0">
              <a:lnSpc>
                <a:spcPct val="122000"/>
              </a:lnSpc>
            </a:pPr>
            <a:endParaRPr sz="1000" dirty="0">
              <a:latin typeface="Arial" panose="020B0604020202020204"/>
              <a:ea typeface="Arial" panose="020B0604020202020204"/>
              <a:cs typeface="Arial" panose="020B0604020202020204"/>
            </a:endParaRPr>
          </a:p>
          <a:p>
            <a:pPr marL="13970" algn="l" rtl="0" eaLnBrk="0">
              <a:lnSpc>
                <a:spcPts val="3740"/>
              </a:lnSpc>
              <a:spcBef>
                <a:spcPts val="815"/>
              </a:spcBef>
            </a:pPr>
            <a:r>
              <a:rPr sz="2700" kern="0" spc="-30" dirty="0">
                <a:solidFill>
                  <a:srgbClr val="000000">
                    <a:alpha val="100000"/>
                  </a:srgbClr>
                </a:solidFill>
                <a:latin typeface="Arial" panose="020B0604020202020204"/>
                <a:ea typeface="Arial" panose="020B0604020202020204"/>
                <a:cs typeface="Arial" panose="020B0604020202020204"/>
              </a:rPr>
              <a:t>•</a:t>
            </a:r>
            <a:r>
              <a:rPr sz="2700" kern="0" spc="250" dirty="0">
                <a:solidFill>
                  <a:srgbClr val="000000">
                    <a:alpha val="100000"/>
                  </a:srgbClr>
                </a:solidFill>
                <a:latin typeface="Arial" panose="020B0604020202020204"/>
                <a:ea typeface="Arial" panose="020B0604020202020204"/>
                <a:cs typeface="Arial" panose="020B0604020202020204"/>
              </a:rPr>
              <a:t> </a:t>
            </a:r>
            <a:r>
              <a:rPr sz="2700" kern="0" spc="-30" dirty="0">
                <a:solidFill>
                  <a:srgbClr val="000000">
                    <a:alpha val="100000"/>
                  </a:srgbClr>
                </a:solidFill>
                <a:latin typeface="Calibri" panose="020F0502020204030204"/>
                <a:ea typeface="Calibri" panose="020F0502020204030204"/>
                <a:cs typeface="Calibri" panose="020F0502020204030204"/>
              </a:rPr>
              <a:t>C/S</a:t>
            </a:r>
            <a:r>
              <a:rPr sz="2700" kern="0" spc="-270" dirty="0">
                <a:solidFill>
                  <a:srgbClr val="000000">
                    <a:alpha val="100000"/>
                  </a:srgbClr>
                </a:solidFill>
                <a:latin typeface="Calibri" panose="020F0502020204030204"/>
                <a:ea typeface="Calibri" panose="020F0502020204030204"/>
                <a:cs typeface="Calibri" panose="020F0502020204030204"/>
              </a:rPr>
              <a:t> </a:t>
            </a:r>
            <a:r>
              <a:rPr sz="2700" kern="0" spc="-3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a:t>
            </a:r>
            <a:r>
              <a:rPr sz="2700" kern="0" spc="-30" dirty="0">
                <a:solidFill>
                  <a:srgbClr val="000000">
                    <a:alpha val="100000"/>
                  </a:srgbClr>
                </a:solidFill>
                <a:latin typeface="Calibri" panose="020F0502020204030204"/>
                <a:ea typeface="Calibri" panose="020F0502020204030204"/>
                <a:cs typeface="Calibri" panose="020F0502020204030204"/>
              </a:rPr>
              <a:t>B/S</a:t>
            </a:r>
            <a:endParaRPr sz="2700" dirty="0">
              <a:latin typeface="Calibri" panose="020F0502020204030204"/>
              <a:ea typeface="Calibri" panose="020F0502020204030204"/>
              <a:cs typeface="Calibri" panose="020F0502020204030204"/>
            </a:endParaRPr>
          </a:p>
          <a:p>
            <a:pPr algn="l" rtl="0" eaLnBrk="0">
              <a:lnSpc>
                <a:spcPct val="106000"/>
              </a:lnSpc>
            </a:pPr>
            <a:endParaRPr sz="1000" dirty="0">
              <a:latin typeface="Arial" panose="020B0604020202020204"/>
              <a:ea typeface="Arial" panose="020B0604020202020204"/>
              <a:cs typeface="Arial" panose="020B0604020202020204"/>
            </a:endParaRPr>
          </a:p>
          <a:p>
            <a:pPr algn="l" rtl="0" eaLnBrk="0">
              <a:lnSpc>
                <a:spcPct val="106000"/>
              </a:lnSpc>
            </a:pPr>
            <a:endParaRPr sz="1000" dirty="0">
              <a:latin typeface="Arial" panose="020B0604020202020204"/>
              <a:ea typeface="Arial" panose="020B0604020202020204"/>
              <a:cs typeface="Arial" panose="020B0604020202020204"/>
            </a:endParaRPr>
          </a:p>
          <a:p>
            <a:pPr marL="13970" algn="l" rtl="0" eaLnBrk="0">
              <a:lnSpc>
                <a:spcPct val="76000"/>
              </a:lnSpc>
              <a:spcBef>
                <a:spcPts val="810"/>
              </a:spcBef>
            </a:pPr>
            <a:r>
              <a:rPr sz="2700" kern="0" spc="-30" dirty="0">
                <a:solidFill>
                  <a:srgbClr val="000000">
                    <a:alpha val="100000"/>
                  </a:srgbClr>
                </a:solidFill>
                <a:latin typeface="Arial" panose="020B0604020202020204"/>
                <a:ea typeface="Arial" panose="020B0604020202020204"/>
                <a:cs typeface="Arial" panose="020B0604020202020204"/>
              </a:rPr>
              <a:t>•</a:t>
            </a:r>
            <a:r>
              <a:rPr sz="2700" kern="0" spc="300" dirty="0">
                <a:solidFill>
                  <a:srgbClr val="000000">
                    <a:alpha val="100000"/>
                  </a:srgbClr>
                </a:solidFill>
                <a:latin typeface="Arial" panose="020B0604020202020204"/>
                <a:ea typeface="Arial" panose="020B0604020202020204"/>
                <a:cs typeface="Arial" panose="020B0604020202020204"/>
              </a:rPr>
              <a:t> </a:t>
            </a:r>
            <a:r>
              <a:rPr sz="2700" kern="0" spc="-30" dirty="0">
                <a:solidFill>
                  <a:srgbClr val="000000">
                    <a:alpha val="100000"/>
                  </a:srgbClr>
                </a:solidFill>
                <a:latin typeface="Calibri" panose="020F0502020204030204"/>
                <a:ea typeface="Calibri" panose="020F0502020204030204"/>
                <a:cs typeface="Calibri" panose="020F0502020204030204"/>
              </a:rPr>
              <a:t>URI</a:t>
            </a:r>
            <a:r>
              <a:rPr sz="2700" kern="0" spc="-270" dirty="0">
                <a:solidFill>
                  <a:srgbClr val="000000">
                    <a:alpha val="100000"/>
                  </a:srgbClr>
                </a:solidFill>
                <a:latin typeface="Calibri" panose="020F0502020204030204"/>
                <a:ea typeface="Calibri" panose="020F0502020204030204"/>
                <a:cs typeface="Calibri" panose="020F0502020204030204"/>
              </a:rPr>
              <a:t> </a:t>
            </a:r>
            <a:r>
              <a:rPr sz="2700" kern="0" spc="-3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a:t>
            </a:r>
            <a:r>
              <a:rPr sz="2700" kern="0" spc="-30" dirty="0">
                <a:solidFill>
                  <a:srgbClr val="000000">
                    <a:alpha val="100000"/>
                  </a:srgbClr>
                </a:solidFill>
                <a:latin typeface="Calibri" panose="020F0502020204030204"/>
                <a:ea typeface="Calibri" panose="020F0502020204030204"/>
                <a:cs typeface="Calibri" panose="020F0502020204030204"/>
              </a:rPr>
              <a:t>URL</a:t>
            </a:r>
            <a:r>
              <a:rPr sz="2700" kern="0" spc="-270" dirty="0">
                <a:solidFill>
                  <a:srgbClr val="000000">
                    <a:alpha val="100000"/>
                  </a:srgbClr>
                </a:solidFill>
                <a:latin typeface="Calibri" panose="020F0502020204030204"/>
                <a:ea typeface="Calibri" panose="020F0502020204030204"/>
                <a:cs typeface="Calibri" panose="020F0502020204030204"/>
              </a:rPr>
              <a:t> </a:t>
            </a:r>
            <a:r>
              <a:rPr sz="2700" kern="0" spc="-3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a:t>
            </a:r>
            <a:r>
              <a:rPr sz="2700" kern="0" spc="-40" dirty="0">
                <a:solidFill>
                  <a:srgbClr val="000000">
                    <a:alpha val="100000"/>
                  </a:srgbClr>
                </a:solidFill>
                <a:latin typeface="Calibri" panose="020F0502020204030204"/>
                <a:ea typeface="Calibri" panose="020F0502020204030204"/>
                <a:cs typeface="Calibri" panose="020F0502020204030204"/>
              </a:rPr>
              <a:t>TCP</a:t>
            </a:r>
            <a:r>
              <a:rPr sz="2700" kern="0" spc="-280" dirty="0">
                <a:solidFill>
                  <a:srgbClr val="000000">
                    <a:alpha val="100000"/>
                  </a:srgbClr>
                </a:solidFill>
                <a:latin typeface="Calibri" panose="020F0502020204030204"/>
                <a:ea typeface="Calibri" panose="020F0502020204030204"/>
                <a:cs typeface="Calibri" panose="020F0502020204030204"/>
              </a:rPr>
              <a:t> </a:t>
            </a:r>
            <a:r>
              <a:rPr sz="2700" kern="0" spc="-4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a:t>
            </a:r>
            <a:r>
              <a:rPr sz="2700" kern="0" spc="-40" dirty="0">
                <a:solidFill>
                  <a:srgbClr val="000000">
                    <a:alpha val="100000"/>
                  </a:srgbClr>
                </a:solidFill>
                <a:latin typeface="Calibri" panose="020F0502020204030204"/>
                <a:ea typeface="Calibri" panose="020F0502020204030204"/>
                <a:cs typeface="Calibri" panose="020F0502020204030204"/>
              </a:rPr>
              <a:t>UDP</a:t>
            </a:r>
            <a:endParaRPr sz="2700" dirty="0">
              <a:latin typeface="Calibri" panose="020F0502020204030204"/>
              <a:ea typeface="Calibri" panose="020F0502020204030204"/>
              <a:cs typeface="Calibri" panose="020F0502020204030204"/>
            </a:endParaRPr>
          </a:p>
          <a:p>
            <a:pPr algn="l" rtl="0" eaLnBrk="0">
              <a:lnSpc>
                <a:spcPct val="111000"/>
              </a:lnSpc>
            </a:pPr>
            <a:endParaRPr sz="1000" dirty="0">
              <a:latin typeface="Arial" panose="020B0604020202020204"/>
              <a:ea typeface="Arial" panose="020B0604020202020204"/>
              <a:cs typeface="Arial" panose="020B0604020202020204"/>
            </a:endParaRPr>
          </a:p>
          <a:p>
            <a:pPr algn="l" rtl="0" eaLnBrk="0">
              <a:lnSpc>
                <a:spcPct val="111000"/>
              </a:lnSpc>
            </a:pPr>
            <a:endParaRPr sz="1000" dirty="0">
              <a:latin typeface="Arial" panose="020B0604020202020204"/>
              <a:ea typeface="Arial" panose="020B0604020202020204"/>
              <a:cs typeface="Arial" panose="020B0604020202020204"/>
            </a:endParaRPr>
          </a:p>
          <a:p>
            <a:pPr marL="13970" algn="l" rtl="0" eaLnBrk="0">
              <a:lnSpc>
                <a:spcPct val="79000"/>
              </a:lnSpc>
              <a:spcBef>
                <a:spcPts val="815"/>
              </a:spcBef>
            </a:pPr>
            <a:r>
              <a:rPr sz="2700" kern="0" spc="-20" dirty="0">
                <a:solidFill>
                  <a:srgbClr val="000000">
                    <a:alpha val="100000"/>
                  </a:srgbClr>
                </a:solidFill>
                <a:latin typeface="Arial" panose="020B0604020202020204"/>
                <a:ea typeface="Arial" panose="020B0604020202020204"/>
                <a:cs typeface="Arial" panose="020B0604020202020204"/>
              </a:rPr>
              <a:t>•</a:t>
            </a:r>
            <a:r>
              <a:rPr sz="2700" kern="0" spc="230" dirty="0">
                <a:solidFill>
                  <a:srgbClr val="000000">
                    <a:alpha val="100000"/>
                  </a:srgbClr>
                </a:solidFill>
                <a:latin typeface="Arial" panose="020B0604020202020204"/>
                <a:ea typeface="Arial" panose="020B0604020202020204"/>
                <a:cs typeface="Arial" panose="020B0604020202020204"/>
              </a:rPr>
              <a:t> </a:t>
            </a:r>
            <a:r>
              <a:rPr sz="2700" kern="0" spc="-20" dirty="0">
                <a:solidFill>
                  <a:srgbClr val="000000">
                    <a:alpha val="100000"/>
                  </a:srgbClr>
                </a:solidFill>
                <a:latin typeface="Calibri" panose="020F0502020204030204"/>
                <a:ea typeface="Calibri" panose="020F0502020204030204"/>
                <a:cs typeface="Calibri" panose="020F0502020204030204"/>
              </a:rPr>
              <a:t>Socket</a:t>
            </a:r>
            <a:endParaRPr sz="2700" dirty="0">
              <a:latin typeface="Calibri" panose="020F0502020204030204"/>
              <a:ea typeface="Calibri" panose="020F0502020204030204"/>
              <a:cs typeface="Calibri" panose="020F0502020204030204"/>
            </a:endParaRPr>
          </a:p>
          <a:p>
            <a:pPr algn="l" rtl="0" eaLnBrk="0">
              <a:lnSpc>
                <a:spcPct val="106000"/>
              </a:lnSpc>
            </a:pPr>
            <a:endParaRPr sz="1000" dirty="0">
              <a:latin typeface="Arial" panose="020B0604020202020204"/>
              <a:ea typeface="Arial" panose="020B0604020202020204"/>
              <a:cs typeface="Arial" panose="020B0604020202020204"/>
            </a:endParaRPr>
          </a:p>
          <a:p>
            <a:pPr algn="l" rtl="0" eaLnBrk="0">
              <a:lnSpc>
                <a:spcPct val="107000"/>
              </a:lnSpc>
            </a:pPr>
            <a:endParaRPr sz="1000" dirty="0">
              <a:latin typeface="Arial" panose="020B0604020202020204"/>
              <a:ea typeface="Arial" panose="020B0604020202020204"/>
              <a:cs typeface="Arial" panose="020B0604020202020204"/>
            </a:endParaRPr>
          </a:p>
          <a:p>
            <a:pPr algn="l" rtl="0" eaLnBrk="0">
              <a:lnSpc>
                <a:spcPct val="107000"/>
              </a:lnSpc>
            </a:pPr>
            <a:endParaRPr sz="1000" dirty="0">
              <a:latin typeface="Arial" panose="020B0604020202020204"/>
              <a:ea typeface="Arial" panose="020B0604020202020204"/>
              <a:cs typeface="Arial" panose="020B0604020202020204"/>
            </a:endParaRPr>
          </a:p>
          <a:p>
            <a:pPr algn="l" rtl="0" eaLnBrk="0">
              <a:lnSpc>
                <a:spcPct val="175000"/>
              </a:lnSpc>
            </a:pPr>
            <a:endParaRPr sz="100" dirty="0">
              <a:latin typeface="Arial" panose="020B0604020202020204"/>
              <a:ea typeface="Arial" panose="020B0604020202020204"/>
              <a:cs typeface="Arial" panose="020B0604020202020204"/>
            </a:endParaRPr>
          </a:p>
          <a:p>
            <a:pPr marL="13970" algn="l" rtl="0" eaLnBrk="0">
              <a:lnSpc>
                <a:spcPts val="1035"/>
              </a:lnSpc>
              <a:spcBef>
                <a:spcPts val="0"/>
              </a:spcBef>
            </a:pPr>
            <a:r>
              <a:rPr sz="700" kern="0" spc="380" dirty="0">
                <a:solidFill>
                  <a:srgbClr val="000000">
                    <a:alpha val="100000"/>
                  </a:srgbClr>
                </a:solidFill>
                <a:latin typeface="Arial" panose="020B0604020202020204"/>
                <a:ea typeface="Arial" panose="020B0604020202020204"/>
                <a:cs typeface="Arial" panose="020B0604020202020204"/>
              </a:rPr>
              <a:t>•</a:t>
            </a:r>
            <a:r>
              <a:rPr sz="700" kern="0" spc="0" dirty="0">
                <a:solidFill>
                  <a:srgbClr val="000000">
                    <a:alpha val="100000"/>
                  </a:srgbClr>
                </a:solidFill>
                <a:latin typeface="Arial" panose="020B0604020202020204"/>
                <a:ea typeface="Arial" panose="020B0604020202020204"/>
                <a:cs typeface="Arial" panose="020B0604020202020204"/>
              </a:rPr>
              <a:t>     </a:t>
            </a:r>
            <a:r>
              <a:rPr sz="700" kern="0" spc="380" dirty="0">
                <a:solidFill>
                  <a:srgbClr val="000000">
                    <a:alpha val="100000"/>
                  </a:srgbClr>
                </a:solidFill>
                <a:latin typeface="Calibri" panose="020F0502020204030204"/>
                <a:ea typeface="Calibri" panose="020F0502020204030204"/>
                <a:cs typeface="Calibri" panose="020F0502020204030204"/>
              </a:rPr>
              <a:t>·</a:t>
            </a:r>
            <a:r>
              <a:rPr sz="700" kern="0" spc="80" dirty="0">
                <a:solidFill>
                  <a:srgbClr val="000000">
                    <a:alpha val="100000"/>
                  </a:srgbClr>
                </a:solidFill>
                <a:latin typeface="Calibri" panose="020F0502020204030204"/>
                <a:ea typeface="Calibri" panose="020F0502020204030204"/>
                <a:cs typeface="Calibri" panose="020F0502020204030204"/>
              </a:rPr>
              <a:t> </a:t>
            </a:r>
            <a:r>
              <a:rPr sz="700" kern="0" spc="380" dirty="0">
                <a:solidFill>
                  <a:srgbClr val="000000">
                    <a:alpha val="100000"/>
                  </a:srgbClr>
                </a:solidFill>
                <a:latin typeface="Calibri" panose="020F0502020204030204"/>
                <a:ea typeface="Calibri" panose="020F0502020204030204"/>
                <a:cs typeface="Calibri" panose="020F0502020204030204"/>
              </a:rPr>
              <a:t>·</a:t>
            </a:r>
            <a:r>
              <a:rPr sz="700" kern="0" spc="50" dirty="0">
                <a:solidFill>
                  <a:srgbClr val="000000">
                    <a:alpha val="100000"/>
                  </a:srgbClr>
                </a:solidFill>
                <a:latin typeface="Calibri" panose="020F0502020204030204"/>
                <a:ea typeface="Calibri" panose="020F0502020204030204"/>
                <a:cs typeface="Calibri" panose="020F0502020204030204"/>
              </a:rPr>
              <a:t> </a:t>
            </a:r>
            <a:r>
              <a:rPr sz="700" kern="0" spc="380" dirty="0">
                <a:solidFill>
                  <a:srgbClr val="000000">
                    <a:alpha val="100000"/>
                  </a:srgbClr>
                </a:solidFill>
                <a:latin typeface="Calibri" panose="020F0502020204030204"/>
                <a:ea typeface="Calibri" panose="020F0502020204030204"/>
                <a:cs typeface="Calibri" panose="020F0502020204030204"/>
              </a:rPr>
              <a:t>·</a:t>
            </a:r>
            <a:endParaRPr sz="700" dirty="0">
              <a:latin typeface="Calibri" panose="020F0502020204030204"/>
              <a:ea typeface="Calibri" panose="020F0502020204030204"/>
              <a:cs typeface="Calibri" panose="020F0502020204030204"/>
            </a:endParaRPr>
          </a:p>
        </p:txBody>
      </p:sp>
      <p:sp>
        <p:nvSpPr>
          <p:cNvPr id="280" name="textbox 280"/>
          <p:cNvSpPr/>
          <p:nvPr/>
        </p:nvSpPr>
        <p:spPr>
          <a:xfrm>
            <a:off x="922273" y="6470827"/>
            <a:ext cx="10353040" cy="169545"/>
          </a:xfrm>
          <a:prstGeom prst="rect">
            <a:avLst/>
          </a:prstGeom>
          <a:noFill/>
          <a:ln w="0" cap="flat">
            <a:noFill/>
            <a:prstDash val="solid"/>
            <a:miter lim="0"/>
          </a:ln>
        </p:spPr>
        <p:txBody>
          <a:bodyPr vert="horz" wrap="square" lIns="0" tIns="0" rIns="0" bIns="0"/>
          <a:lstStyle/>
          <a:p>
            <a:pPr algn="l" rtl="0" eaLnBrk="0">
              <a:lnSpc>
                <a:spcPct val="89000"/>
              </a:lnSpc>
            </a:pPr>
            <a:r>
              <a:rPr lang="en-US" sz="1200" dirty="0">
                <a:latin typeface="Calibri" panose="020F0502020204030204"/>
                <a:ea typeface="Calibri" panose="020F0502020204030204"/>
                <a:cs typeface="Calibri" panose="020F0502020204030204"/>
                <a:sym typeface="+mn-ea"/>
              </a:rPr>
              <a:t>Sunday,December 28,2025</a:t>
            </a:r>
            <a:endParaRPr sz="1200" dirty="0">
              <a:latin typeface="Calibri" panose="020F0502020204030204"/>
              <a:ea typeface="Calibri" panose="020F0502020204030204"/>
              <a:cs typeface="Calibri" panose="020F0502020204030204"/>
            </a:endParaRPr>
          </a:p>
        </p:txBody>
      </p:sp>
      <p:sp>
        <p:nvSpPr>
          <p:cNvPr id="282" name="textbox 282"/>
          <p:cNvSpPr/>
          <p:nvPr/>
        </p:nvSpPr>
        <p:spPr>
          <a:xfrm>
            <a:off x="6187981" y="3119709"/>
            <a:ext cx="3774440" cy="302895"/>
          </a:xfrm>
          <a:prstGeom prst="rect">
            <a:avLst/>
          </a:prstGeom>
          <a:noFill/>
          <a:ln w="0" cap="flat">
            <a:noFill/>
            <a:prstDash val="solid"/>
            <a:miter lim="0"/>
          </a:ln>
        </p:spPr>
        <p:txBody>
          <a:bodyPr vert="horz" wrap="square" lIns="0" tIns="0" rIns="0" bIns="0"/>
          <a:lstStyle/>
          <a:p>
            <a:pPr algn="l" rtl="0" eaLnBrk="0">
              <a:lnSpc>
                <a:spcPct val="84000"/>
              </a:lnSpc>
            </a:pPr>
            <a:endParaRPr sz="100" dirty="0">
              <a:latin typeface="Arial" panose="020B0604020202020204"/>
              <a:ea typeface="Arial" panose="020B0604020202020204"/>
              <a:cs typeface="Arial" panose="020B0604020202020204"/>
            </a:endParaRPr>
          </a:p>
          <a:p>
            <a:pPr algn="r" rtl="0" eaLnBrk="0">
              <a:lnSpc>
                <a:spcPct val="91000"/>
              </a:lnSpc>
            </a:pPr>
            <a:r>
              <a:rPr sz="2000" kern="0" spc="-130" dirty="0">
                <a:solidFill>
                  <a:srgbClr val="000000">
                    <a:alpha val="100000"/>
                  </a:srgbClr>
                </a:solidFill>
                <a:latin typeface="微软雅黑" panose="020B0503020204020204" charset="-122"/>
                <a:ea typeface="微软雅黑" panose="020B0503020204020204" charset="-122"/>
                <a:cs typeface="微软雅黑" panose="020B0503020204020204" charset="-122"/>
              </a:rPr>
              <a:t>了解基本概念即可， 不会考太难</a:t>
            </a:r>
            <a:r>
              <a:rPr sz="200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20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 name="textbox 408"/>
          <p:cNvSpPr/>
          <p:nvPr/>
        </p:nvSpPr>
        <p:spPr>
          <a:xfrm>
            <a:off x="912875" y="3558222"/>
            <a:ext cx="4364990" cy="1428750"/>
          </a:xfrm>
          <a:prstGeom prst="rect">
            <a:avLst/>
          </a:prstGeom>
          <a:noFill/>
          <a:ln w="0" cap="flat">
            <a:noFill/>
            <a:prstDash val="solid"/>
            <a:miter lim="0"/>
          </a:ln>
        </p:spPr>
        <p:txBody>
          <a:bodyPr vert="horz" wrap="square" lIns="0" tIns="0" rIns="0" bIns="0"/>
          <a:lstStyle/>
          <a:p>
            <a:pPr algn="l" rtl="0" eaLnBrk="0">
              <a:lnSpc>
                <a:spcPct val="91000"/>
              </a:lnSpc>
            </a:pPr>
            <a:endParaRPr sz="100" dirty="0">
              <a:latin typeface="Arial" panose="020B0604020202020204"/>
              <a:ea typeface="Arial" panose="020B0604020202020204"/>
              <a:cs typeface="Arial" panose="020B0604020202020204"/>
            </a:endParaRPr>
          </a:p>
          <a:p>
            <a:pPr marL="12700" algn="l" rtl="0" eaLnBrk="0">
              <a:lnSpc>
                <a:spcPct val="92000"/>
              </a:lnSpc>
            </a:pPr>
            <a:r>
              <a:rPr sz="5900" kern="0" spc="0" dirty="0">
                <a:solidFill>
                  <a:srgbClr val="000000">
                    <a:alpha val="100000"/>
                  </a:srgbClr>
                </a:solidFill>
                <a:latin typeface="Calibri" panose="020F0502020204030204"/>
                <a:ea typeface="Calibri" panose="020F0502020204030204"/>
                <a:cs typeface="Calibri" panose="020F0502020204030204"/>
              </a:rPr>
              <a:t>Java</a:t>
            </a:r>
            <a:r>
              <a:rPr sz="59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集合框架</a:t>
            </a:r>
            <a:endParaRPr sz="5900" dirty="0">
              <a:latin typeface="微软雅黑" panose="020B0503020204020204" charset="-122"/>
              <a:ea typeface="微软雅黑" panose="020B0503020204020204" charset="-122"/>
              <a:cs typeface="微软雅黑" panose="020B0503020204020204" charset="-122"/>
            </a:endParaRPr>
          </a:p>
          <a:p>
            <a:pPr algn="l" rtl="0" eaLnBrk="0">
              <a:lnSpc>
                <a:spcPct val="105000"/>
              </a:lnSpc>
            </a:pPr>
            <a:endParaRPr sz="1000" dirty="0">
              <a:latin typeface="Arial" panose="020B0604020202020204"/>
              <a:ea typeface="Arial" panose="020B0604020202020204"/>
              <a:cs typeface="Arial" panose="020B0604020202020204"/>
            </a:endParaRPr>
          </a:p>
          <a:p>
            <a:pPr algn="l" rtl="0" eaLnBrk="0">
              <a:lnSpc>
                <a:spcPct val="116000"/>
              </a:lnSpc>
            </a:pPr>
            <a:endParaRPr sz="500" dirty="0">
              <a:latin typeface="Arial" panose="020B0604020202020204"/>
              <a:ea typeface="Arial" panose="020B0604020202020204"/>
              <a:cs typeface="Arial" panose="020B0604020202020204"/>
            </a:endParaRPr>
          </a:p>
          <a:p>
            <a:pPr marL="14605" algn="l" rtl="0" eaLnBrk="0">
              <a:lnSpc>
                <a:spcPct val="93000"/>
              </a:lnSpc>
              <a:spcBef>
                <a:spcPts val="0"/>
              </a:spcBef>
            </a:pPr>
            <a:r>
              <a:rPr sz="2300" kern="0" spc="20" dirty="0">
                <a:solidFill>
                  <a:srgbClr val="898989">
                    <a:alpha val="100000"/>
                  </a:srgbClr>
                </a:solidFill>
                <a:latin typeface="微软雅黑" panose="020B0503020204020204" charset="-122"/>
                <a:ea typeface="微软雅黑" panose="020B0503020204020204" charset="-122"/>
                <a:cs typeface="微软雅黑" panose="020B0503020204020204" charset="-122"/>
              </a:rPr>
              <a:t>要会用 </a:t>
            </a:r>
            <a:r>
              <a:rPr sz="2300" kern="0" spc="20" dirty="0">
                <a:solidFill>
                  <a:srgbClr val="898989">
                    <a:alpha val="100000"/>
                  </a:srgbClr>
                </a:solidFill>
                <a:latin typeface="Calibri" panose="020F0502020204030204"/>
                <a:ea typeface="Calibri" panose="020F0502020204030204"/>
                <a:cs typeface="Calibri" panose="020F0502020204030204"/>
              </a:rPr>
              <a:t>:)</a:t>
            </a:r>
            <a:endParaRPr sz="2300" dirty="0">
              <a:latin typeface="Calibri" panose="020F0502020204030204"/>
              <a:ea typeface="Calibri" panose="020F0502020204030204"/>
              <a:cs typeface="Calibri" panose="020F0502020204030204"/>
            </a:endParaRPr>
          </a:p>
        </p:txBody>
      </p:sp>
      <p:sp>
        <p:nvSpPr>
          <p:cNvPr id="410" name="textbox 410"/>
          <p:cNvSpPr/>
          <p:nvPr/>
        </p:nvSpPr>
        <p:spPr>
          <a:xfrm>
            <a:off x="922273" y="6472809"/>
            <a:ext cx="10353040" cy="167639"/>
          </a:xfrm>
          <a:prstGeom prst="rect">
            <a:avLst/>
          </a:prstGeom>
          <a:noFill/>
          <a:ln w="0" cap="flat">
            <a:noFill/>
            <a:prstDash val="solid"/>
            <a:miter lim="0"/>
          </a:ln>
        </p:spPr>
        <p:txBody>
          <a:bodyPr vert="horz" wrap="square" lIns="0" tIns="0" rIns="0" bIns="0"/>
          <a:lstStyle/>
          <a:p>
            <a:pPr algn="l" rtl="0" eaLnBrk="0">
              <a:lnSpc>
                <a:spcPct val="89000"/>
              </a:lnSpc>
            </a:pPr>
            <a:r>
              <a:rPr lang="en-US" sz="1200" dirty="0">
                <a:latin typeface="Calibri" panose="020F0502020204030204"/>
                <a:ea typeface="Calibri" panose="020F0502020204030204"/>
                <a:cs typeface="Calibri" panose="020F0502020204030204"/>
                <a:sym typeface="+mn-ea"/>
              </a:rPr>
              <a:t>Sunday,December 28,2025</a:t>
            </a:r>
            <a:endParaRPr sz="1200" dirty="0">
              <a:latin typeface="Calibri" panose="020F0502020204030204"/>
              <a:ea typeface="Calibri" panose="020F0502020204030204"/>
              <a:cs typeface="Calibri" panose="020F0502020204030204"/>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 name="textbox 412"/>
          <p:cNvSpPr/>
          <p:nvPr/>
        </p:nvSpPr>
        <p:spPr>
          <a:xfrm>
            <a:off x="917294" y="799369"/>
            <a:ext cx="9822180" cy="4895215"/>
          </a:xfrm>
          <a:prstGeom prst="rect">
            <a:avLst/>
          </a:prstGeom>
          <a:noFill/>
          <a:ln w="0" cap="flat">
            <a:noFill/>
            <a:prstDash val="solid"/>
            <a:miter lim="0"/>
          </a:ln>
        </p:spPr>
        <p:txBody>
          <a:bodyPr vert="horz" wrap="square" lIns="0" tIns="0" rIns="0" bIns="0"/>
          <a:lstStyle/>
          <a:p>
            <a:pPr algn="l" rtl="0" eaLnBrk="0">
              <a:lnSpc>
                <a:spcPct val="73000"/>
              </a:lnSpc>
            </a:pPr>
            <a:endParaRPr sz="100" dirty="0">
              <a:latin typeface="Arial" panose="020B0604020202020204"/>
              <a:ea typeface="Arial" panose="020B0604020202020204"/>
              <a:cs typeface="Arial" panose="020B0604020202020204"/>
            </a:endParaRPr>
          </a:p>
          <a:p>
            <a:pPr marL="12700" algn="l" rtl="0" eaLnBrk="0">
              <a:lnSpc>
                <a:spcPct val="94000"/>
              </a:lnSpc>
            </a:pPr>
            <a:r>
              <a:rPr sz="2700" b="1" kern="0" spc="0" dirty="0">
                <a:solidFill>
                  <a:srgbClr val="000000">
                    <a:alpha val="100000"/>
                  </a:srgbClr>
                </a:solidFill>
                <a:latin typeface="Calibri" panose="020F0502020204030204"/>
                <a:ea typeface="Calibri" panose="020F0502020204030204"/>
                <a:cs typeface="Calibri" panose="020F0502020204030204"/>
              </a:rPr>
              <a:t>Java</a:t>
            </a:r>
            <a:r>
              <a:rPr sz="2700" b="1" kern="0" spc="110" dirty="0">
                <a:solidFill>
                  <a:srgbClr val="000000">
                    <a:alpha val="100000"/>
                  </a:srgbClr>
                </a:solidFill>
                <a:latin typeface="微软雅黑" panose="020B0503020204020204" charset="-122"/>
                <a:ea typeface="微软雅黑" panose="020B0503020204020204" charset="-122"/>
                <a:cs typeface="微软雅黑" panose="020B0503020204020204" charset="-122"/>
              </a:rPr>
              <a:t>集合框架</a:t>
            </a:r>
            <a:endParaRPr sz="2700" dirty="0">
              <a:latin typeface="微软雅黑" panose="020B0503020204020204" charset="-122"/>
              <a:ea typeface="微软雅黑" panose="020B0503020204020204" charset="-122"/>
              <a:cs typeface="微软雅黑" panose="020B0503020204020204" charset="-122"/>
            </a:endParaRPr>
          </a:p>
          <a:p>
            <a:pPr algn="l" rtl="0" eaLnBrk="0">
              <a:lnSpc>
                <a:spcPct val="127000"/>
              </a:lnSpc>
            </a:pPr>
            <a:endParaRPr sz="1000" dirty="0">
              <a:latin typeface="Arial" panose="020B0604020202020204"/>
              <a:ea typeface="Arial" panose="020B0604020202020204"/>
              <a:cs typeface="Arial" panose="020B0604020202020204"/>
            </a:endParaRPr>
          </a:p>
          <a:p>
            <a:pPr algn="l" rtl="0" eaLnBrk="0">
              <a:lnSpc>
                <a:spcPct val="127000"/>
              </a:lnSpc>
            </a:pPr>
            <a:endParaRPr sz="1000" dirty="0">
              <a:latin typeface="Arial" panose="020B0604020202020204"/>
              <a:ea typeface="Arial" panose="020B0604020202020204"/>
              <a:cs typeface="Arial" panose="020B0604020202020204"/>
            </a:endParaRPr>
          </a:p>
          <a:p>
            <a:pPr algn="l" rtl="0" eaLnBrk="0">
              <a:lnSpc>
                <a:spcPct val="127000"/>
              </a:lnSpc>
            </a:pPr>
            <a:endParaRPr sz="1000" dirty="0">
              <a:latin typeface="Arial" panose="020B0604020202020204"/>
              <a:ea typeface="Arial" panose="020B0604020202020204"/>
              <a:cs typeface="Arial" panose="020B0604020202020204"/>
            </a:endParaRPr>
          </a:p>
          <a:p>
            <a:pPr algn="r" rtl="0" eaLnBrk="0">
              <a:lnSpc>
                <a:spcPct val="89000"/>
              </a:lnSpc>
              <a:spcBef>
                <a:spcPts val="700"/>
              </a:spcBef>
            </a:pPr>
            <a:r>
              <a:rPr sz="23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所有集合类都位于</a:t>
            </a:r>
            <a:r>
              <a:rPr sz="2300" kern="0" spc="-1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300" kern="0" spc="0" dirty="0">
                <a:solidFill>
                  <a:srgbClr val="000000">
                    <a:alpha val="100000"/>
                  </a:srgbClr>
                </a:solidFill>
                <a:latin typeface="Calibri" panose="020F0502020204030204"/>
                <a:ea typeface="Calibri" panose="020F0502020204030204"/>
                <a:cs typeface="Calibri" panose="020F0502020204030204"/>
              </a:rPr>
              <a:t>java</a:t>
            </a:r>
            <a:r>
              <a:rPr sz="2300" kern="0" spc="50" dirty="0">
                <a:solidFill>
                  <a:srgbClr val="000000">
                    <a:alpha val="100000"/>
                  </a:srgbClr>
                </a:solidFill>
                <a:latin typeface="Calibri" panose="020F0502020204030204"/>
                <a:ea typeface="Calibri" panose="020F0502020204030204"/>
                <a:cs typeface="Calibri" panose="020F0502020204030204"/>
              </a:rPr>
              <a:t>.</a:t>
            </a:r>
            <a:r>
              <a:rPr sz="2300" kern="0" spc="0" dirty="0">
                <a:solidFill>
                  <a:srgbClr val="000000">
                    <a:alpha val="100000"/>
                  </a:srgbClr>
                </a:solidFill>
                <a:latin typeface="Calibri" panose="020F0502020204030204"/>
                <a:ea typeface="Calibri" panose="020F0502020204030204"/>
                <a:cs typeface="Calibri" panose="020F0502020204030204"/>
              </a:rPr>
              <a:t>util</a:t>
            </a:r>
            <a:r>
              <a:rPr sz="2300" kern="0" spc="50" dirty="0">
                <a:solidFill>
                  <a:srgbClr val="000000">
                    <a:alpha val="100000"/>
                  </a:srgbClr>
                </a:solidFill>
                <a:latin typeface="Calibri" panose="020F0502020204030204"/>
                <a:ea typeface="Calibri" panose="020F0502020204030204"/>
                <a:cs typeface="Calibri" panose="020F0502020204030204"/>
              </a:rPr>
              <a:t> </a:t>
            </a:r>
            <a:r>
              <a:rPr sz="23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包下。</a:t>
            </a:r>
            <a:r>
              <a:rPr sz="2300" kern="0" spc="-5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300" kern="0" spc="0" dirty="0">
                <a:solidFill>
                  <a:srgbClr val="000000">
                    <a:alpha val="100000"/>
                  </a:srgbClr>
                </a:solidFill>
                <a:latin typeface="Calibri" panose="020F0502020204030204"/>
                <a:ea typeface="Calibri" panose="020F0502020204030204"/>
                <a:cs typeface="Calibri" panose="020F0502020204030204"/>
              </a:rPr>
              <a:t>Java</a:t>
            </a:r>
            <a:r>
              <a:rPr sz="23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的</a:t>
            </a:r>
            <a:r>
              <a:rPr sz="23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集合类主要由两个接口派生而出：</a:t>
            </a:r>
            <a:endParaRPr sz="2300" dirty="0">
              <a:latin typeface="微软雅黑" panose="020B0503020204020204" charset="-122"/>
              <a:ea typeface="微软雅黑" panose="020B0503020204020204" charset="-122"/>
              <a:cs typeface="微软雅黑" panose="020B0503020204020204" charset="-122"/>
            </a:endParaRPr>
          </a:p>
          <a:p>
            <a:pPr marL="26670" algn="l" rtl="0" eaLnBrk="0">
              <a:lnSpc>
                <a:spcPts val="3740"/>
              </a:lnSpc>
            </a:pPr>
            <a:r>
              <a:rPr sz="2300" kern="0" spc="0" dirty="0">
                <a:solidFill>
                  <a:srgbClr val="000000">
                    <a:alpha val="100000"/>
                  </a:srgbClr>
                </a:solidFill>
                <a:latin typeface="Calibri" panose="020F0502020204030204"/>
                <a:ea typeface="Calibri" panose="020F0502020204030204"/>
                <a:cs typeface="Calibri" panose="020F0502020204030204"/>
              </a:rPr>
              <a:t>Collection</a:t>
            </a:r>
            <a:r>
              <a:rPr sz="2300" kern="0" spc="140" dirty="0">
                <a:solidFill>
                  <a:srgbClr val="000000">
                    <a:alpha val="100000"/>
                  </a:srgbClr>
                </a:solidFill>
                <a:latin typeface="Calibri" panose="020F0502020204030204"/>
                <a:ea typeface="Calibri" panose="020F0502020204030204"/>
                <a:cs typeface="Calibri" panose="020F0502020204030204"/>
              </a:rPr>
              <a:t> </a:t>
            </a:r>
            <a:r>
              <a:rPr sz="230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和 </a:t>
            </a:r>
            <a:r>
              <a:rPr sz="2300" kern="0" spc="0" dirty="0">
                <a:solidFill>
                  <a:srgbClr val="000000">
                    <a:alpha val="100000"/>
                  </a:srgbClr>
                </a:solidFill>
                <a:latin typeface="Calibri" panose="020F0502020204030204"/>
                <a:ea typeface="Calibri" panose="020F0502020204030204"/>
                <a:cs typeface="Calibri" panose="020F0502020204030204"/>
              </a:rPr>
              <a:t>Map</a:t>
            </a:r>
            <a:endParaRPr sz="2300" dirty="0">
              <a:latin typeface="Calibri" panose="020F0502020204030204"/>
              <a:ea typeface="Calibri" panose="020F0502020204030204"/>
              <a:cs typeface="Calibri" panose="020F0502020204030204"/>
            </a:endParaRPr>
          </a:p>
          <a:p>
            <a:pPr algn="l" rtl="0" eaLnBrk="0">
              <a:lnSpc>
                <a:spcPct val="105000"/>
              </a:lnSpc>
            </a:pPr>
            <a:endParaRPr sz="1000" dirty="0">
              <a:latin typeface="Arial" panose="020B0604020202020204"/>
              <a:ea typeface="Arial" panose="020B0604020202020204"/>
              <a:cs typeface="Arial" panose="020B0604020202020204"/>
            </a:endParaRPr>
          </a:p>
          <a:p>
            <a:pPr algn="l" rtl="0" eaLnBrk="0">
              <a:lnSpc>
                <a:spcPct val="105000"/>
              </a:lnSpc>
            </a:pPr>
            <a:endParaRPr sz="1000" dirty="0">
              <a:latin typeface="Arial" panose="020B0604020202020204"/>
              <a:ea typeface="Arial" panose="020B0604020202020204"/>
              <a:cs typeface="Arial" panose="020B0604020202020204"/>
            </a:endParaRPr>
          </a:p>
          <a:p>
            <a:pPr algn="l" rtl="0" eaLnBrk="0">
              <a:lnSpc>
                <a:spcPct val="105000"/>
              </a:lnSpc>
            </a:pPr>
            <a:endParaRPr sz="1000" dirty="0">
              <a:latin typeface="Arial" panose="020B0604020202020204"/>
              <a:ea typeface="Arial" panose="020B0604020202020204"/>
              <a:cs typeface="Arial" panose="020B0604020202020204"/>
            </a:endParaRPr>
          </a:p>
          <a:p>
            <a:pPr algn="l" rtl="0" eaLnBrk="0">
              <a:lnSpc>
                <a:spcPct val="105000"/>
              </a:lnSpc>
            </a:pPr>
            <a:endParaRPr sz="1000" dirty="0">
              <a:latin typeface="Arial" panose="020B0604020202020204"/>
              <a:ea typeface="Arial" panose="020B0604020202020204"/>
              <a:cs typeface="Arial" panose="020B0604020202020204"/>
            </a:endParaRPr>
          </a:p>
          <a:p>
            <a:pPr algn="l" rtl="0" eaLnBrk="0">
              <a:lnSpc>
                <a:spcPct val="106000"/>
              </a:lnSpc>
            </a:pPr>
            <a:endParaRPr sz="1000" dirty="0">
              <a:latin typeface="Arial" panose="020B0604020202020204"/>
              <a:ea typeface="Arial" panose="020B0604020202020204"/>
              <a:cs typeface="Arial" panose="020B0604020202020204"/>
            </a:endParaRPr>
          </a:p>
          <a:p>
            <a:pPr marL="22860" algn="l" rtl="0" eaLnBrk="0">
              <a:lnSpc>
                <a:spcPct val="95000"/>
              </a:lnSpc>
              <a:spcBef>
                <a:spcPts val="690"/>
              </a:spcBef>
            </a:pPr>
            <a:r>
              <a:rPr sz="2300" kern="0" spc="0" dirty="0">
                <a:solidFill>
                  <a:srgbClr val="000000">
                    <a:alpha val="100000"/>
                  </a:srgbClr>
                </a:solidFill>
                <a:latin typeface="Calibri" panose="020F0502020204030204"/>
                <a:ea typeface="Calibri" panose="020F0502020204030204"/>
                <a:cs typeface="Calibri" panose="020F0502020204030204"/>
              </a:rPr>
              <a:t>Set</a:t>
            </a:r>
            <a:r>
              <a:rPr sz="23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2300" kern="0" spc="-38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300" kern="0" spc="0" dirty="0">
                <a:solidFill>
                  <a:srgbClr val="000000">
                    <a:alpha val="100000"/>
                  </a:srgbClr>
                </a:solidFill>
                <a:latin typeface="Calibri" panose="020F0502020204030204"/>
                <a:ea typeface="Calibri" panose="020F0502020204030204"/>
                <a:cs typeface="Calibri" panose="020F0502020204030204"/>
              </a:rPr>
              <a:t>List</a:t>
            </a:r>
            <a:r>
              <a:rPr sz="2300" kern="0" spc="70" dirty="0">
                <a:solidFill>
                  <a:srgbClr val="000000">
                    <a:alpha val="100000"/>
                  </a:srgbClr>
                </a:solidFill>
                <a:latin typeface="Calibri" panose="020F0502020204030204"/>
                <a:ea typeface="Calibri" panose="020F0502020204030204"/>
                <a:cs typeface="Calibri" panose="020F0502020204030204"/>
              </a:rPr>
              <a:t> </a:t>
            </a:r>
            <a:r>
              <a:rPr sz="23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和 </a:t>
            </a:r>
            <a:r>
              <a:rPr sz="2300" kern="0" spc="0" dirty="0">
                <a:solidFill>
                  <a:srgbClr val="000000">
                    <a:alpha val="100000"/>
                  </a:srgbClr>
                </a:solidFill>
                <a:latin typeface="Calibri" panose="020F0502020204030204"/>
                <a:ea typeface="Calibri" panose="020F0502020204030204"/>
                <a:cs typeface="Calibri" panose="020F0502020204030204"/>
              </a:rPr>
              <a:t>Map</a:t>
            </a:r>
            <a:r>
              <a:rPr sz="2300" kern="0" spc="70" dirty="0">
                <a:solidFill>
                  <a:srgbClr val="000000">
                    <a:alpha val="100000"/>
                  </a:srgbClr>
                </a:solidFill>
                <a:latin typeface="Calibri" panose="020F0502020204030204"/>
                <a:ea typeface="Calibri" panose="020F0502020204030204"/>
                <a:cs typeface="Calibri" panose="020F0502020204030204"/>
              </a:rPr>
              <a:t> </a:t>
            </a:r>
            <a:r>
              <a:rPr sz="23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可以看做集合的三</a:t>
            </a:r>
            <a:r>
              <a:rPr sz="23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大类：</a:t>
            </a:r>
            <a:endParaRPr sz="2300" dirty="0">
              <a:latin typeface="微软雅黑" panose="020B0503020204020204" charset="-122"/>
              <a:ea typeface="微软雅黑" panose="020B0503020204020204" charset="-122"/>
              <a:cs typeface="微软雅黑" panose="020B0503020204020204" charset="-122"/>
            </a:endParaRPr>
          </a:p>
          <a:p>
            <a:pPr marL="37465" indent="-14605" algn="l" rtl="0" eaLnBrk="0">
              <a:lnSpc>
                <a:spcPct val="169000"/>
              </a:lnSpc>
              <a:spcBef>
                <a:spcPts val="145"/>
              </a:spcBef>
            </a:pPr>
            <a:r>
              <a:rPr sz="2300" kern="0" spc="0" dirty="0">
                <a:solidFill>
                  <a:srgbClr val="000000">
                    <a:alpha val="100000"/>
                  </a:srgbClr>
                </a:solidFill>
                <a:latin typeface="Calibri" panose="020F0502020204030204"/>
                <a:ea typeface="Calibri" panose="020F0502020204030204"/>
                <a:cs typeface="Calibri" panose="020F0502020204030204"/>
              </a:rPr>
              <a:t>Set</a:t>
            </a:r>
            <a:r>
              <a:rPr sz="2300" kern="0" spc="40" dirty="0">
                <a:solidFill>
                  <a:srgbClr val="000000">
                    <a:alpha val="100000"/>
                  </a:srgbClr>
                </a:solidFill>
                <a:latin typeface="Calibri" panose="020F0502020204030204"/>
                <a:ea typeface="Calibri" panose="020F0502020204030204"/>
                <a:cs typeface="Calibri" panose="020F0502020204030204"/>
              </a:rPr>
              <a:t> </a:t>
            </a:r>
            <a:r>
              <a:rPr sz="23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接口继承 </a:t>
            </a:r>
            <a:r>
              <a:rPr sz="2300" kern="0" spc="0" dirty="0">
                <a:solidFill>
                  <a:srgbClr val="000000">
                    <a:alpha val="100000"/>
                  </a:srgbClr>
                </a:solidFill>
                <a:latin typeface="Calibri" panose="020F0502020204030204"/>
                <a:ea typeface="Calibri" panose="020F0502020204030204"/>
                <a:cs typeface="Calibri" panose="020F0502020204030204"/>
              </a:rPr>
              <a:t>Collection</a:t>
            </a:r>
            <a:r>
              <a:rPr sz="23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 无序集合， 集合中的元素不可以重复</a:t>
            </a:r>
            <a:r>
              <a:rPr sz="23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300" kern="0" spc="0" dirty="0">
                <a:solidFill>
                  <a:srgbClr val="000000">
                    <a:alpha val="100000"/>
                  </a:srgbClr>
                </a:solidFill>
                <a:latin typeface="Calibri" panose="020F0502020204030204"/>
                <a:ea typeface="Calibri" panose="020F0502020204030204"/>
                <a:cs typeface="Calibri" panose="020F0502020204030204"/>
              </a:rPr>
              <a:t>List</a:t>
            </a:r>
            <a:r>
              <a:rPr sz="2300" kern="0" spc="30" dirty="0">
                <a:solidFill>
                  <a:srgbClr val="000000">
                    <a:alpha val="100000"/>
                  </a:srgbClr>
                </a:solidFill>
                <a:latin typeface="Calibri" panose="020F0502020204030204"/>
                <a:ea typeface="Calibri" panose="020F0502020204030204"/>
                <a:cs typeface="Calibri" panose="020F0502020204030204"/>
              </a:rPr>
              <a:t> </a:t>
            </a:r>
            <a:r>
              <a:rPr sz="23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接口继承 </a:t>
            </a:r>
            <a:r>
              <a:rPr sz="2300" kern="0" spc="0" dirty="0">
                <a:solidFill>
                  <a:srgbClr val="000000">
                    <a:alpha val="100000"/>
                  </a:srgbClr>
                </a:solidFill>
                <a:latin typeface="Calibri" panose="020F0502020204030204"/>
                <a:ea typeface="Calibri" panose="020F0502020204030204"/>
                <a:cs typeface="Calibri" panose="020F0502020204030204"/>
              </a:rPr>
              <a:t>Collection</a:t>
            </a:r>
            <a:r>
              <a:rPr sz="23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 允许重复</a:t>
            </a:r>
            <a:endParaRPr sz="2300" dirty="0">
              <a:latin typeface="微软雅黑" panose="020B0503020204020204" charset="-122"/>
              <a:ea typeface="微软雅黑" panose="020B0503020204020204" charset="-122"/>
              <a:cs typeface="微软雅黑" panose="020B0503020204020204" charset="-122"/>
            </a:endParaRPr>
          </a:p>
          <a:p>
            <a:pPr algn="l" rtl="0" eaLnBrk="0">
              <a:lnSpc>
                <a:spcPct val="119000"/>
              </a:lnSpc>
            </a:pPr>
            <a:endParaRPr sz="1000" dirty="0">
              <a:latin typeface="Arial" panose="020B0604020202020204"/>
              <a:ea typeface="Arial" panose="020B0604020202020204"/>
              <a:cs typeface="Arial" panose="020B0604020202020204"/>
            </a:endParaRPr>
          </a:p>
          <a:p>
            <a:pPr algn="l" rtl="0" eaLnBrk="0">
              <a:lnSpc>
                <a:spcPct val="115000"/>
              </a:lnSpc>
            </a:pPr>
            <a:endParaRPr sz="500" dirty="0">
              <a:latin typeface="Arial" panose="020B0604020202020204"/>
              <a:ea typeface="Arial" panose="020B0604020202020204"/>
              <a:cs typeface="Arial" panose="020B0604020202020204"/>
            </a:endParaRPr>
          </a:p>
          <a:p>
            <a:pPr marL="37465" algn="l" rtl="0" eaLnBrk="0">
              <a:lnSpc>
                <a:spcPct val="95000"/>
              </a:lnSpc>
              <a:spcBef>
                <a:spcPts val="5"/>
              </a:spcBef>
            </a:pPr>
            <a:r>
              <a:rPr sz="2300" kern="0" spc="0" dirty="0">
                <a:solidFill>
                  <a:srgbClr val="000000">
                    <a:alpha val="100000"/>
                  </a:srgbClr>
                </a:solidFill>
                <a:latin typeface="Calibri" panose="020F0502020204030204"/>
                <a:ea typeface="Calibri" panose="020F0502020204030204"/>
                <a:cs typeface="Calibri" panose="020F0502020204030204"/>
              </a:rPr>
              <a:t>Map</a:t>
            </a:r>
            <a:r>
              <a:rPr sz="2300" kern="0" spc="80" dirty="0">
                <a:solidFill>
                  <a:srgbClr val="000000">
                    <a:alpha val="100000"/>
                  </a:srgbClr>
                </a:solidFill>
                <a:latin typeface="Calibri" panose="020F0502020204030204"/>
                <a:ea typeface="Calibri" panose="020F0502020204030204"/>
                <a:cs typeface="Calibri" panose="020F0502020204030204"/>
              </a:rPr>
              <a:t> </a:t>
            </a:r>
            <a:r>
              <a:rPr sz="23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集合中保存 </a:t>
            </a:r>
            <a:r>
              <a:rPr sz="2300" kern="0" spc="0" dirty="0">
                <a:solidFill>
                  <a:srgbClr val="000000">
                    <a:alpha val="100000"/>
                  </a:srgbClr>
                </a:solidFill>
                <a:latin typeface="Calibri" panose="020F0502020204030204"/>
                <a:ea typeface="Calibri" panose="020F0502020204030204"/>
                <a:cs typeface="Calibri" panose="020F0502020204030204"/>
              </a:rPr>
              <a:t>key</a:t>
            </a:r>
            <a:r>
              <a:rPr sz="2300" kern="0" spc="80" dirty="0">
                <a:solidFill>
                  <a:srgbClr val="000000">
                    <a:alpha val="100000"/>
                  </a:srgbClr>
                </a:solidFill>
                <a:latin typeface="Calibri" panose="020F0502020204030204"/>
                <a:ea typeface="Calibri" panose="020F0502020204030204"/>
                <a:cs typeface="Calibri" panose="020F0502020204030204"/>
              </a:rPr>
              <a:t>-</a:t>
            </a:r>
            <a:r>
              <a:rPr sz="2300" kern="0" spc="0" dirty="0">
                <a:solidFill>
                  <a:srgbClr val="000000">
                    <a:alpha val="100000"/>
                  </a:srgbClr>
                </a:solidFill>
                <a:latin typeface="Calibri" panose="020F0502020204030204"/>
                <a:ea typeface="Calibri" panose="020F0502020204030204"/>
                <a:cs typeface="Calibri" panose="020F0502020204030204"/>
              </a:rPr>
              <a:t>value</a:t>
            </a:r>
            <a:r>
              <a:rPr sz="2300" kern="0" spc="80" dirty="0">
                <a:solidFill>
                  <a:srgbClr val="000000">
                    <a:alpha val="100000"/>
                  </a:srgbClr>
                </a:solidFill>
                <a:latin typeface="Calibri" panose="020F0502020204030204"/>
                <a:ea typeface="Calibri" panose="020F0502020204030204"/>
                <a:cs typeface="Calibri" panose="020F0502020204030204"/>
              </a:rPr>
              <a:t> </a:t>
            </a:r>
            <a:r>
              <a:rPr sz="23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对形式的元素</a:t>
            </a:r>
            <a:endParaRPr sz="2300" dirty="0">
              <a:latin typeface="微软雅黑" panose="020B0503020204020204" charset="-122"/>
              <a:ea typeface="微软雅黑" panose="020B0503020204020204" charset="-122"/>
              <a:cs typeface="微软雅黑" panose="020B0503020204020204" charset="-122"/>
            </a:endParaRPr>
          </a:p>
        </p:txBody>
      </p:sp>
      <p:sp>
        <p:nvSpPr>
          <p:cNvPr id="414" name="textbox 414"/>
          <p:cNvSpPr/>
          <p:nvPr/>
        </p:nvSpPr>
        <p:spPr>
          <a:xfrm>
            <a:off x="922273" y="6472809"/>
            <a:ext cx="10353040" cy="167639"/>
          </a:xfrm>
          <a:prstGeom prst="rect">
            <a:avLst/>
          </a:prstGeom>
          <a:noFill/>
          <a:ln w="0" cap="flat">
            <a:noFill/>
            <a:prstDash val="solid"/>
            <a:miter lim="0"/>
          </a:ln>
        </p:spPr>
        <p:txBody>
          <a:bodyPr vert="horz" wrap="square" lIns="0" tIns="0" rIns="0" bIns="0"/>
          <a:lstStyle/>
          <a:p>
            <a:pPr algn="l" rtl="0" eaLnBrk="0">
              <a:lnSpc>
                <a:spcPct val="89000"/>
              </a:lnSpc>
            </a:pPr>
            <a:r>
              <a:rPr lang="en-US" sz="1200" dirty="0">
                <a:latin typeface="Calibri" panose="020F0502020204030204"/>
                <a:ea typeface="Calibri" panose="020F0502020204030204"/>
                <a:cs typeface="Calibri" panose="020F0502020204030204"/>
                <a:sym typeface="+mn-ea"/>
              </a:rPr>
              <a:t>Sunday,December 28,2025</a:t>
            </a:r>
            <a:endParaRPr sz="1200" dirty="0">
              <a:latin typeface="Calibri" panose="020F0502020204030204"/>
              <a:ea typeface="Calibri" panose="020F0502020204030204"/>
              <a:cs typeface="Calibri" panose="020F0502020204030204"/>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 name="textbox 416"/>
          <p:cNvSpPr/>
          <p:nvPr/>
        </p:nvSpPr>
        <p:spPr>
          <a:xfrm>
            <a:off x="908039" y="766363"/>
            <a:ext cx="10372725" cy="5898515"/>
          </a:xfrm>
          <a:prstGeom prst="rect">
            <a:avLst/>
          </a:prstGeom>
          <a:noFill/>
          <a:ln w="0" cap="flat">
            <a:noFill/>
            <a:prstDash val="solid"/>
            <a:miter lim="0"/>
          </a:ln>
        </p:spPr>
        <p:txBody>
          <a:bodyPr vert="horz" wrap="square" lIns="0" tIns="0" rIns="0" bIns="0"/>
          <a:lstStyle/>
          <a:p>
            <a:pPr algn="l" rtl="0" eaLnBrk="0">
              <a:lnSpc>
                <a:spcPct val="79000"/>
              </a:lnSpc>
            </a:pPr>
            <a:endParaRPr sz="100" dirty="0">
              <a:latin typeface="Arial" panose="020B0604020202020204"/>
              <a:ea typeface="Arial" panose="020B0604020202020204"/>
              <a:cs typeface="Arial" panose="020B0604020202020204"/>
            </a:endParaRPr>
          </a:p>
          <a:p>
            <a:pPr marL="1783715" algn="l" rtl="0" eaLnBrk="0">
              <a:lnSpc>
                <a:spcPct val="95000"/>
              </a:lnSpc>
              <a:tabLst>
                <a:tab pos="8235950" algn="l"/>
              </a:tabLst>
            </a:pPr>
            <a:r>
              <a:rPr sz="1500" kern="0" spc="130" dirty="0">
                <a:solidFill>
                  <a:srgbClr val="000000">
                    <a:alpha val="100000"/>
                  </a:srgbClr>
                </a:solidFill>
                <a:latin typeface="Arial" panose="020B0604020202020204"/>
                <a:ea typeface="Arial" panose="020B0604020202020204"/>
                <a:cs typeface="Arial" panose="020B0604020202020204"/>
              </a:rPr>
              <a:t>1.       </a:t>
            </a:r>
            <a:r>
              <a:rPr sz="1500" kern="0" spc="130" dirty="0">
                <a:solidFill>
                  <a:srgbClr val="000000">
                    <a:alpha val="100000"/>
                  </a:srgbClr>
                </a:solidFill>
                <a:latin typeface="黑体" panose="02010609060101010101" charset="-122"/>
                <a:ea typeface="黑体" panose="02010609060101010101" charset="-122"/>
                <a:cs typeface="黑体" panose="02010609060101010101" charset="-122"/>
              </a:rPr>
              <a:t>关于</a:t>
            </a:r>
            <a:r>
              <a:rPr sz="1500" kern="0" spc="0" dirty="0">
                <a:solidFill>
                  <a:srgbClr val="000000">
                    <a:alpha val="100000"/>
                  </a:srgbClr>
                </a:solidFill>
                <a:latin typeface="Arial" panose="020B0604020202020204"/>
                <a:ea typeface="Arial" panose="020B0604020202020204"/>
                <a:cs typeface="Arial" panose="020B0604020202020204"/>
              </a:rPr>
              <a:t>Java</a:t>
            </a:r>
            <a:r>
              <a:rPr sz="1500" kern="0" spc="130" dirty="0">
                <a:solidFill>
                  <a:srgbClr val="000000">
                    <a:alpha val="100000"/>
                  </a:srgbClr>
                </a:solidFill>
                <a:latin typeface="黑体" panose="02010609060101010101" charset="-122"/>
                <a:ea typeface="黑体" panose="02010609060101010101" charset="-122"/>
                <a:cs typeface="黑体" panose="02010609060101010101" charset="-122"/>
              </a:rPr>
              <a:t>类</a:t>
            </a:r>
            <a:r>
              <a:rPr sz="1500" kern="0" spc="0" dirty="0">
                <a:solidFill>
                  <a:srgbClr val="000000">
                    <a:alpha val="100000"/>
                  </a:srgbClr>
                </a:solidFill>
                <a:latin typeface="Arial" panose="020B0604020202020204"/>
                <a:ea typeface="Arial" panose="020B0604020202020204"/>
                <a:cs typeface="Arial" panose="020B0604020202020204"/>
              </a:rPr>
              <a:t>LinkedList</a:t>
            </a:r>
            <a:r>
              <a:rPr sz="1500" kern="0" spc="130" dirty="0">
                <a:solidFill>
                  <a:srgbClr val="000000">
                    <a:alpha val="100000"/>
                  </a:srgbClr>
                </a:solidFill>
                <a:latin typeface="黑体" panose="02010609060101010101" charset="-122"/>
                <a:ea typeface="黑体" panose="02010609060101010101" charset="-122"/>
                <a:cs typeface="黑体" panose="02010609060101010101" charset="-122"/>
              </a:rPr>
              <a:t>的特点，下</a:t>
            </a:r>
            <a:r>
              <a:rPr sz="1500" kern="0" spc="120" dirty="0">
                <a:solidFill>
                  <a:srgbClr val="000000">
                    <a:alpha val="100000"/>
                  </a:srgbClr>
                </a:solidFill>
                <a:latin typeface="黑体" panose="02010609060101010101" charset="-122"/>
                <a:ea typeface="黑体" panose="02010609060101010101" charset="-122"/>
                <a:cs typeface="黑体" panose="02010609060101010101" charset="-122"/>
              </a:rPr>
              <a:t>面描述正确的是()</a:t>
            </a:r>
            <a:r>
              <a:rPr sz="1500" kern="0" spc="-270" dirty="0">
                <a:solidFill>
                  <a:srgbClr val="000000">
                    <a:alpha val="100000"/>
                  </a:srgbClr>
                </a:solidFill>
                <a:latin typeface="黑体" panose="02010609060101010101" charset="-122"/>
                <a:ea typeface="黑体" panose="02010609060101010101" charset="-122"/>
                <a:cs typeface="黑体" panose="02010609060101010101" charset="-122"/>
              </a:rPr>
              <a:t> </a:t>
            </a:r>
            <a:r>
              <a:rPr sz="1500" u="sng" kern="0" spc="0" dirty="0">
                <a:solidFill>
                  <a:srgbClr val="000000">
                    <a:alpha val="100000"/>
                  </a:srgbClr>
                </a:solidFill>
                <a:latin typeface="黑体" panose="02010609060101010101" charset="-122"/>
                <a:ea typeface="黑体" panose="02010609060101010101" charset="-122"/>
                <a:cs typeface="黑体" panose="02010609060101010101" charset="-122"/>
              </a:rPr>
              <a:t>	</a:t>
            </a:r>
            <a:endParaRPr sz="1500" dirty="0">
              <a:latin typeface="黑体" panose="02010609060101010101" charset="-122"/>
              <a:ea typeface="黑体" panose="02010609060101010101" charset="-122"/>
              <a:cs typeface="黑体" panose="02010609060101010101" charset="-122"/>
            </a:endParaRPr>
          </a:p>
          <a:p>
            <a:pPr marL="2368550" algn="l" rtl="0" eaLnBrk="0">
              <a:lnSpc>
                <a:spcPct val="99000"/>
              </a:lnSpc>
              <a:spcBef>
                <a:spcPts val="770"/>
              </a:spcBef>
            </a:pPr>
            <a:r>
              <a:rPr sz="1500" kern="0" spc="120" dirty="0">
                <a:solidFill>
                  <a:srgbClr val="000000">
                    <a:alpha val="100000"/>
                  </a:srgbClr>
                </a:solidFill>
                <a:latin typeface="Arial" panose="020B0604020202020204"/>
                <a:ea typeface="Arial" panose="020B0604020202020204"/>
                <a:cs typeface="Arial" panose="020B0604020202020204"/>
              </a:rPr>
              <a:t>A</a:t>
            </a:r>
            <a:r>
              <a:rPr sz="1500" kern="0" spc="-100" dirty="0">
                <a:solidFill>
                  <a:srgbClr val="000000">
                    <a:alpha val="100000"/>
                  </a:srgbClr>
                </a:solidFill>
                <a:latin typeface="Arial" panose="020B0604020202020204"/>
                <a:ea typeface="Arial" panose="020B0604020202020204"/>
                <a:cs typeface="Arial" panose="020B0604020202020204"/>
              </a:rPr>
              <a:t> </a:t>
            </a:r>
            <a:r>
              <a:rPr sz="1500" kern="0" spc="120" dirty="0">
                <a:solidFill>
                  <a:srgbClr val="000000">
                    <a:alpha val="100000"/>
                  </a:srgbClr>
                </a:solidFill>
                <a:latin typeface="黑体" panose="02010609060101010101" charset="-122"/>
                <a:ea typeface="黑体" panose="02010609060101010101" charset="-122"/>
                <a:cs typeface="黑体" panose="02010609060101010101" charset="-122"/>
              </a:rPr>
              <a:t>查询快</a:t>
            </a:r>
            <a:endParaRPr sz="1500" dirty="0">
              <a:latin typeface="黑体" panose="02010609060101010101" charset="-122"/>
              <a:ea typeface="黑体" panose="02010609060101010101" charset="-122"/>
              <a:cs typeface="黑体" panose="02010609060101010101" charset="-122"/>
            </a:endParaRPr>
          </a:p>
          <a:p>
            <a:pPr marL="2368550" algn="l" rtl="0" eaLnBrk="0">
              <a:lnSpc>
                <a:spcPct val="99000"/>
              </a:lnSpc>
              <a:spcBef>
                <a:spcPts val="520"/>
              </a:spcBef>
            </a:pPr>
            <a:r>
              <a:rPr sz="1500" kern="0" spc="11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B</a:t>
            </a:r>
            <a:r>
              <a:rPr sz="1500" kern="0" spc="-15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 </a:t>
            </a:r>
            <a:r>
              <a:rPr sz="1500" kern="0" spc="110" dirty="0">
                <a:solidFill>
                  <a:srgbClr val="000000">
                    <a:alpha val="100000"/>
                  </a:srgbClr>
                </a:solidFill>
                <a:latin typeface="黑体" panose="02010609060101010101" charset="-122"/>
                <a:ea typeface="黑体" panose="02010609060101010101" charset="-122"/>
                <a:cs typeface="黑体" panose="02010609060101010101" charset="-122"/>
              </a:rPr>
              <a:t>增删快</a:t>
            </a:r>
            <a:endParaRPr sz="1500" dirty="0">
              <a:latin typeface="黑体" panose="02010609060101010101" charset="-122"/>
              <a:ea typeface="黑体" panose="02010609060101010101" charset="-122"/>
              <a:cs typeface="黑体" panose="02010609060101010101" charset="-122"/>
            </a:endParaRPr>
          </a:p>
          <a:p>
            <a:pPr marL="2368550" algn="l" rtl="0" eaLnBrk="0">
              <a:lnSpc>
                <a:spcPct val="99000"/>
              </a:lnSpc>
              <a:spcBef>
                <a:spcPts val="410"/>
              </a:spcBef>
            </a:pPr>
            <a:r>
              <a:rPr sz="1500" kern="0" spc="80" dirty="0">
                <a:solidFill>
                  <a:srgbClr val="000000">
                    <a:alpha val="100000"/>
                  </a:srgbClr>
                </a:solidFill>
                <a:latin typeface="Arial" panose="020B0604020202020204"/>
                <a:ea typeface="Arial" panose="020B0604020202020204"/>
                <a:cs typeface="Arial" panose="020B0604020202020204"/>
              </a:rPr>
              <a:t>C</a:t>
            </a:r>
            <a:r>
              <a:rPr sz="1500" kern="0" spc="-40" dirty="0">
                <a:solidFill>
                  <a:srgbClr val="000000">
                    <a:alpha val="100000"/>
                  </a:srgbClr>
                </a:solidFill>
                <a:latin typeface="Arial" panose="020B0604020202020204"/>
                <a:ea typeface="Arial" panose="020B0604020202020204"/>
                <a:cs typeface="Arial" panose="020B0604020202020204"/>
              </a:rPr>
              <a:t> </a:t>
            </a:r>
            <a:r>
              <a:rPr sz="1500" kern="0" spc="80" dirty="0">
                <a:solidFill>
                  <a:srgbClr val="000000">
                    <a:alpha val="100000"/>
                  </a:srgbClr>
                </a:solidFill>
                <a:latin typeface="黑体" panose="02010609060101010101" charset="-122"/>
                <a:ea typeface="黑体" panose="02010609060101010101" charset="-122"/>
                <a:cs typeface="黑体" panose="02010609060101010101" charset="-122"/>
              </a:rPr>
              <a:t>元素不重复</a:t>
            </a:r>
            <a:endParaRPr sz="1500" dirty="0">
              <a:latin typeface="黑体" panose="02010609060101010101" charset="-122"/>
              <a:ea typeface="黑体" panose="02010609060101010101" charset="-122"/>
              <a:cs typeface="黑体" panose="02010609060101010101" charset="-122"/>
            </a:endParaRPr>
          </a:p>
          <a:p>
            <a:pPr marL="2368550" algn="l" rtl="0" eaLnBrk="0">
              <a:lnSpc>
                <a:spcPct val="99000"/>
              </a:lnSpc>
              <a:spcBef>
                <a:spcPts val="470"/>
              </a:spcBef>
            </a:pPr>
            <a:r>
              <a:rPr sz="1500" kern="0" spc="70" dirty="0">
                <a:solidFill>
                  <a:srgbClr val="000000">
                    <a:alpha val="100000"/>
                  </a:srgbClr>
                </a:solidFill>
                <a:latin typeface="Arial" panose="020B0604020202020204"/>
                <a:ea typeface="Arial" panose="020B0604020202020204"/>
                <a:cs typeface="Arial" panose="020B0604020202020204"/>
              </a:rPr>
              <a:t>D </a:t>
            </a:r>
            <a:r>
              <a:rPr sz="1500" kern="0" spc="70" dirty="0">
                <a:solidFill>
                  <a:srgbClr val="000000">
                    <a:alpha val="100000"/>
                  </a:srgbClr>
                </a:solidFill>
                <a:latin typeface="黑体" panose="02010609060101010101" charset="-122"/>
                <a:ea typeface="黑体" panose="02010609060101010101" charset="-122"/>
                <a:cs typeface="黑体" panose="02010609060101010101" charset="-122"/>
              </a:rPr>
              <a:t>元素自然排序</a:t>
            </a:r>
            <a:endParaRPr sz="1500" dirty="0">
              <a:latin typeface="黑体" panose="02010609060101010101" charset="-122"/>
              <a:ea typeface="黑体" panose="02010609060101010101" charset="-122"/>
              <a:cs typeface="黑体" panose="02010609060101010101" charset="-122"/>
            </a:endParaRPr>
          </a:p>
          <a:p>
            <a:pPr algn="l" rtl="0" eaLnBrk="0">
              <a:lnSpc>
                <a:spcPct val="139000"/>
              </a:lnSpc>
            </a:pPr>
            <a:endParaRPr sz="1000" dirty="0">
              <a:latin typeface="Arial" panose="020B0604020202020204"/>
              <a:ea typeface="Arial" panose="020B0604020202020204"/>
              <a:cs typeface="Arial" panose="020B0604020202020204"/>
            </a:endParaRPr>
          </a:p>
          <a:p>
            <a:pPr algn="l" rtl="0" eaLnBrk="0">
              <a:lnSpc>
                <a:spcPct val="139000"/>
              </a:lnSpc>
            </a:pPr>
            <a:endParaRPr sz="1000" dirty="0">
              <a:latin typeface="Arial" panose="020B0604020202020204"/>
              <a:ea typeface="Arial" panose="020B0604020202020204"/>
              <a:cs typeface="Arial" panose="020B0604020202020204"/>
            </a:endParaRPr>
          </a:p>
          <a:p>
            <a:pPr marL="2371090" algn="l" rtl="0" eaLnBrk="0">
              <a:lnSpc>
                <a:spcPct val="99000"/>
              </a:lnSpc>
              <a:spcBef>
                <a:spcPts val="460"/>
              </a:spcBef>
            </a:pPr>
            <a:r>
              <a:rPr sz="1500" b="1" kern="0" spc="-70" dirty="0">
                <a:solidFill>
                  <a:srgbClr val="904040">
                    <a:alpha val="100000"/>
                  </a:srgbClr>
                </a:solidFill>
                <a:latin typeface="黑体" panose="02010609060101010101" charset="-122"/>
                <a:ea typeface="黑体" panose="02010609060101010101" charset="-122"/>
                <a:cs typeface="黑体" panose="02010609060101010101" charset="-122"/>
              </a:rPr>
              <a:t>正确答案：</a:t>
            </a:r>
            <a:r>
              <a:rPr sz="1500" b="1" kern="0" spc="-70" dirty="0">
                <a:solidFill>
                  <a:srgbClr val="904040">
                    <a:alpha val="100000"/>
                  </a:srgbClr>
                </a:solidFill>
                <a:latin typeface="宋体" panose="02010600030101010101" pitchFamily="2" charset="-122"/>
                <a:ea typeface="宋体" panose="02010600030101010101" pitchFamily="2" charset="-122"/>
                <a:cs typeface="宋体" panose="02010600030101010101" pitchFamily="2" charset="-122"/>
              </a:rPr>
              <a:t>B</a:t>
            </a:r>
            <a:endParaRPr sz="1500" dirty="0">
              <a:latin typeface="宋体" panose="02010600030101010101" pitchFamily="2" charset="-122"/>
              <a:ea typeface="宋体" panose="02010600030101010101" pitchFamily="2" charset="-122"/>
              <a:cs typeface="宋体" panose="02010600030101010101" pitchFamily="2" charset="-122"/>
            </a:endParaRPr>
          </a:p>
          <a:p>
            <a:pPr algn="l" rtl="0" eaLnBrk="0">
              <a:lnSpc>
                <a:spcPct val="111000"/>
              </a:lnSpc>
            </a:pPr>
            <a:endParaRPr sz="1000" dirty="0">
              <a:latin typeface="Arial" panose="020B0604020202020204"/>
              <a:ea typeface="Arial" panose="020B0604020202020204"/>
              <a:cs typeface="Arial" panose="020B0604020202020204"/>
            </a:endParaRPr>
          </a:p>
          <a:p>
            <a:pPr algn="l" rtl="0" eaLnBrk="0">
              <a:lnSpc>
                <a:spcPct val="112000"/>
              </a:lnSpc>
            </a:pPr>
            <a:endParaRPr sz="1000" dirty="0">
              <a:latin typeface="Arial" panose="020B0604020202020204"/>
              <a:ea typeface="Arial" panose="020B0604020202020204"/>
              <a:cs typeface="Arial" panose="020B0604020202020204"/>
            </a:endParaRPr>
          </a:p>
          <a:p>
            <a:pPr algn="l" rtl="0" eaLnBrk="0">
              <a:lnSpc>
                <a:spcPct val="112000"/>
              </a:lnSpc>
            </a:pPr>
            <a:endParaRPr sz="1000" dirty="0">
              <a:latin typeface="Arial" panose="020B0604020202020204"/>
              <a:ea typeface="Arial" panose="020B0604020202020204"/>
              <a:cs typeface="Arial" panose="020B0604020202020204"/>
            </a:endParaRPr>
          </a:p>
          <a:p>
            <a:pPr algn="l" rtl="0" eaLnBrk="0">
              <a:lnSpc>
                <a:spcPct val="112000"/>
              </a:lnSpc>
            </a:pPr>
            <a:endParaRPr sz="1000" dirty="0">
              <a:latin typeface="Arial" panose="020B0604020202020204"/>
              <a:ea typeface="Arial" panose="020B0604020202020204"/>
              <a:cs typeface="Arial" panose="020B0604020202020204"/>
            </a:endParaRPr>
          </a:p>
          <a:p>
            <a:pPr algn="l" rtl="0" eaLnBrk="0">
              <a:lnSpc>
                <a:spcPct val="112000"/>
              </a:lnSpc>
            </a:pPr>
            <a:endParaRPr sz="1000" dirty="0">
              <a:latin typeface="Arial" panose="020B0604020202020204"/>
              <a:ea typeface="Arial" panose="020B0604020202020204"/>
              <a:cs typeface="Arial" panose="020B0604020202020204"/>
            </a:endParaRPr>
          </a:p>
          <a:p>
            <a:pPr marL="2164715" algn="l" rtl="0" eaLnBrk="0">
              <a:lnSpc>
                <a:spcPct val="117000"/>
              </a:lnSpc>
              <a:spcBef>
                <a:spcPts val="460"/>
              </a:spcBef>
              <a:tabLst>
                <a:tab pos="7931150" algn="l"/>
              </a:tabLst>
            </a:pPr>
            <a:r>
              <a:rPr sz="1500" kern="0" spc="140" dirty="0">
                <a:solidFill>
                  <a:srgbClr val="000000">
                    <a:alpha val="100000"/>
                  </a:srgbClr>
                </a:solidFill>
                <a:latin typeface="Arial" panose="020B0604020202020204"/>
                <a:ea typeface="Arial" panose="020B0604020202020204"/>
                <a:cs typeface="Arial" panose="020B0604020202020204"/>
              </a:rPr>
              <a:t>10.</a:t>
            </a:r>
            <a:r>
              <a:rPr sz="1500" kern="0" spc="20" dirty="0">
                <a:solidFill>
                  <a:srgbClr val="000000">
                    <a:alpha val="100000"/>
                  </a:srgbClr>
                </a:solidFill>
                <a:latin typeface="Arial" panose="020B0604020202020204"/>
                <a:ea typeface="Arial" panose="020B0604020202020204"/>
                <a:cs typeface="Arial" panose="020B0604020202020204"/>
              </a:rPr>
              <a:t>      </a:t>
            </a:r>
            <a:r>
              <a:rPr sz="1500" kern="0" spc="140" dirty="0">
                <a:solidFill>
                  <a:srgbClr val="000000">
                    <a:alpha val="100000"/>
                  </a:srgbClr>
                </a:solidFill>
                <a:latin typeface="黑体" panose="02010609060101010101" charset="-122"/>
                <a:ea typeface="黑体" panose="02010609060101010101" charset="-122"/>
                <a:cs typeface="黑体" panose="02010609060101010101" charset="-122"/>
              </a:rPr>
              <a:t>下面</a:t>
            </a:r>
            <a:r>
              <a:rPr sz="1500" kern="0" spc="0" dirty="0">
                <a:solidFill>
                  <a:srgbClr val="000000">
                    <a:alpha val="100000"/>
                  </a:srgbClr>
                </a:solidFill>
                <a:latin typeface="Arial" panose="020B0604020202020204"/>
                <a:ea typeface="Arial" panose="020B0604020202020204"/>
                <a:cs typeface="Arial" panose="020B0604020202020204"/>
              </a:rPr>
              <a:t>Java</a:t>
            </a:r>
            <a:r>
              <a:rPr sz="1500" kern="0" spc="140" dirty="0">
                <a:solidFill>
                  <a:srgbClr val="000000">
                    <a:alpha val="100000"/>
                  </a:srgbClr>
                </a:solidFill>
                <a:latin typeface="黑体" panose="02010609060101010101" charset="-122"/>
                <a:ea typeface="黑体" panose="02010609060101010101" charset="-122"/>
                <a:cs typeface="黑体" panose="02010609060101010101" charset="-122"/>
              </a:rPr>
              <a:t>中关于</a:t>
            </a:r>
            <a:r>
              <a:rPr sz="1500" kern="0" spc="0" dirty="0">
                <a:solidFill>
                  <a:srgbClr val="000000">
                    <a:alpha val="100000"/>
                  </a:srgbClr>
                </a:solidFill>
                <a:latin typeface="Arial" panose="020B0604020202020204"/>
                <a:ea typeface="Arial" panose="020B0604020202020204"/>
                <a:cs typeface="Arial" panose="020B0604020202020204"/>
              </a:rPr>
              <a:t>List</a:t>
            </a:r>
            <a:r>
              <a:rPr sz="1500" kern="0" spc="-200" dirty="0">
                <a:solidFill>
                  <a:srgbClr val="000000">
                    <a:alpha val="100000"/>
                  </a:srgbClr>
                </a:solidFill>
                <a:latin typeface="Arial" panose="020B0604020202020204"/>
                <a:ea typeface="Arial" panose="020B0604020202020204"/>
                <a:cs typeface="Arial" panose="020B0604020202020204"/>
              </a:rPr>
              <a:t> </a:t>
            </a:r>
            <a:r>
              <a:rPr sz="1500" kern="0" spc="14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a:t>
            </a:r>
            <a:r>
              <a:rPr sz="1500" kern="0" spc="0" dirty="0">
                <a:solidFill>
                  <a:srgbClr val="000000">
                    <a:alpha val="100000"/>
                  </a:srgbClr>
                </a:solidFill>
                <a:latin typeface="Arial" panose="020B0604020202020204"/>
                <a:ea typeface="Arial" panose="020B0604020202020204"/>
                <a:cs typeface="Arial" panose="020B0604020202020204"/>
              </a:rPr>
              <a:t>Set</a:t>
            </a:r>
            <a:r>
              <a:rPr sz="1500" kern="0" spc="140" dirty="0">
                <a:solidFill>
                  <a:srgbClr val="000000">
                    <a:alpha val="100000"/>
                  </a:srgbClr>
                </a:solidFill>
                <a:latin typeface="Arial" panose="020B0604020202020204"/>
                <a:ea typeface="Arial" panose="020B0604020202020204"/>
                <a:cs typeface="Arial" panose="020B0604020202020204"/>
              </a:rPr>
              <a:t> </a:t>
            </a:r>
            <a:r>
              <a:rPr sz="1500" kern="0" spc="140" dirty="0">
                <a:solidFill>
                  <a:srgbClr val="000000">
                    <a:alpha val="100000"/>
                  </a:srgbClr>
                </a:solidFill>
                <a:latin typeface="黑体" panose="02010609060101010101" charset="-122"/>
                <a:ea typeface="黑体" panose="02010609060101010101" charset="-122"/>
                <a:cs typeface="黑体" panose="02010609060101010101" charset="-122"/>
              </a:rPr>
              <a:t>的说法正确的是(</a:t>
            </a:r>
            <a:r>
              <a:rPr sz="1500" kern="0" spc="130" dirty="0">
                <a:solidFill>
                  <a:srgbClr val="000000">
                    <a:alpha val="100000"/>
                  </a:srgbClr>
                </a:solidFill>
                <a:latin typeface="黑体" panose="02010609060101010101" charset="-122"/>
                <a:ea typeface="黑体" panose="02010609060101010101" charset="-122"/>
                <a:cs typeface="黑体" panose="02010609060101010101" charset="-122"/>
              </a:rPr>
              <a:t>)</a:t>
            </a:r>
            <a:r>
              <a:rPr sz="1500" u="sng" kern="0" spc="0" dirty="0">
                <a:solidFill>
                  <a:srgbClr val="000000">
                    <a:alpha val="100000"/>
                  </a:srgbClr>
                </a:solidFill>
                <a:latin typeface="黑体" panose="02010609060101010101" charset="-122"/>
                <a:ea typeface="黑体" panose="02010609060101010101" charset="-122"/>
                <a:cs typeface="黑体" panose="02010609060101010101" charset="-122"/>
              </a:rPr>
              <a:t>	</a:t>
            </a:r>
            <a:endParaRPr sz="1500" dirty="0">
              <a:latin typeface="黑体" panose="02010609060101010101" charset="-122"/>
              <a:ea typeface="黑体" panose="02010609060101010101" charset="-122"/>
              <a:cs typeface="黑体" panose="02010609060101010101" charset="-122"/>
            </a:endParaRPr>
          </a:p>
          <a:p>
            <a:pPr marL="2749550" algn="l" rtl="0" eaLnBrk="0">
              <a:lnSpc>
                <a:spcPts val="1855"/>
              </a:lnSpc>
            </a:pPr>
            <a:r>
              <a:rPr sz="1500" kern="0" spc="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A</a:t>
            </a:r>
            <a:r>
              <a:rPr sz="1500" kern="0" spc="4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 </a:t>
            </a:r>
            <a:r>
              <a:rPr sz="1500" kern="0" spc="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List</a:t>
            </a:r>
            <a:r>
              <a:rPr sz="1500" kern="0" spc="-45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 </a:t>
            </a:r>
            <a:r>
              <a:rPr sz="1500" kern="0" spc="40" dirty="0">
                <a:solidFill>
                  <a:srgbClr val="000000">
                    <a:alpha val="100000"/>
                  </a:srgbClr>
                </a:solidFill>
                <a:latin typeface="黑体" panose="02010609060101010101" charset="-122"/>
                <a:ea typeface="黑体" panose="02010609060101010101" charset="-122"/>
                <a:cs typeface="黑体" panose="02010609060101010101" charset="-122"/>
              </a:rPr>
              <a:t>接口存储一组唯一，有序的</a:t>
            </a:r>
            <a:r>
              <a:rPr sz="1500" kern="0" spc="30" dirty="0">
                <a:solidFill>
                  <a:srgbClr val="000000">
                    <a:alpha val="100000"/>
                  </a:srgbClr>
                </a:solidFill>
                <a:latin typeface="黑体" panose="02010609060101010101" charset="-122"/>
                <a:ea typeface="黑体" panose="02010609060101010101" charset="-122"/>
                <a:cs typeface="黑体" panose="02010609060101010101" charset="-122"/>
              </a:rPr>
              <a:t>对象</a:t>
            </a:r>
            <a:endParaRPr sz="1500" dirty="0">
              <a:latin typeface="黑体" panose="02010609060101010101" charset="-122"/>
              <a:ea typeface="黑体" panose="02010609060101010101" charset="-122"/>
              <a:cs typeface="黑体" panose="02010609060101010101" charset="-122"/>
            </a:endParaRPr>
          </a:p>
          <a:p>
            <a:pPr marL="2749550" algn="l" rtl="0" eaLnBrk="0">
              <a:lnSpc>
                <a:spcPct val="95000"/>
              </a:lnSpc>
              <a:spcBef>
                <a:spcPts val="540"/>
              </a:spcBef>
            </a:pPr>
            <a:r>
              <a:rPr sz="1500" kern="0" spc="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B</a:t>
            </a:r>
            <a:r>
              <a:rPr sz="1500" kern="0" spc="40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 </a:t>
            </a:r>
            <a:r>
              <a:rPr sz="1500" kern="0" spc="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Set</a:t>
            </a:r>
            <a:r>
              <a:rPr sz="1500" kern="0" spc="90" dirty="0">
                <a:solidFill>
                  <a:srgbClr val="000000">
                    <a:alpha val="100000"/>
                  </a:srgbClr>
                </a:solidFill>
                <a:latin typeface="黑体" panose="02010609060101010101" charset="-122"/>
                <a:ea typeface="黑体" panose="02010609060101010101" charset="-122"/>
                <a:cs typeface="黑体" panose="02010609060101010101" charset="-122"/>
              </a:rPr>
              <a:t>接口存储—组唯一，有序</a:t>
            </a:r>
            <a:r>
              <a:rPr sz="1500" kern="0" spc="80" dirty="0">
                <a:solidFill>
                  <a:srgbClr val="000000">
                    <a:alpha val="100000"/>
                  </a:srgbClr>
                </a:solidFill>
                <a:latin typeface="黑体" panose="02010609060101010101" charset="-122"/>
                <a:ea typeface="黑体" panose="02010609060101010101" charset="-122"/>
                <a:cs typeface="黑体" panose="02010609060101010101" charset="-122"/>
              </a:rPr>
              <a:t>的对象</a:t>
            </a:r>
            <a:endParaRPr sz="1500" dirty="0">
              <a:latin typeface="黑体" panose="02010609060101010101" charset="-122"/>
              <a:ea typeface="黑体" panose="02010609060101010101" charset="-122"/>
              <a:cs typeface="黑体" panose="02010609060101010101" charset="-122"/>
            </a:endParaRPr>
          </a:p>
          <a:p>
            <a:pPr marL="2749550" algn="l" rtl="0" eaLnBrk="0">
              <a:lnSpc>
                <a:spcPct val="98000"/>
              </a:lnSpc>
              <a:spcBef>
                <a:spcPts val="615"/>
              </a:spcBef>
            </a:pPr>
            <a:r>
              <a:rPr sz="1500" kern="0" spc="-1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C</a:t>
            </a:r>
            <a:r>
              <a:rPr sz="1500" kern="0" spc="48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 </a:t>
            </a:r>
            <a:r>
              <a:rPr sz="1500" kern="0" spc="-1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Set</a:t>
            </a:r>
            <a:r>
              <a:rPr sz="1500" kern="0" spc="-10" dirty="0">
                <a:solidFill>
                  <a:srgbClr val="000000">
                    <a:alpha val="100000"/>
                  </a:srgbClr>
                </a:solidFill>
                <a:latin typeface="黑体" panose="02010609060101010101" charset="-122"/>
                <a:ea typeface="黑体" panose="02010609060101010101" charset="-122"/>
                <a:cs typeface="黑体" panose="02010609060101010101" charset="-122"/>
              </a:rPr>
              <a:t>可以允许插入多个</a:t>
            </a:r>
            <a:r>
              <a:rPr sz="1500" kern="0" spc="-1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null</a:t>
            </a:r>
            <a:r>
              <a:rPr sz="1500" kern="0" spc="-10" dirty="0">
                <a:solidFill>
                  <a:srgbClr val="000000">
                    <a:alpha val="100000"/>
                  </a:srgbClr>
                </a:solidFill>
                <a:latin typeface="黑体" panose="02010609060101010101" charset="-122"/>
                <a:ea typeface="黑体" panose="02010609060101010101" charset="-122"/>
                <a:cs typeface="黑体" panose="02010609060101010101" charset="-122"/>
              </a:rPr>
              <a:t>值</a:t>
            </a:r>
            <a:endParaRPr sz="1500" dirty="0">
              <a:latin typeface="黑体" panose="02010609060101010101" charset="-122"/>
              <a:ea typeface="黑体" panose="02010609060101010101" charset="-122"/>
              <a:cs typeface="黑体" panose="02010609060101010101" charset="-122"/>
            </a:endParaRPr>
          </a:p>
          <a:p>
            <a:pPr marL="2749550" algn="l" rtl="0" eaLnBrk="0">
              <a:lnSpc>
                <a:spcPct val="94000"/>
              </a:lnSpc>
              <a:spcBef>
                <a:spcPts val="330"/>
              </a:spcBef>
            </a:pPr>
            <a:r>
              <a:rPr sz="1500" kern="0" spc="0" dirty="0">
                <a:solidFill>
                  <a:srgbClr val="000000">
                    <a:alpha val="100000"/>
                  </a:srgbClr>
                </a:solidFill>
                <a:latin typeface="Arial" panose="020B0604020202020204"/>
                <a:ea typeface="Arial" panose="020B0604020202020204"/>
                <a:cs typeface="Arial" panose="020B0604020202020204"/>
              </a:rPr>
              <a:t>D</a:t>
            </a:r>
            <a:r>
              <a:rPr sz="1500" kern="0" spc="200" dirty="0">
                <a:solidFill>
                  <a:srgbClr val="000000">
                    <a:alpha val="100000"/>
                  </a:srgbClr>
                </a:solidFill>
                <a:latin typeface="Arial" panose="020B0604020202020204"/>
                <a:ea typeface="Arial" panose="020B0604020202020204"/>
                <a:cs typeface="Arial" panose="020B0604020202020204"/>
              </a:rPr>
              <a:t> </a:t>
            </a:r>
            <a:r>
              <a:rPr sz="1500" kern="0" spc="0" dirty="0">
                <a:solidFill>
                  <a:srgbClr val="000000">
                    <a:alpha val="100000"/>
                  </a:srgbClr>
                </a:solidFill>
                <a:latin typeface="Arial" panose="020B0604020202020204"/>
                <a:ea typeface="Arial" panose="020B0604020202020204"/>
                <a:cs typeface="Arial" panose="020B0604020202020204"/>
              </a:rPr>
              <a:t>ArrayList</a:t>
            </a:r>
            <a:r>
              <a:rPr sz="1500" kern="0" spc="100" dirty="0">
                <a:solidFill>
                  <a:srgbClr val="000000">
                    <a:alpha val="100000"/>
                  </a:srgbClr>
                </a:solidFill>
                <a:latin typeface="黑体" panose="02010609060101010101" charset="-122"/>
                <a:ea typeface="黑体" panose="02010609060101010101" charset="-122"/>
                <a:cs typeface="黑体" panose="02010609060101010101" charset="-122"/>
              </a:rPr>
              <a:t>和</a:t>
            </a:r>
            <a:r>
              <a:rPr sz="1500" kern="0" spc="0" dirty="0">
                <a:solidFill>
                  <a:srgbClr val="000000">
                    <a:alpha val="100000"/>
                  </a:srgbClr>
                </a:solidFill>
                <a:latin typeface="Arial" panose="020B0604020202020204"/>
                <a:ea typeface="Arial" panose="020B0604020202020204"/>
                <a:cs typeface="Arial" panose="020B0604020202020204"/>
              </a:rPr>
              <a:t>Vector</a:t>
            </a:r>
            <a:r>
              <a:rPr sz="1500" kern="0" spc="100" dirty="0">
                <a:solidFill>
                  <a:srgbClr val="000000">
                    <a:alpha val="100000"/>
                  </a:srgbClr>
                </a:solidFill>
                <a:latin typeface="黑体" panose="02010609060101010101" charset="-122"/>
                <a:ea typeface="黑体" panose="02010609060101010101" charset="-122"/>
                <a:cs typeface="黑体" panose="02010609060101010101" charset="-122"/>
              </a:rPr>
              <a:t>都继承自</a:t>
            </a:r>
            <a:r>
              <a:rPr sz="1500" kern="0" spc="0" dirty="0">
                <a:solidFill>
                  <a:srgbClr val="000000">
                    <a:alpha val="100000"/>
                  </a:srgbClr>
                </a:solidFill>
                <a:latin typeface="Arial" panose="020B0604020202020204"/>
                <a:ea typeface="Arial" panose="020B0604020202020204"/>
                <a:cs typeface="Arial" panose="020B0604020202020204"/>
              </a:rPr>
              <a:t>List</a:t>
            </a:r>
            <a:endParaRPr sz="1500" dirty="0">
              <a:latin typeface="Arial" panose="020B0604020202020204"/>
              <a:ea typeface="Arial" panose="020B0604020202020204"/>
              <a:cs typeface="Arial" panose="020B0604020202020204"/>
            </a:endParaRPr>
          </a:p>
          <a:p>
            <a:pPr algn="l" rtl="0" eaLnBrk="0">
              <a:lnSpc>
                <a:spcPct val="103000"/>
              </a:lnSpc>
            </a:pPr>
            <a:endParaRPr sz="1000" dirty="0">
              <a:latin typeface="Arial" panose="020B0604020202020204"/>
              <a:ea typeface="Arial" panose="020B0604020202020204"/>
              <a:cs typeface="Arial" panose="020B0604020202020204"/>
            </a:endParaRPr>
          </a:p>
          <a:p>
            <a:pPr algn="l" rtl="0" eaLnBrk="0">
              <a:lnSpc>
                <a:spcPct val="104000"/>
              </a:lnSpc>
            </a:pPr>
            <a:endParaRPr sz="1000" dirty="0">
              <a:latin typeface="Arial" panose="020B0604020202020204"/>
              <a:ea typeface="Arial" panose="020B0604020202020204"/>
              <a:cs typeface="Arial" panose="020B0604020202020204"/>
            </a:endParaRPr>
          </a:p>
          <a:p>
            <a:pPr algn="l" rtl="0" eaLnBrk="0">
              <a:lnSpc>
                <a:spcPct val="104000"/>
              </a:lnSpc>
            </a:pPr>
            <a:endParaRPr sz="1000" dirty="0">
              <a:latin typeface="Arial" panose="020B0604020202020204"/>
              <a:ea typeface="Arial" panose="020B0604020202020204"/>
              <a:cs typeface="Arial" panose="020B0604020202020204"/>
            </a:endParaRPr>
          </a:p>
          <a:p>
            <a:pPr marL="2752090" algn="l" rtl="0" eaLnBrk="0">
              <a:lnSpc>
                <a:spcPct val="99000"/>
              </a:lnSpc>
              <a:spcBef>
                <a:spcPts val="455"/>
              </a:spcBef>
            </a:pPr>
            <a:r>
              <a:rPr sz="1500" b="1" kern="0" spc="-70" dirty="0">
                <a:solidFill>
                  <a:srgbClr val="904040">
                    <a:alpha val="100000"/>
                  </a:srgbClr>
                </a:solidFill>
                <a:latin typeface="黑体" panose="02010609060101010101" charset="-122"/>
                <a:ea typeface="黑体" panose="02010609060101010101" charset="-122"/>
                <a:cs typeface="黑体" panose="02010609060101010101" charset="-122"/>
              </a:rPr>
              <a:t>正确答案：</a:t>
            </a:r>
            <a:r>
              <a:rPr sz="1500" b="1" kern="0" spc="-70" dirty="0">
                <a:solidFill>
                  <a:srgbClr val="904040">
                    <a:alpha val="100000"/>
                  </a:srgbClr>
                </a:solidFill>
                <a:latin typeface="宋体" panose="02010600030101010101" pitchFamily="2" charset="-122"/>
                <a:ea typeface="宋体" panose="02010600030101010101" pitchFamily="2" charset="-122"/>
                <a:cs typeface="宋体" panose="02010600030101010101" pitchFamily="2" charset="-122"/>
              </a:rPr>
              <a:t>D</a:t>
            </a:r>
            <a:endParaRPr sz="1500" dirty="0">
              <a:latin typeface="宋体" panose="02010600030101010101" pitchFamily="2" charset="-122"/>
              <a:ea typeface="宋体" panose="02010600030101010101" pitchFamily="2" charset="-122"/>
              <a:cs typeface="宋体" panose="02010600030101010101" pitchFamily="2" charset="-122"/>
            </a:endParaRPr>
          </a:p>
          <a:p>
            <a:pPr algn="l" rtl="0" eaLnBrk="0">
              <a:lnSpc>
                <a:spcPct val="112000"/>
              </a:lnSpc>
            </a:pPr>
            <a:endParaRPr sz="1000" dirty="0">
              <a:latin typeface="Arial" panose="020B0604020202020204"/>
              <a:ea typeface="Arial" panose="020B0604020202020204"/>
              <a:cs typeface="Arial" panose="020B0604020202020204"/>
            </a:endParaRPr>
          </a:p>
          <a:p>
            <a:pPr algn="l" rtl="0" eaLnBrk="0">
              <a:lnSpc>
                <a:spcPct val="112000"/>
              </a:lnSpc>
            </a:pPr>
            <a:endParaRPr sz="1000" dirty="0">
              <a:latin typeface="Arial" panose="020B0604020202020204"/>
              <a:ea typeface="Arial" panose="020B0604020202020204"/>
              <a:cs typeface="Arial" panose="020B0604020202020204"/>
            </a:endParaRPr>
          </a:p>
          <a:p>
            <a:pPr algn="l" rtl="0" eaLnBrk="0">
              <a:lnSpc>
                <a:spcPct val="113000"/>
              </a:lnSpc>
            </a:pPr>
            <a:r>
              <a:rPr lang="en-US" sz="1000" dirty="0">
                <a:latin typeface="Calibri" panose="020F0502020204030204"/>
                <a:ea typeface="Calibri" panose="020F0502020204030204"/>
                <a:cs typeface="Calibri" panose="020F0502020204030204"/>
                <a:sym typeface="+mn-ea"/>
              </a:rPr>
              <a:t>Sunday,December 28,2025</a:t>
            </a:r>
            <a:r>
              <a:rPr sz="1100" kern="0" spc="0" dirty="0">
                <a:solidFill>
                  <a:srgbClr val="000000">
                    <a:alpha val="100000"/>
                  </a:srgbClr>
                </a:solidFill>
                <a:latin typeface="Arial" panose="020B0604020202020204"/>
                <a:ea typeface="Arial" panose="020B0604020202020204"/>
                <a:cs typeface="Arial" panose="020B0604020202020204"/>
              </a:rPr>
              <a:t>                                                                                                                                                                         </a:t>
            </a:r>
            <a:r>
              <a:rPr sz="1100" kern="0" spc="-10" dirty="0">
                <a:solidFill>
                  <a:srgbClr val="000000">
                    <a:alpha val="100000"/>
                  </a:srgbClr>
                </a:solidFill>
                <a:latin typeface="Arial" panose="020B0604020202020204"/>
                <a:ea typeface="Arial" panose="020B0604020202020204"/>
                <a:cs typeface="Arial" panose="020B0604020202020204"/>
              </a:rPr>
              <a:t>                                              </a:t>
            </a:r>
            <a:endParaRPr sz="1900" baseline="4000" dirty="0">
              <a:latin typeface="Arial" panose="020B0604020202020204"/>
              <a:ea typeface="Arial" panose="020B0604020202020204"/>
              <a:cs typeface="Arial" panose="020B0604020202020204"/>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 name="textbox 418"/>
          <p:cNvSpPr/>
          <p:nvPr/>
        </p:nvSpPr>
        <p:spPr>
          <a:xfrm>
            <a:off x="920844" y="864103"/>
            <a:ext cx="8576944" cy="4378325"/>
          </a:xfrm>
          <a:prstGeom prst="rect">
            <a:avLst/>
          </a:prstGeom>
          <a:noFill/>
          <a:ln w="0" cap="flat">
            <a:noFill/>
            <a:prstDash val="solid"/>
            <a:miter lim="0"/>
          </a:ln>
        </p:spPr>
        <p:txBody>
          <a:bodyPr vert="horz" wrap="square" lIns="0" tIns="0" rIns="0" bIns="0"/>
          <a:lstStyle/>
          <a:p>
            <a:pPr algn="l" rtl="0" eaLnBrk="0">
              <a:lnSpc>
                <a:spcPct val="96000"/>
              </a:lnSpc>
            </a:pPr>
            <a:endParaRPr sz="100" dirty="0">
              <a:latin typeface="Arial" panose="020B0604020202020204"/>
              <a:ea typeface="Arial" panose="020B0604020202020204"/>
              <a:cs typeface="Arial" panose="020B0604020202020204"/>
            </a:endParaRPr>
          </a:p>
          <a:p>
            <a:pPr marL="12700" algn="l" rtl="0" eaLnBrk="0">
              <a:lnSpc>
                <a:spcPct val="78000"/>
              </a:lnSpc>
            </a:pPr>
            <a:r>
              <a:rPr sz="2700" b="1" kern="0" spc="10" dirty="0">
                <a:solidFill>
                  <a:srgbClr val="000000">
                    <a:alpha val="100000"/>
                  </a:srgbClr>
                </a:solidFill>
                <a:latin typeface="Calibri" panose="020F0502020204030204"/>
                <a:ea typeface="Calibri" panose="020F0502020204030204"/>
                <a:cs typeface="Calibri" panose="020F0502020204030204"/>
              </a:rPr>
              <a:t>ArrayList</a:t>
            </a:r>
            <a:endParaRPr sz="2700" dirty="0">
              <a:latin typeface="Calibri" panose="020F0502020204030204"/>
              <a:ea typeface="Calibri" panose="020F0502020204030204"/>
              <a:cs typeface="Calibri" panose="020F0502020204030204"/>
            </a:endParaRPr>
          </a:p>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marL="13970" algn="l" rtl="0" eaLnBrk="0">
              <a:lnSpc>
                <a:spcPct val="82000"/>
              </a:lnSpc>
              <a:spcBef>
                <a:spcPts val="700"/>
              </a:spcBef>
            </a:pPr>
            <a:r>
              <a:rPr sz="2300" kern="0" spc="0" dirty="0">
                <a:solidFill>
                  <a:srgbClr val="000000">
                    <a:alpha val="100000"/>
                  </a:srgbClr>
                </a:solidFill>
                <a:latin typeface="Calibri" panose="020F0502020204030204"/>
                <a:ea typeface="Calibri" panose="020F0502020204030204"/>
                <a:cs typeface="Calibri" panose="020F0502020204030204"/>
              </a:rPr>
              <a:t>ArrayList</a:t>
            </a:r>
            <a:r>
              <a:rPr sz="2300" kern="0" spc="120" dirty="0">
                <a:solidFill>
                  <a:srgbClr val="000000">
                    <a:alpha val="100000"/>
                  </a:srgbClr>
                </a:solidFill>
                <a:latin typeface="Calibri" panose="020F0502020204030204"/>
                <a:ea typeface="Calibri" panose="020F0502020204030204"/>
                <a:cs typeface="Calibri" panose="020F0502020204030204"/>
              </a:rPr>
              <a:t>&lt;</a:t>
            </a:r>
            <a:r>
              <a:rPr sz="2300" kern="0" spc="0" dirty="0">
                <a:solidFill>
                  <a:srgbClr val="000000">
                    <a:alpha val="100000"/>
                  </a:srgbClr>
                </a:solidFill>
                <a:latin typeface="Calibri" panose="020F0502020204030204"/>
                <a:ea typeface="Calibri" panose="020F0502020204030204"/>
                <a:cs typeface="Calibri" panose="020F0502020204030204"/>
              </a:rPr>
              <a:t>String</a:t>
            </a:r>
            <a:r>
              <a:rPr sz="2300" kern="0" spc="120" dirty="0">
                <a:solidFill>
                  <a:srgbClr val="000000">
                    <a:alpha val="100000"/>
                  </a:srgbClr>
                </a:solidFill>
                <a:latin typeface="Calibri" panose="020F0502020204030204"/>
                <a:ea typeface="Calibri" panose="020F0502020204030204"/>
                <a:cs typeface="Calibri" panose="020F0502020204030204"/>
              </a:rPr>
              <a:t>&gt; </a:t>
            </a:r>
            <a:r>
              <a:rPr sz="2300" kern="0" spc="0" dirty="0">
                <a:solidFill>
                  <a:srgbClr val="000000">
                    <a:alpha val="100000"/>
                  </a:srgbClr>
                </a:solidFill>
                <a:latin typeface="Calibri" panose="020F0502020204030204"/>
                <a:ea typeface="Calibri" panose="020F0502020204030204"/>
                <a:cs typeface="Calibri" panose="020F0502020204030204"/>
              </a:rPr>
              <a:t>sites</a:t>
            </a:r>
            <a:r>
              <a:rPr sz="2300" kern="0" spc="120" dirty="0">
                <a:solidFill>
                  <a:srgbClr val="000000">
                    <a:alpha val="100000"/>
                  </a:srgbClr>
                </a:solidFill>
                <a:latin typeface="Calibri" panose="020F0502020204030204"/>
                <a:ea typeface="Calibri" panose="020F0502020204030204"/>
                <a:cs typeface="Calibri" panose="020F0502020204030204"/>
              </a:rPr>
              <a:t> =</a:t>
            </a:r>
            <a:r>
              <a:rPr sz="2300" kern="0" spc="200" dirty="0">
                <a:solidFill>
                  <a:srgbClr val="000000">
                    <a:alpha val="100000"/>
                  </a:srgbClr>
                </a:solidFill>
                <a:latin typeface="Calibri" panose="020F0502020204030204"/>
                <a:ea typeface="Calibri" panose="020F0502020204030204"/>
                <a:cs typeface="Calibri" panose="020F0502020204030204"/>
              </a:rPr>
              <a:t> </a:t>
            </a:r>
            <a:r>
              <a:rPr sz="2300" kern="0" spc="0" dirty="0">
                <a:solidFill>
                  <a:srgbClr val="000000">
                    <a:alpha val="100000"/>
                  </a:srgbClr>
                </a:solidFill>
                <a:latin typeface="Calibri" panose="020F0502020204030204"/>
                <a:ea typeface="Calibri" panose="020F0502020204030204"/>
                <a:cs typeface="Calibri" panose="020F0502020204030204"/>
              </a:rPr>
              <a:t>new</a:t>
            </a:r>
            <a:r>
              <a:rPr sz="2300" kern="0" spc="120" dirty="0">
                <a:solidFill>
                  <a:srgbClr val="000000">
                    <a:alpha val="100000"/>
                  </a:srgbClr>
                </a:solidFill>
                <a:latin typeface="Calibri" panose="020F0502020204030204"/>
                <a:ea typeface="Calibri" panose="020F0502020204030204"/>
                <a:cs typeface="Calibri" panose="020F0502020204030204"/>
              </a:rPr>
              <a:t> </a:t>
            </a:r>
            <a:r>
              <a:rPr sz="2300" kern="0" spc="0" dirty="0">
                <a:solidFill>
                  <a:srgbClr val="000000">
                    <a:alpha val="100000"/>
                  </a:srgbClr>
                </a:solidFill>
                <a:latin typeface="Calibri" panose="020F0502020204030204"/>
                <a:ea typeface="Calibri" panose="020F0502020204030204"/>
                <a:cs typeface="Calibri" panose="020F0502020204030204"/>
              </a:rPr>
              <a:t>ArrayList</a:t>
            </a:r>
            <a:r>
              <a:rPr sz="2300" kern="0" spc="120" dirty="0">
                <a:solidFill>
                  <a:srgbClr val="000000">
                    <a:alpha val="100000"/>
                  </a:srgbClr>
                </a:solidFill>
                <a:latin typeface="Calibri" panose="020F0502020204030204"/>
                <a:ea typeface="Calibri" panose="020F0502020204030204"/>
                <a:cs typeface="Calibri" panose="020F0502020204030204"/>
              </a:rPr>
              <a:t>&lt;</a:t>
            </a:r>
            <a:r>
              <a:rPr sz="2300" kern="0" spc="0" dirty="0">
                <a:solidFill>
                  <a:srgbClr val="000000">
                    <a:alpha val="100000"/>
                  </a:srgbClr>
                </a:solidFill>
                <a:latin typeface="Calibri" panose="020F0502020204030204"/>
                <a:ea typeface="Calibri" panose="020F0502020204030204"/>
                <a:cs typeface="Calibri" panose="020F0502020204030204"/>
              </a:rPr>
              <a:t>String</a:t>
            </a:r>
            <a:r>
              <a:rPr sz="2300" kern="0" spc="120" dirty="0">
                <a:solidFill>
                  <a:srgbClr val="000000">
                    <a:alpha val="100000"/>
                  </a:srgbClr>
                </a:solidFill>
                <a:latin typeface="Calibri" panose="020F0502020204030204"/>
                <a:ea typeface="Calibri" panose="020F0502020204030204"/>
                <a:cs typeface="Calibri" panose="020F0502020204030204"/>
              </a:rPr>
              <a:t>&gt;();</a:t>
            </a:r>
            <a:endParaRPr sz="2300" dirty="0">
              <a:latin typeface="Calibri" panose="020F0502020204030204"/>
              <a:ea typeface="Calibri" panose="020F0502020204030204"/>
              <a:cs typeface="Calibri" panose="020F0502020204030204"/>
            </a:endParaRPr>
          </a:p>
          <a:p>
            <a:pPr algn="l" rtl="0" eaLnBrk="0">
              <a:lnSpc>
                <a:spcPct val="127000"/>
              </a:lnSpc>
            </a:pPr>
            <a:endParaRPr sz="1000" dirty="0">
              <a:latin typeface="Arial" panose="020B0604020202020204"/>
              <a:ea typeface="Arial" panose="020B0604020202020204"/>
              <a:cs typeface="Arial" panose="020B0604020202020204"/>
            </a:endParaRPr>
          </a:p>
          <a:p>
            <a:pPr marL="12700" algn="l" rtl="0" eaLnBrk="0">
              <a:lnSpc>
                <a:spcPct val="94000"/>
              </a:lnSpc>
              <a:spcBef>
                <a:spcPts val="695"/>
              </a:spcBef>
            </a:pPr>
            <a:r>
              <a:rPr sz="23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添加元素： </a:t>
            </a:r>
            <a:r>
              <a:rPr sz="2300" kern="0" spc="0" dirty="0">
                <a:solidFill>
                  <a:srgbClr val="000000">
                    <a:alpha val="100000"/>
                  </a:srgbClr>
                </a:solidFill>
                <a:latin typeface="Calibri" panose="020F0502020204030204"/>
                <a:ea typeface="Calibri" panose="020F0502020204030204"/>
                <a:cs typeface="Calibri" panose="020F0502020204030204"/>
              </a:rPr>
              <a:t>sites</a:t>
            </a:r>
            <a:r>
              <a:rPr sz="2300" kern="0" spc="30" dirty="0">
                <a:solidFill>
                  <a:srgbClr val="000000">
                    <a:alpha val="100000"/>
                  </a:srgbClr>
                </a:solidFill>
                <a:latin typeface="Calibri" panose="020F0502020204030204"/>
                <a:ea typeface="Calibri" panose="020F0502020204030204"/>
                <a:cs typeface="Calibri" panose="020F0502020204030204"/>
              </a:rPr>
              <a:t>.</a:t>
            </a:r>
            <a:r>
              <a:rPr sz="2300" kern="0" spc="0" dirty="0">
                <a:solidFill>
                  <a:srgbClr val="000000">
                    <a:alpha val="100000"/>
                  </a:srgbClr>
                </a:solidFill>
                <a:latin typeface="Calibri" panose="020F0502020204030204"/>
                <a:ea typeface="Calibri" panose="020F0502020204030204"/>
                <a:cs typeface="Calibri" panose="020F0502020204030204"/>
              </a:rPr>
              <a:t>add</a:t>
            </a:r>
            <a:r>
              <a:rPr sz="2300" kern="0" spc="30" dirty="0">
                <a:solidFill>
                  <a:srgbClr val="000000">
                    <a:alpha val="100000"/>
                  </a:srgbClr>
                </a:solidFill>
                <a:latin typeface="Calibri" panose="020F0502020204030204"/>
                <a:ea typeface="Calibri" panose="020F0502020204030204"/>
                <a:cs typeface="Calibri" panose="020F0502020204030204"/>
              </a:rPr>
              <a:t>(“</a:t>
            </a:r>
            <a:r>
              <a:rPr sz="2300" kern="0" spc="0" dirty="0">
                <a:solidFill>
                  <a:srgbClr val="000000">
                    <a:alpha val="100000"/>
                  </a:srgbClr>
                </a:solidFill>
                <a:latin typeface="Calibri" panose="020F0502020204030204"/>
                <a:ea typeface="Calibri" panose="020F0502020204030204"/>
                <a:cs typeface="Calibri" panose="020F0502020204030204"/>
              </a:rPr>
              <a:t>str</a:t>
            </a:r>
            <a:r>
              <a:rPr sz="2300" kern="0" spc="30" dirty="0">
                <a:solidFill>
                  <a:srgbClr val="000000">
                    <a:alpha val="100000"/>
                  </a:srgbClr>
                </a:solidFill>
                <a:latin typeface="Calibri" panose="020F0502020204030204"/>
                <a:ea typeface="Calibri" panose="020F0502020204030204"/>
                <a:cs typeface="Calibri" panose="020F0502020204030204"/>
              </a:rPr>
              <a:t>”</a:t>
            </a:r>
            <a:r>
              <a:rPr sz="2300" kern="0" spc="-380" dirty="0">
                <a:solidFill>
                  <a:srgbClr val="000000">
                    <a:alpha val="100000"/>
                  </a:srgbClr>
                </a:solidFill>
                <a:latin typeface="Calibri" panose="020F0502020204030204"/>
                <a:ea typeface="Calibri" panose="020F0502020204030204"/>
                <a:cs typeface="Calibri" panose="020F0502020204030204"/>
              </a:rPr>
              <a:t> </a:t>
            </a:r>
            <a:r>
              <a:rPr sz="2300" kern="0" spc="20" dirty="0">
                <a:solidFill>
                  <a:srgbClr val="000000">
                    <a:alpha val="100000"/>
                  </a:srgbClr>
                </a:solidFill>
                <a:latin typeface="Calibri" panose="020F0502020204030204"/>
                <a:ea typeface="Calibri" panose="020F0502020204030204"/>
                <a:cs typeface="Calibri" panose="020F0502020204030204"/>
              </a:rPr>
              <a:t>)</a:t>
            </a:r>
            <a:endParaRPr sz="2300" dirty="0">
              <a:latin typeface="Calibri" panose="020F0502020204030204"/>
              <a:ea typeface="Calibri" panose="020F0502020204030204"/>
              <a:cs typeface="Calibri" panose="020F0502020204030204"/>
            </a:endParaRPr>
          </a:p>
          <a:p>
            <a:pPr algn="l" rtl="0" eaLnBrk="0">
              <a:lnSpc>
                <a:spcPct val="121000"/>
              </a:lnSpc>
            </a:pPr>
            <a:endParaRPr sz="1000" dirty="0">
              <a:latin typeface="Arial" panose="020B0604020202020204"/>
              <a:ea typeface="Arial" panose="020B0604020202020204"/>
              <a:cs typeface="Arial" panose="020B0604020202020204"/>
            </a:endParaRPr>
          </a:p>
          <a:p>
            <a:pPr marL="15240" algn="l" rtl="0" eaLnBrk="0">
              <a:lnSpc>
                <a:spcPct val="94000"/>
              </a:lnSpc>
              <a:spcBef>
                <a:spcPts val="695"/>
              </a:spcBef>
            </a:pPr>
            <a:r>
              <a:rPr sz="23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访问元素： </a:t>
            </a:r>
            <a:r>
              <a:rPr sz="2300" kern="0" spc="0" dirty="0">
                <a:solidFill>
                  <a:srgbClr val="000000">
                    <a:alpha val="100000"/>
                  </a:srgbClr>
                </a:solidFill>
                <a:latin typeface="Calibri" panose="020F0502020204030204"/>
                <a:ea typeface="Calibri" panose="020F0502020204030204"/>
                <a:cs typeface="Calibri" panose="020F0502020204030204"/>
              </a:rPr>
              <a:t>sites</a:t>
            </a:r>
            <a:r>
              <a:rPr sz="2300" kern="0" spc="20" dirty="0">
                <a:solidFill>
                  <a:srgbClr val="000000">
                    <a:alpha val="100000"/>
                  </a:srgbClr>
                </a:solidFill>
                <a:latin typeface="Calibri" panose="020F0502020204030204"/>
                <a:ea typeface="Calibri" panose="020F0502020204030204"/>
                <a:cs typeface="Calibri" panose="020F0502020204030204"/>
              </a:rPr>
              <a:t>.</a:t>
            </a:r>
            <a:r>
              <a:rPr sz="2300" kern="0" spc="0" dirty="0">
                <a:solidFill>
                  <a:srgbClr val="000000">
                    <a:alpha val="100000"/>
                  </a:srgbClr>
                </a:solidFill>
                <a:latin typeface="Calibri" panose="020F0502020204030204"/>
                <a:ea typeface="Calibri" panose="020F0502020204030204"/>
                <a:cs typeface="Calibri" panose="020F0502020204030204"/>
              </a:rPr>
              <a:t>get</a:t>
            </a:r>
            <a:r>
              <a:rPr sz="2300" kern="0" spc="20" dirty="0">
                <a:solidFill>
                  <a:srgbClr val="000000">
                    <a:alpha val="100000"/>
                  </a:srgbClr>
                </a:solidFill>
                <a:latin typeface="Calibri" panose="020F0502020204030204"/>
                <a:ea typeface="Calibri" panose="020F0502020204030204"/>
                <a:cs typeface="Calibri" panose="020F0502020204030204"/>
              </a:rPr>
              <a:t>(</a:t>
            </a:r>
            <a:r>
              <a:rPr sz="2300" kern="0" spc="0" dirty="0">
                <a:solidFill>
                  <a:srgbClr val="000000">
                    <a:alpha val="100000"/>
                  </a:srgbClr>
                </a:solidFill>
                <a:latin typeface="Calibri" panose="020F0502020204030204"/>
                <a:ea typeface="Calibri" panose="020F0502020204030204"/>
                <a:cs typeface="Calibri" panose="020F0502020204030204"/>
              </a:rPr>
              <a:t>index</a:t>
            </a:r>
            <a:r>
              <a:rPr sz="2300" kern="0" spc="20" dirty="0">
                <a:solidFill>
                  <a:srgbClr val="000000">
                    <a:alpha val="100000"/>
                  </a:srgbClr>
                </a:solidFill>
                <a:latin typeface="Calibri" panose="020F0502020204030204"/>
                <a:ea typeface="Calibri" panose="020F0502020204030204"/>
                <a:cs typeface="Calibri" panose="020F0502020204030204"/>
              </a:rPr>
              <a:t>)</a:t>
            </a:r>
            <a:endParaRPr sz="2300" dirty="0">
              <a:latin typeface="Calibri" panose="020F0502020204030204"/>
              <a:ea typeface="Calibri" panose="020F0502020204030204"/>
              <a:cs typeface="Calibri" panose="020F0502020204030204"/>
            </a:endParaRPr>
          </a:p>
          <a:p>
            <a:pPr algn="l" rtl="0" eaLnBrk="0">
              <a:lnSpc>
                <a:spcPct val="121000"/>
              </a:lnSpc>
            </a:pPr>
            <a:endParaRPr sz="1000" dirty="0">
              <a:latin typeface="Arial" panose="020B0604020202020204"/>
              <a:ea typeface="Arial" panose="020B0604020202020204"/>
              <a:cs typeface="Arial" panose="020B0604020202020204"/>
            </a:endParaRPr>
          </a:p>
          <a:p>
            <a:pPr marL="12700" algn="l" rtl="0" eaLnBrk="0">
              <a:lnSpc>
                <a:spcPct val="94000"/>
              </a:lnSpc>
              <a:spcBef>
                <a:spcPts val="690"/>
              </a:spcBef>
            </a:pPr>
            <a:r>
              <a:rPr sz="23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修改元素： </a:t>
            </a:r>
            <a:r>
              <a:rPr sz="2300" kern="0" spc="0" dirty="0">
                <a:solidFill>
                  <a:srgbClr val="000000">
                    <a:alpha val="100000"/>
                  </a:srgbClr>
                </a:solidFill>
                <a:latin typeface="Calibri" panose="020F0502020204030204"/>
                <a:ea typeface="Calibri" panose="020F0502020204030204"/>
                <a:cs typeface="Calibri" panose="020F0502020204030204"/>
              </a:rPr>
              <a:t>sites</a:t>
            </a:r>
            <a:r>
              <a:rPr sz="2300" kern="0" spc="20" dirty="0">
                <a:solidFill>
                  <a:srgbClr val="000000">
                    <a:alpha val="100000"/>
                  </a:srgbClr>
                </a:solidFill>
                <a:latin typeface="Calibri" panose="020F0502020204030204"/>
                <a:ea typeface="Calibri" panose="020F0502020204030204"/>
                <a:cs typeface="Calibri" panose="020F0502020204030204"/>
              </a:rPr>
              <a:t>.</a:t>
            </a:r>
            <a:r>
              <a:rPr sz="2300" kern="0" spc="0" dirty="0">
                <a:solidFill>
                  <a:srgbClr val="000000">
                    <a:alpha val="100000"/>
                  </a:srgbClr>
                </a:solidFill>
                <a:latin typeface="Calibri" panose="020F0502020204030204"/>
                <a:ea typeface="Calibri" panose="020F0502020204030204"/>
                <a:cs typeface="Calibri" panose="020F0502020204030204"/>
              </a:rPr>
              <a:t>set</a:t>
            </a:r>
            <a:r>
              <a:rPr sz="2300" kern="0" spc="20" dirty="0">
                <a:solidFill>
                  <a:srgbClr val="000000">
                    <a:alpha val="100000"/>
                  </a:srgbClr>
                </a:solidFill>
                <a:latin typeface="Calibri" panose="020F0502020204030204"/>
                <a:ea typeface="Calibri" panose="020F0502020204030204"/>
                <a:cs typeface="Calibri" panose="020F0502020204030204"/>
              </a:rPr>
              <a:t>(2,</a:t>
            </a:r>
            <a:r>
              <a:rPr sz="2300" kern="0" spc="180" dirty="0">
                <a:solidFill>
                  <a:srgbClr val="000000">
                    <a:alpha val="100000"/>
                  </a:srgbClr>
                </a:solidFill>
                <a:latin typeface="Calibri" panose="020F0502020204030204"/>
                <a:ea typeface="Calibri" panose="020F0502020204030204"/>
                <a:cs typeface="Calibri" panose="020F0502020204030204"/>
              </a:rPr>
              <a:t> </a:t>
            </a:r>
            <a:r>
              <a:rPr sz="2300" kern="0" spc="20" dirty="0">
                <a:solidFill>
                  <a:srgbClr val="000000">
                    <a:alpha val="100000"/>
                  </a:srgbClr>
                </a:solidFill>
                <a:latin typeface="Calibri" panose="020F0502020204030204"/>
                <a:ea typeface="Calibri" panose="020F0502020204030204"/>
                <a:cs typeface="Calibri" panose="020F0502020204030204"/>
              </a:rPr>
              <a:t>"</a:t>
            </a:r>
            <a:r>
              <a:rPr sz="2300" kern="0" spc="0" dirty="0">
                <a:solidFill>
                  <a:srgbClr val="000000">
                    <a:alpha val="100000"/>
                  </a:srgbClr>
                </a:solidFill>
                <a:latin typeface="Calibri" panose="020F0502020204030204"/>
                <a:ea typeface="Calibri" panose="020F0502020204030204"/>
                <a:cs typeface="Calibri" panose="020F0502020204030204"/>
              </a:rPr>
              <a:t>Wiki</a:t>
            </a:r>
            <a:r>
              <a:rPr sz="2300" kern="0" spc="20" dirty="0">
                <a:solidFill>
                  <a:srgbClr val="000000">
                    <a:alpha val="100000"/>
                  </a:srgbClr>
                </a:solidFill>
                <a:latin typeface="Calibri" panose="020F0502020204030204"/>
                <a:ea typeface="Calibri" panose="020F0502020204030204"/>
                <a:cs typeface="Calibri" panose="020F0502020204030204"/>
              </a:rPr>
              <a:t>")</a:t>
            </a:r>
            <a:r>
              <a:rPr sz="2300" kern="0" spc="10" dirty="0">
                <a:solidFill>
                  <a:srgbClr val="000000">
                    <a:alpha val="100000"/>
                  </a:srgbClr>
                </a:solidFill>
                <a:latin typeface="Calibri" panose="020F0502020204030204"/>
                <a:ea typeface="Calibri" panose="020F0502020204030204"/>
                <a:cs typeface="Calibri" panose="020F0502020204030204"/>
              </a:rPr>
              <a:t>;</a:t>
            </a:r>
            <a:endParaRPr sz="2300" dirty="0">
              <a:latin typeface="Calibri" panose="020F0502020204030204"/>
              <a:ea typeface="Calibri" panose="020F0502020204030204"/>
              <a:cs typeface="Calibri" panose="020F0502020204030204"/>
            </a:endParaRPr>
          </a:p>
          <a:p>
            <a:pPr algn="l" rtl="0" eaLnBrk="0">
              <a:lnSpc>
                <a:spcPct val="121000"/>
              </a:lnSpc>
            </a:pPr>
            <a:endParaRPr sz="1000" dirty="0">
              <a:latin typeface="Arial" panose="020B0604020202020204"/>
              <a:ea typeface="Arial" panose="020B0604020202020204"/>
              <a:cs typeface="Arial" panose="020B0604020202020204"/>
            </a:endParaRPr>
          </a:p>
          <a:p>
            <a:pPr marL="12700" algn="l" rtl="0" eaLnBrk="0">
              <a:lnSpc>
                <a:spcPct val="94000"/>
              </a:lnSpc>
              <a:spcBef>
                <a:spcPts val="695"/>
              </a:spcBef>
            </a:pPr>
            <a:r>
              <a:rPr sz="23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删除元素： </a:t>
            </a:r>
            <a:r>
              <a:rPr sz="2300" kern="0" spc="0" dirty="0">
                <a:solidFill>
                  <a:srgbClr val="000000">
                    <a:alpha val="100000"/>
                  </a:srgbClr>
                </a:solidFill>
                <a:latin typeface="Calibri" panose="020F0502020204030204"/>
                <a:ea typeface="Calibri" panose="020F0502020204030204"/>
                <a:cs typeface="Calibri" panose="020F0502020204030204"/>
              </a:rPr>
              <a:t>sites</a:t>
            </a:r>
            <a:r>
              <a:rPr sz="2300" kern="0" spc="40" dirty="0">
                <a:solidFill>
                  <a:srgbClr val="000000">
                    <a:alpha val="100000"/>
                  </a:srgbClr>
                </a:solidFill>
                <a:latin typeface="Calibri" panose="020F0502020204030204"/>
                <a:ea typeface="Calibri" panose="020F0502020204030204"/>
                <a:cs typeface="Calibri" panose="020F0502020204030204"/>
              </a:rPr>
              <a:t>.</a:t>
            </a:r>
            <a:r>
              <a:rPr sz="2300" kern="0" spc="0" dirty="0">
                <a:solidFill>
                  <a:srgbClr val="000000">
                    <a:alpha val="100000"/>
                  </a:srgbClr>
                </a:solidFill>
                <a:latin typeface="Calibri" panose="020F0502020204030204"/>
                <a:ea typeface="Calibri" panose="020F0502020204030204"/>
                <a:cs typeface="Calibri" panose="020F0502020204030204"/>
              </a:rPr>
              <a:t>remove</a:t>
            </a:r>
            <a:r>
              <a:rPr sz="2300" kern="0" spc="40" dirty="0">
                <a:solidFill>
                  <a:srgbClr val="000000">
                    <a:alpha val="100000"/>
                  </a:srgbClr>
                </a:solidFill>
                <a:latin typeface="Calibri" panose="020F0502020204030204"/>
                <a:ea typeface="Calibri" panose="020F0502020204030204"/>
                <a:cs typeface="Calibri" panose="020F0502020204030204"/>
              </a:rPr>
              <a:t>(</a:t>
            </a:r>
            <a:r>
              <a:rPr sz="2300" kern="0" spc="0" dirty="0">
                <a:solidFill>
                  <a:srgbClr val="000000">
                    <a:alpha val="100000"/>
                  </a:srgbClr>
                </a:solidFill>
                <a:latin typeface="Calibri" panose="020F0502020204030204"/>
                <a:ea typeface="Calibri" panose="020F0502020204030204"/>
                <a:cs typeface="Calibri" panose="020F0502020204030204"/>
              </a:rPr>
              <a:t>index</a:t>
            </a:r>
            <a:r>
              <a:rPr sz="2300" kern="0" spc="40" dirty="0">
                <a:solidFill>
                  <a:srgbClr val="000000">
                    <a:alpha val="100000"/>
                  </a:srgbClr>
                </a:solidFill>
                <a:latin typeface="Calibri" panose="020F0502020204030204"/>
                <a:ea typeface="Calibri" panose="020F0502020204030204"/>
                <a:cs typeface="Calibri" panose="020F0502020204030204"/>
              </a:rPr>
              <a:t>);</a:t>
            </a:r>
            <a:endParaRPr sz="2300" dirty="0">
              <a:latin typeface="Calibri" panose="020F0502020204030204"/>
              <a:ea typeface="Calibri" panose="020F0502020204030204"/>
              <a:cs typeface="Calibri" panose="020F0502020204030204"/>
            </a:endParaRPr>
          </a:p>
          <a:p>
            <a:pPr algn="l" rtl="0" eaLnBrk="0">
              <a:lnSpc>
                <a:spcPct val="101000"/>
              </a:lnSpc>
            </a:pPr>
            <a:endParaRPr sz="1400" dirty="0">
              <a:latin typeface="Arial" panose="020B0604020202020204"/>
              <a:ea typeface="Arial" panose="020B0604020202020204"/>
              <a:cs typeface="Arial" panose="020B0604020202020204"/>
            </a:endParaRPr>
          </a:p>
          <a:p>
            <a:pPr algn="l" rtl="0" eaLnBrk="0">
              <a:lnSpc>
                <a:spcPct val="13000"/>
              </a:lnSpc>
            </a:pPr>
            <a:endParaRPr sz="100" dirty="0">
              <a:latin typeface="Arial" panose="020B0604020202020204"/>
              <a:ea typeface="Arial" panose="020B0604020202020204"/>
              <a:cs typeface="Arial" panose="020B0604020202020204"/>
            </a:endParaRPr>
          </a:p>
          <a:p>
            <a:pPr marL="13335" algn="l" rtl="0" eaLnBrk="0">
              <a:lnSpc>
                <a:spcPts val="3210"/>
              </a:lnSpc>
            </a:pPr>
            <a:r>
              <a:rPr sz="23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使用</a:t>
            </a:r>
            <a:r>
              <a:rPr sz="2300" kern="0" spc="0" dirty="0">
                <a:solidFill>
                  <a:srgbClr val="000000">
                    <a:alpha val="100000"/>
                  </a:srgbClr>
                </a:solidFill>
                <a:latin typeface="Calibri" panose="020F0502020204030204"/>
                <a:ea typeface="Calibri" panose="020F0502020204030204"/>
                <a:cs typeface="Calibri" panose="020F0502020204030204"/>
              </a:rPr>
              <a:t>Collections</a:t>
            </a:r>
            <a:r>
              <a:rPr sz="23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排序： </a:t>
            </a:r>
            <a:r>
              <a:rPr sz="2300" kern="0" spc="0" dirty="0">
                <a:solidFill>
                  <a:srgbClr val="000000">
                    <a:alpha val="100000"/>
                  </a:srgbClr>
                </a:solidFill>
                <a:latin typeface="Calibri" panose="020F0502020204030204"/>
                <a:ea typeface="Calibri" panose="020F0502020204030204"/>
                <a:cs typeface="Calibri" panose="020F0502020204030204"/>
              </a:rPr>
              <a:t>Collections</a:t>
            </a:r>
            <a:r>
              <a:rPr sz="2300" kern="0" spc="90" dirty="0">
                <a:solidFill>
                  <a:srgbClr val="000000">
                    <a:alpha val="100000"/>
                  </a:srgbClr>
                </a:solidFill>
                <a:latin typeface="Calibri" panose="020F0502020204030204"/>
                <a:ea typeface="Calibri" panose="020F0502020204030204"/>
                <a:cs typeface="Calibri" panose="020F0502020204030204"/>
              </a:rPr>
              <a:t>.</a:t>
            </a:r>
            <a:r>
              <a:rPr sz="2300" kern="0" spc="0" dirty="0">
                <a:solidFill>
                  <a:srgbClr val="000000">
                    <a:alpha val="100000"/>
                  </a:srgbClr>
                </a:solidFill>
                <a:latin typeface="Calibri" panose="020F0502020204030204"/>
                <a:ea typeface="Calibri" panose="020F0502020204030204"/>
                <a:cs typeface="Calibri" panose="020F0502020204030204"/>
              </a:rPr>
              <a:t>sort</a:t>
            </a:r>
            <a:r>
              <a:rPr sz="2300" kern="0" spc="90" dirty="0">
                <a:solidFill>
                  <a:srgbClr val="000000">
                    <a:alpha val="100000"/>
                  </a:srgbClr>
                </a:solidFill>
                <a:latin typeface="Calibri" panose="020F0502020204030204"/>
                <a:ea typeface="Calibri" panose="020F0502020204030204"/>
                <a:cs typeface="Calibri" panose="020F0502020204030204"/>
              </a:rPr>
              <a:t>(</a:t>
            </a:r>
            <a:r>
              <a:rPr sz="2300" kern="0" spc="0" dirty="0">
                <a:solidFill>
                  <a:srgbClr val="000000">
                    <a:alpha val="100000"/>
                  </a:srgbClr>
                </a:solidFill>
                <a:latin typeface="Calibri" panose="020F0502020204030204"/>
                <a:ea typeface="Calibri" panose="020F0502020204030204"/>
                <a:cs typeface="Calibri" panose="020F0502020204030204"/>
              </a:rPr>
              <a:t>sites</a:t>
            </a:r>
            <a:r>
              <a:rPr sz="2300" kern="0" spc="90" dirty="0">
                <a:solidFill>
                  <a:srgbClr val="000000">
                    <a:alpha val="100000"/>
                  </a:srgbClr>
                </a:solidFill>
                <a:latin typeface="Calibri" panose="020F0502020204030204"/>
                <a:ea typeface="Calibri" panose="020F0502020204030204"/>
                <a:cs typeface="Calibri" panose="020F0502020204030204"/>
              </a:rPr>
              <a:t>); /</a:t>
            </a:r>
            <a:r>
              <a:rPr sz="2300" kern="0" spc="80" dirty="0">
                <a:solidFill>
                  <a:srgbClr val="000000">
                    <a:alpha val="100000"/>
                  </a:srgbClr>
                </a:solidFill>
                <a:latin typeface="Calibri" panose="020F0502020204030204"/>
                <a:ea typeface="Calibri" panose="020F0502020204030204"/>
                <a:cs typeface="Calibri" panose="020F0502020204030204"/>
              </a:rPr>
              <a:t>/ </a:t>
            </a:r>
            <a:r>
              <a:rPr sz="23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默认数字</a:t>
            </a:r>
            <a:r>
              <a:rPr sz="2300" kern="0" spc="80" dirty="0">
                <a:solidFill>
                  <a:srgbClr val="000000">
                    <a:alpha val="100000"/>
                  </a:srgbClr>
                </a:solidFill>
                <a:latin typeface="Calibri" panose="020F0502020204030204"/>
                <a:ea typeface="Calibri" panose="020F0502020204030204"/>
                <a:cs typeface="Calibri" panose="020F0502020204030204"/>
              </a:rPr>
              <a:t>/</a:t>
            </a:r>
            <a:r>
              <a:rPr sz="23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字母排序</a:t>
            </a:r>
            <a:endParaRPr sz="2300" dirty="0">
              <a:latin typeface="微软雅黑" panose="020B0503020204020204" charset="-122"/>
              <a:ea typeface="微软雅黑" panose="020B0503020204020204" charset="-122"/>
              <a:cs typeface="微软雅黑" panose="020B0503020204020204" charset="-122"/>
            </a:endParaRPr>
          </a:p>
        </p:txBody>
      </p:sp>
      <p:sp>
        <p:nvSpPr>
          <p:cNvPr id="420" name="textbox 420"/>
          <p:cNvSpPr/>
          <p:nvPr/>
        </p:nvSpPr>
        <p:spPr>
          <a:xfrm>
            <a:off x="922273" y="6472809"/>
            <a:ext cx="10353040" cy="167639"/>
          </a:xfrm>
          <a:prstGeom prst="rect">
            <a:avLst/>
          </a:prstGeom>
          <a:noFill/>
          <a:ln w="0" cap="flat">
            <a:noFill/>
            <a:prstDash val="solid"/>
            <a:miter lim="0"/>
          </a:ln>
        </p:spPr>
        <p:txBody>
          <a:bodyPr vert="horz" wrap="square" lIns="0" tIns="0" rIns="0" bIns="0"/>
          <a:lstStyle/>
          <a:p>
            <a:pPr algn="l" rtl="0" eaLnBrk="0">
              <a:lnSpc>
                <a:spcPct val="89000"/>
              </a:lnSpc>
            </a:pPr>
            <a:r>
              <a:rPr lang="en-US" sz="1200" dirty="0">
                <a:latin typeface="Calibri" panose="020F0502020204030204"/>
                <a:ea typeface="Calibri" panose="020F0502020204030204"/>
                <a:cs typeface="Calibri" panose="020F0502020204030204"/>
                <a:sym typeface="+mn-ea"/>
              </a:rPr>
              <a:t>Sunday,December 28,2025</a:t>
            </a:r>
            <a:endParaRPr sz="1200" dirty="0">
              <a:latin typeface="Calibri" panose="020F0502020204030204"/>
              <a:ea typeface="Calibri" panose="020F0502020204030204"/>
              <a:cs typeface="Calibri" panose="020F0502020204030204"/>
            </a:endParaRPr>
          </a:p>
          <a:p>
            <a:pPr algn="l" rtl="0" eaLnBrk="0">
              <a:lnSpc>
                <a:spcPct val="89000"/>
              </a:lnSpc>
            </a:pPr>
            <a:endParaRPr sz="1200" dirty="0">
              <a:latin typeface="Calibri" panose="020F0502020204030204"/>
              <a:ea typeface="Calibri" panose="020F0502020204030204"/>
              <a:cs typeface="Calibri" panose="020F0502020204030204"/>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2" name="textbox 422"/>
          <p:cNvSpPr/>
          <p:nvPr/>
        </p:nvSpPr>
        <p:spPr>
          <a:xfrm>
            <a:off x="920563" y="858069"/>
            <a:ext cx="9907269" cy="5149850"/>
          </a:xfrm>
          <a:prstGeom prst="rect">
            <a:avLst/>
          </a:prstGeom>
          <a:noFill/>
          <a:ln w="0" cap="flat">
            <a:noFill/>
            <a:prstDash val="solid"/>
            <a:miter lim="0"/>
          </a:ln>
        </p:spPr>
        <p:txBody>
          <a:bodyPr vert="horz" wrap="square" lIns="0" tIns="0" rIns="0" bIns="0"/>
          <a:lstStyle/>
          <a:p>
            <a:pPr algn="l" rtl="0" eaLnBrk="0">
              <a:lnSpc>
                <a:spcPct val="96000"/>
              </a:lnSpc>
            </a:pPr>
            <a:endParaRPr sz="100" dirty="0">
              <a:latin typeface="Arial" panose="020B0604020202020204"/>
              <a:ea typeface="Arial" panose="020B0604020202020204"/>
              <a:cs typeface="Arial" panose="020B0604020202020204"/>
            </a:endParaRPr>
          </a:p>
          <a:p>
            <a:pPr marL="33020" algn="l" rtl="0" eaLnBrk="0">
              <a:lnSpc>
                <a:spcPct val="79000"/>
              </a:lnSpc>
            </a:pPr>
            <a:r>
              <a:rPr sz="2700" b="1" kern="0" spc="10" dirty="0">
                <a:solidFill>
                  <a:srgbClr val="000000">
                    <a:alpha val="100000"/>
                  </a:srgbClr>
                </a:solidFill>
                <a:latin typeface="Calibri" panose="020F0502020204030204"/>
                <a:ea typeface="Calibri" panose="020F0502020204030204"/>
                <a:cs typeface="Calibri" panose="020F0502020204030204"/>
              </a:rPr>
              <a:t>HashSet</a:t>
            </a:r>
            <a:endParaRPr sz="2700" dirty="0">
              <a:latin typeface="Calibri" panose="020F0502020204030204"/>
              <a:ea typeface="Calibri" panose="020F0502020204030204"/>
              <a:cs typeface="Calibri" panose="020F0502020204030204"/>
            </a:endParaRPr>
          </a:p>
          <a:p>
            <a:pPr algn="l" rtl="0" eaLnBrk="0">
              <a:lnSpc>
                <a:spcPct val="109000"/>
              </a:lnSpc>
            </a:pPr>
            <a:endParaRPr sz="1000" dirty="0">
              <a:latin typeface="Arial" panose="020B0604020202020204"/>
              <a:ea typeface="Arial" panose="020B0604020202020204"/>
              <a:cs typeface="Arial" panose="020B0604020202020204"/>
            </a:endParaRPr>
          </a:p>
          <a:p>
            <a:pPr algn="l" rtl="0" eaLnBrk="0">
              <a:lnSpc>
                <a:spcPct val="109000"/>
              </a:lnSpc>
            </a:pPr>
            <a:endParaRPr sz="1000" dirty="0">
              <a:latin typeface="Arial" panose="020B0604020202020204"/>
              <a:ea typeface="Arial" panose="020B0604020202020204"/>
              <a:cs typeface="Arial" panose="020B0604020202020204"/>
            </a:endParaRPr>
          </a:p>
          <a:p>
            <a:pPr algn="l" rtl="0" eaLnBrk="0">
              <a:lnSpc>
                <a:spcPct val="109000"/>
              </a:lnSpc>
            </a:pPr>
            <a:endParaRPr sz="1000" dirty="0">
              <a:latin typeface="Arial" panose="020B0604020202020204"/>
              <a:ea typeface="Arial" panose="020B0604020202020204"/>
              <a:cs typeface="Arial" panose="020B0604020202020204"/>
            </a:endParaRPr>
          </a:p>
          <a:p>
            <a:pPr algn="l" rtl="0" eaLnBrk="0">
              <a:lnSpc>
                <a:spcPct val="109000"/>
              </a:lnSpc>
            </a:pPr>
            <a:endParaRPr sz="1000" dirty="0">
              <a:latin typeface="Arial" panose="020B0604020202020204"/>
              <a:ea typeface="Arial" panose="020B0604020202020204"/>
              <a:cs typeface="Arial" panose="020B0604020202020204"/>
            </a:endParaRPr>
          </a:p>
          <a:p>
            <a:pPr marL="32385" algn="l" rtl="0" eaLnBrk="0">
              <a:lnSpc>
                <a:spcPct val="77000"/>
              </a:lnSpc>
              <a:spcBef>
                <a:spcPts val="635"/>
              </a:spcBef>
            </a:pPr>
            <a:r>
              <a:rPr sz="2100" kern="0" spc="0" dirty="0">
                <a:solidFill>
                  <a:srgbClr val="000000">
                    <a:alpha val="100000"/>
                  </a:srgbClr>
                </a:solidFill>
                <a:latin typeface="Calibri" panose="020F0502020204030204"/>
                <a:ea typeface="Calibri" panose="020F0502020204030204"/>
                <a:cs typeface="Calibri" panose="020F0502020204030204"/>
              </a:rPr>
              <a:t>HashSet</a:t>
            </a:r>
            <a:r>
              <a:rPr sz="2100" kern="0" spc="110" dirty="0">
                <a:solidFill>
                  <a:srgbClr val="000000">
                    <a:alpha val="100000"/>
                  </a:srgbClr>
                </a:solidFill>
                <a:latin typeface="Calibri" panose="020F0502020204030204"/>
                <a:ea typeface="Calibri" panose="020F0502020204030204"/>
                <a:cs typeface="Calibri" panose="020F0502020204030204"/>
              </a:rPr>
              <a:t>&lt;</a:t>
            </a:r>
            <a:r>
              <a:rPr sz="2100" kern="0" spc="0" dirty="0">
                <a:solidFill>
                  <a:srgbClr val="000000">
                    <a:alpha val="100000"/>
                  </a:srgbClr>
                </a:solidFill>
                <a:latin typeface="Calibri" panose="020F0502020204030204"/>
                <a:ea typeface="Calibri" panose="020F0502020204030204"/>
                <a:cs typeface="Calibri" panose="020F0502020204030204"/>
              </a:rPr>
              <a:t>String</a:t>
            </a:r>
            <a:r>
              <a:rPr sz="2100" kern="0" spc="110" dirty="0">
                <a:solidFill>
                  <a:srgbClr val="000000">
                    <a:alpha val="100000"/>
                  </a:srgbClr>
                </a:solidFill>
                <a:latin typeface="Calibri" panose="020F0502020204030204"/>
                <a:ea typeface="Calibri" panose="020F0502020204030204"/>
                <a:cs typeface="Calibri" panose="020F0502020204030204"/>
              </a:rPr>
              <a:t>&gt; </a:t>
            </a:r>
            <a:r>
              <a:rPr sz="2100" kern="0" spc="0" dirty="0">
                <a:solidFill>
                  <a:srgbClr val="000000">
                    <a:alpha val="100000"/>
                  </a:srgbClr>
                </a:solidFill>
                <a:latin typeface="Calibri" panose="020F0502020204030204"/>
                <a:ea typeface="Calibri" panose="020F0502020204030204"/>
                <a:cs typeface="Calibri" panose="020F0502020204030204"/>
              </a:rPr>
              <a:t>sites</a:t>
            </a:r>
            <a:r>
              <a:rPr sz="2100" kern="0" spc="110" dirty="0">
                <a:solidFill>
                  <a:srgbClr val="000000">
                    <a:alpha val="100000"/>
                  </a:srgbClr>
                </a:solidFill>
                <a:latin typeface="Calibri" panose="020F0502020204030204"/>
                <a:ea typeface="Calibri" panose="020F0502020204030204"/>
                <a:cs typeface="Calibri" panose="020F0502020204030204"/>
              </a:rPr>
              <a:t> =</a:t>
            </a:r>
            <a:r>
              <a:rPr sz="2100" kern="0" spc="180" dirty="0">
                <a:solidFill>
                  <a:srgbClr val="000000">
                    <a:alpha val="100000"/>
                  </a:srgbClr>
                </a:solidFill>
                <a:latin typeface="Calibri" panose="020F0502020204030204"/>
                <a:ea typeface="Calibri" panose="020F0502020204030204"/>
                <a:cs typeface="Calibri" panose="020F0502020204030204"/>
              </a:rPr>
              <a:t> </a:t>
            </a:r>
            <a:r>
              <a:rPr sz="2100" kern="0" spc="0" dirty="0">
                <a:solidFill>
                  <a:srgbClr val="000000">
                    <a:alpha val="100000"/>
                  </a:srgbClr>
                </a:solidFill>
                <a:latin typeface="Calibri" panose="020F0502020204030204"/>
                <a:ea typeface="Calibri" panose="020F0502020204030204"/>
                <a:cs typeface="Calibri" panose="020F0502020204030204"/>
              </a:rPr>
              <a:t>new</a:t>
            </a:r>
            <a:r>
              <a:rPr sz="2100" kern="0" spc="220" dirty="0">
                <a:solidFill>
                  <a:srgbClr val="000000">
                    <a:alpha val="100000"/>
                  </a:srgbClr>
                </a:solidFill>
                <a:latin typeface="Calibri" panose="020F0502020204030204"/>
                <a:ea typeface="Calibri" panose="020F0502020204030204"/>
                <a:cs typeface="Calibri" panose="020F0502020204030204"/>
              </a:rPr>
              <a:t> </a:t>
            </a:r>
            <a:r>
              <a:rPr sz="2100" kern="0" spc="0" dirty="0">
                <a:solidFill>
                  <a:srgbClr val="000000">
                    <a:alpha val="100000"/>
                  </a:srgbClr>
                </a:solidFill>
                <a:latin typeface="Calibri" panose="020F0502020204030204"/>
                <a:ea typeface="Calibri" panose="020F0502020204030204"/>
                <a:cs typeface="Calibri" panose="020F0502020204030204"/>
              </a:rPr>
              <a:t>HashSet</a:t>
            </a:r>
            <a:r>
              <a:rPr sz="2100" kern="0" spc="110" dirty="0">
                <a:solidFill>
                  <a:srgbClr val="000000">
                    <a:alpha val="100000"/>
                  </a:srgbClr>
                </a:solidFill>
                <a:latin typeface="Calibri" panose="020F0502020204030204"/>
                <a:ea typeface="Calibri" panose="020F0502020204030204"/>
                <a:cs typeface="Calibri" panose="020F0502020204030204"/>
              </a:rPr>
              <a:t>&lt;</a:t>
            </a:r>
            <a:r>
              <a:rPr sz="2100" kern="0" spc="0" dirty="0">
                <a:solidFill>
                  <a:srgbClr val="000000">
                    <a:alpha val="100000"/>
                  </a:srgbClr>
                </a:solidFill>
                <a:latin typeface="Calibri" panose="020F0502020204030204"/>
                <a:ea typeface="Calibri" panose="020F0502020204030204"/>
                <a:cs typeface="Calibri" panose="020F0502020204030204"/>
              </a:rPr>
              <a:t>String</a:t>
            </a:r>
            <a:r>
              <a:rPr sz="2100" kern="0" spc="110" dirty="0">
                <a:solidFill>
                  <a:srgbClr val="000000">
                    <a:alpha val="100000"/>
                  </a:srgbClr>
                </a:solidFill>
                <a:latin typeface="Calibri" panose="020F0502020204030204"/>
                <a:ea typeface="Calibri" panose="020F0502020204030204"/>
                <a:cs typeface="Calibri" panose="020F0502020204030204"/>
              </a:rPr>
              <a:t>&gt;();</a:t>
            </a:r>
            <a:endParaRPr sz="2100" dirty="0">
              <a:latin typeface="Calibri" panose="020F0502020204030204"/>
              <a:ea typeface="Calibri" panose="020F0502020204030204"/>
              <a:cs typeface="Calibri" panose="020F0502020204030204"/>
            </a:endParaRPr>
          </a:p>
          <a:p>
            <a:pPr marL="12700" algn="l" rtl="0" eaLnBrk="0">
              <a:lnSpc>
                <a:spcPts val="5015"/>
              </a:lnSpc>
            </a:pPr>
            <a:r>
              <a:rPr sz="21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添加元素： </a:t>
            </a:r>
            <a:r>
              <a:rPr sz="2100" kern="0" spc="0" dirty="0">
                <a:solidFill>
                  <a:srgbClr val="000000">
                    <a:alpha val="100000"/>
                  </a:srgbClr>
                </a:solidFill>
                <a:latin typeface="Calibri" panose="020F0502020204030204"/>
                <a:ea typeface="Calibri" panose="020F0502020204030204"/>
                <a:cs typeface="Calibri" panose="020F0502020204030204"/>
              </a:rPr>
              <a:t>sites</a:t>
            </a:r>
            <a:r>
              <a:rPr sz="2100" kern="0" spc="30" dirty="0">
                <a:solidFill>
                  <a:srgbClr val="000000">
                    <a:alpha val="100000"/>
                  </a:srgbClr>
                </a:solidFill>
                <a:latin typeface="Calibri" panose="020F0502020204030204"/>
                <a:ea typeface="Calibri" panose="020F0502020204030204"/>
                <a:cs typeface="Calibri" panose="020F0502020204030204"/>
              </a:rPr>
              <a:t>.</a:t>
            </a:r>
            <a:r>
              <a:rPr sz="2100" kern="0" spc="0" dirty="0">
                <a:solidFill>
                  <a:srgbClr val="000000">
                    <a:alpha val="100000"/>
                  </a:srgbClr>
                </a:solidFill>
                <a:latin typeface="Calibri" panose="020F0502020204030204"/>
                <a:ea typeface="Calibri" panose="020F0502020204030204"/>
                <a:cs typeface="Calibri" panose="020F0502020204030204"/>
              </a:rPr>
              <a:t>add</a:t>
            </a:r>
            <a:r>
              <a:rPr sz="2100" kern="0" spc="30" dirty="0">
                <a:solidFill>
                  <a:srgbClr val="000000">
                    <a:alpha val="100000"/>
                  </a:srgbClr>
                </a:solidFill>
                <a:latin typeface="Calibri" panose="020F0502020204030204"/>
                <a:ea typeface="Calibri" panose="020F0502020204030204"/>
                <a:cs typeface="Calibri" panose="020F0502020204030204"/>
              </a:rPr>
              <a:t>(“</a:t>
            </a:r>
            <a:r>
              <a:rPr sz="2100" kern="0" spc="0" dirty="0">
                <a:solidFill>
                  <a:srgbClr val="000000">
                    <a:alpha val="100000"/>
                  </a:srgbClr>
                </a:solidFill>
                <a:latin typeface="Calibri" panose="020F0502020204030204"/>
                <a:ea typeface="Calibri" panose="020F0502020204030204"/>
                <a:cs typeface="Calibri" panose="020F0502020204030204"/>
              </a:rPr>
              <a:t>str</a:t>
            </a:r>
            <a:r>
              <a:rPr sz="2100" kern="0" spc="30" dirty="0">
                <a:solidFill>
                  <a:srgbClr val="000000">
                    <a:alpha val="100000"/>
                  </a:srgbClr>
                </a:solidFill>
                <a:latin typeface="Calibri" panose="020F0502020204030204"/>
                <a:ea typeface="Calibri" panose="020F0502020204030204"/>
                <a:cs typeface="Calibri" panose="020F0502020204030204"/>
              </a:rPr>
              <a:t>”</a:t>
            </a:r>
            <a:r>
              <a:rPr sz="2100" kern="0" spc="-320" dirty="0">
                <a:solidFill>
                  <a:srgbClr val="000000">
                    <a:alpha val="100000"/>
                  </a:srgbClr>
                </a:solidFill>
                <a:latin typeface="Calibri" panose="020F0502020204030204"/>
                <a:ea typeface="Calibri" panose="020F0502020204030204"/>
                <a:cs typeface="Calibri" panose="020F0502020204030204"/>
              </a:rPr>
              <a:t> </a:t>
            </a:r>
            <a:r>
              <a:rPr sz="2100" kern="0" spc="30" dirty="0">
                <a:solidFill>
                  <a:srgbClr val="000000">
                    <a:alpha val="100000"/>
                  </a:srgbClr>
                </a:solidFill>
                <a:latin typeface="Calibri" panose="020F0502020204030204"/>
                <a:ea typeface="Calibri" panose="020F0502020204030204"/>
                <a:cs typeface="Calibri" panose="020F0502020204030204"/>
              </a:rPr>
              <a:t>)</a:t>
            </a:r>
            <a:endParaRPr sz="2100" dirty="0">
              <a:latin typeface="Calibri" panose="020F0502020204030204"/>
              <a:ea typeface="Calibri" panose="020F0502020204030204"/>
              <a:cs typeface="Calibri" panose="020F0502020204030204"/>
            </a:endParaRPr>
          </a:p>
          <a:p>
            <a:pPr algn="l" rtl="0" eaLnBrk="0">
              <a:lnSpc>
                <a:spcPct val="173000"/>
              </a:lnSpc>
            </a:pPr>
            <a:endParaRPr sz="1000" dirty="0">
              <a:latin typeface="Arial" panose="020B0604020202020204"/>
              <a:ea typeface="Arial" panose="020B0604020202020204"/>
              <a:cs typeface="Arial" panose="020B0604020202020204"/>
            </a:endParaRPr>
          </a:p>
          <a:p>
            <a:pPr marL="17145" algn="l" rtl="0" eaLnBrk="0">
              <a:lnSpc>
                <a:spcPct val="95000"/>
              </a:lnSpc>
              <a:spcBef>
                <a:spcPts val="640"/>
              </a:spcBef>
            </a:pPr>
            <a:r>
              <a:rPr sz="21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判断元素是否存在： </a:t>
            </a:r>
            <a:r>
              <a:rPr sz="2100" kern="0" spc="0" dirty="0">
                <a:solidFill>
                  <a:srgbClr val="000000">
                    <a:alpha val="100000"/>
                  </a:srgbClr>
                </a:solidFill>
                <a:latin typeface="Calibri" panose="020F0502020204030204"/>
                <a:ea typeface="Calibri" panose="020F0502020204030204"/>
                <a:cs typeface="Calibri" panose="020F0502020204030204"/>
              </a:rPr>
              <a:t>sites</a:t>
            </a:r>
            <a:r>
              <a:rPr sz="2100" kern="0" spc="70" dirty="0">
                <a:solidFill>
                  <a:srgbClr val="000000">
                    <a:alpha val="100000"/>
                  </a:srgbClr>
                </a:solidFill>
                <a:latin typeface="Calibri" panose="020F0502020204030204"/>
                <a:ea typeface="Calibri" panose="020F0502020204030204"/>
                <a:cs typeface="Calibri" panose="020F0502020204030204"/>
              </a:rPr>
              <a:t>.</a:t>
            </a:r>
            <a:r>
              <a:rPr sz="2100" kern="0" spc="0" dirty="0">
                <a:solidFill>
                  <a:srgbClr val="000000">
                    <a:alpha val="100000"/>
                  </a:srgbClr>
                </a:solidFill>
                <a:latin typeface="Calibri" panose="020F0502020204030204"/>
                <a:ea typeface="Calibri" panose="020F0502020204030204"/>
                <a:cs typeface="Calibri" panose="020F0502020204030204"/>
              </a:rPr>
              <a:t>contains</a:t>
            </a:r>
            <a:r>
              <a:rPr sz="2100" kern="0" spc="70" dirty="0">
                <a:solidFill>
                  <a:srgbClr val="000000">
                    <a:alpha val="100000"/>
                  </a:srgbClr>
                </a:solidFill>
                <a:latin typeface="Calibri" panose="020F0502020204030204"/>
                <a:ea typeface="Calibri" panose="020F0502020204030204"/>
                <a:cs typeface="Calibri" panose="020F0502020204030204"/>
              </a:rPr>
              <a:t>("</a:t>
            </a:r>
            <a:r>
              <a:rPr sz="2100" kern="0" spc="0" dirty="0">
                <a:solidFill>
                  <a:srgbClr val="000000">
                    <a:alpha val="100000"/>
                  </a:srgbClr>
                </a:solidFill>
                <a:latin typeface="Calibri" panose="020F0502020204030204"/>
                <a:ea typeface="Calibri" panose="020F0502020204030204"/>
                <a:cs typeface="Calibri" panose="020F0502020204030204"/>
              </a:rPr>
              <a:t>success</a:t>
            </a:r>
            <a:r>
              <a:rPr sz="2100" kern="0" spc="70" dirty="0">
                <a:solidFill>
                  <a:srgbClr val="000000">
                    <a:alpha val="100000"/>
                  </a:srgbClr>
                </a:solidFill>
                <a:latin typeface="Calibri" panose="020F0502020204030204"/>
                <a:ea typeface="Calibri" panose="020F0502020204030204"/>
                <a:cs typeface="Calibri" panose="020F0502020204030204"/>
              </a:rPr>
              <a:t>")</a:t>
            </a:r>
            <a:endParaRPr sz="2100" dirty="0">
              <a:latin typeface="Calibri" panose="020F0502020204030204"/>
              <a:ea typeface="Calibri" panose="020F0502020204030204"/>
              <a:cs typeface="Calibri" panose="020F0502020204030204"/>
            </a:endParaRPr>
          </a:p>
          <a:p>
            <a:pPr algn="l" rtl="0" eaLnBrk="0">
              <a:lnSpc>
                <a:spcPct val="163000"/>
              </a:lnSpc>
            </a:pPr>
            <a:endParaRPr sz="1000" dirty="0">
              <a:latin typeface="Arial" panose="020B0604020202020204"/>
              <a:ea typeface="Arial" panose="020B0604020202020204"/>
              <a:cs typeface="Arial" panose="020B0604020202020204"/>
            </a:endParaRPr>
          </a:p>
          <a:p>
            <a:pPr marL="12700" algn="l" rtl="0" eaLnBrk="0">
              <a:lnSpc>
                <a:spcPct val="94000"/>
              </a:lnSpc>
              <a:spcBef>
                <a:spcPts val="635"/>
              </a:spcBef>
            </a:pPr>
            <a:r>
              <a:rPr sz="21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删除元素： </a:t>
            </a:r>
            <a:r>
              <a:rPr sz="2100" kern="0" spc="0" dirty="0">
                <a:solidFill>
                  <a:srgbClr val="000000">
                    <a:alpha val="100000"/>
                  </a:srgbClr>
                </a:solidFill>
                <a:latin typeface="Calibri" panose="020F0502020204030204"/>
                <a:ea typeface="Calibri" panose="020F0502020204030204"/>
                <a:cs typeface="Calibri" panose="020F0502020204030204"/>
              </a:rPr>
              <a:t>sites</a:t>
            </a:r>
            <a:r>
              <a:rPr sz="2100" kern="0" spc="50" dirty="0">
                <a:solidFill>
                  <a:srgbClr val="000000">
                    <a:alpha val="100000"/>
                  </a:srgbClr>
                </a:solidFill>
                <a:latin typeface="Calibri" panose="020F0502020204030204"/>
                <a:ea typeface="Calibri" panose="020F0502020204030204"/>
                <a:cs typeface="Calibri" panose="020F0502020204030204"/>
              </a:rPr>
              <a:t>.</a:t>
            </a:r>
            <a:r>
              <a:rPr sz="2100" kern="0" spc="0" dirty="0">
                <a:solidFill>
                  <a:srgbClr val="000000">
                    <a:alpha val="100000"/>
                  </a:srgbClr>
                </a:solidFill>
                <a:latin typeface="Calibri" panose="020F0502020204030204"/>
                <a:ea typeface="Calibri" panose="020F0502020204030204"/>
                <a:cs typeface="Calibri" panose="020F0502020204030204"/>
              </a:rPr>
              <a:t>remove</a:t>
            </a:r>
            <a:r>
              <a:rPr sz="2100" kern="0" spc="50" dirty="0">
                <a:solidFill>
                  <a:srgbClr val="000000">
                    <a:alpha val="100000"/>
                  </a:srgbClr>
                </a:solidFill>
                <a:latin typeface="Calibri" panose="020F0502020204030204"/>
                <a:ea typeface="Calibri" panose="020F0502020204030204"/>
                <a:cs typeface="Calibri" panose="020F0502020204030204"/>
              </a:rPr>
              <a:t>("</a:t>
            </a:r>
            <a:r>
              <a:rPr sz="2100" kern="0" spc="0" dirty="0">
                <a:solidFill>
                  <a:srgbClr val="000000">
                    <a:alpha val="100000"/>
                  </a:srgbClr>
                </a:solidFill>
                <a:latin typeface="Calibri" panose="020F0502020204030204"/>
                <a:ea typeface="Calibri" panose="020F0502020204030204"/>
                <a:cs typeface="Calibri" panose="020F0502020204030204"/>
              </a:rPr>
              <a:t>success</a:t>
            </a:r>
            <a:r>
              <a:rPr sz="2100" kern="0" spc="50" dirty="0">
                <a:solidFill>
                  <a:srgbClr val="000000">
                    <a:alpha val="100000"/>
                  </a:srgbClr>
                </a:solidFill>
                <a:latin typeface="Calibri" panose="020F0502020204030204"/>
                <a:ea typeface="Calibri" panose="020F0502020204030204"/>
                <a:cs typeface="Calibri" panose="020F0502020204030204"/>
              </a:rPr>
              <a:t>");</a:t>
            </a:r>
            <a:endParaRPr sz="2100" dirty="0">
              <a:latin typeface="Calibri" panose="020F0502020204030204"/>
              <a:ea typeface="Calibri" panose="020F0502020204030204"/>
              <a:cs typeface="Calibri" panose="020F0502020204030204"/>
            </a:endParaRPr>
          </a:p>
          <a:p>
            <a:pPr algn="l" rtl="0" eaLnBrk="0">
              <a:lnSpc>
                <a:spcPct val="161000"/>
              </a:lnSpc>
            </a:pPr>
            <a:endParaRPr sz="1000" dirty="0">
              <a:latin typeface="Arial" panose="020B0604020202020204"/>
              <a:ea typeface="Arial" panose="020B0604020202020204"/>
              <a:cs typeface="Arial" panose="020B0604020202020204"/>
            </a:endParaRPr>
          </a:p>
          <a:p>
            <a:pPr marL="12700" algn="l" rtl="0" eaLnBrk="0">
              <a:lnSpc>
                <a:spcPct val="90000"/>
              </a:lnSpc>
              <a:spcBef>
                <a:spcPts val="630"/>
              </a:spcBef>
            </a:pPr>
            <a:r>
              <a:rPr sz="21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使用</a:t>
            </a:r>
            <a:r>
              <a:rPr sz="2100" kern="0" spc="0" dirty="0">
                <a:solidFill>
                  <a:srgbClr val="000000">
                    <a:alpha val="100000"/>
                  </a:srgbClr>
                </a:solidFill>
                <a:latin typeface="Calibri" panose="020F0502020204030204"/>
                <a:ea typeface="Calibri" panose="020F0502020204030204"/>
                <a:cs typeface="Calibri" panose="020F0502020204030204"/>
              </a:rPr>
              <a:t>Collections</a:t>
            </a:r>
            <a:r>
              <a:rPr sz="21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排序： 先转成</a:t>
            </a:r>
            <a:r>
              <a:rPr sz="2100" kern="0" spc="0" dirty="0">
                <a:solidFill>
                  <a:srgbClr val="000000">
                    <a:alpha val="100000"/>
                  </a:srgbClr>
                </a:solidFill>
                <a:latin typeface="Calibri" panose="020F0502020204030204"/>
                <a:ea typeface="Calibri" panose="020F0502020204030204"/>
                <a:cs typeface="Calibri" panose="020F0502020204030204"/>
              </a:rPr>
              <a:t>List</a:t>
            </a:r>
            <a:r>
              <a:rPr sz="21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再用</a:t>
            </a:r>
            <a:r>
              <a:rPr sz="2100" kern="0" spc="0" dirty="0">
                <a:solidFill>
                  <a:srgbClr val="000000">
                    <a:alpha val="100000"/>
                  </a:srgbClr>
                </a:solidFill>
                <a:latin typeface="Calibri" panose="020F0502020204030204"/>
                <a:ea typeface="Calibri" panose="020F0502020204030204"/>
                <a:cs typeface="Calibri" panose="020F0502020204030204"/>
              </a:rPr>
              <a:t>ArrayList</a:t>
            </a:r>
            <a:r>
              <a:rPr sz="21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的方法排序</a:t>
            </a:r>
            <a:endParaRPr sz="2100" dirty="0">
              <a:latin typeface="微软雅黑" panose="020B0503020204020204" charset="-122"/>
              <a:ea typeface="微软雅黑" panose="020B0503020204020204" charset="-122"/>
              <a:cs typeface="微软雅黑" panose="020B0503020204020204" charset="-122"/>
            </a:endParaRPr>
          </a:p>
          <a:p>
            <a:pPr marL="32385" algn="l" rtl="0" eaLnBrk="0">
              <a:lnSpc>
                <a:spcPts val="4885"/>
              </a:lnSpc>
            </a:pPr>
            <a:r>
              <a:rPr sz="2100" kern="0" spc="0" dirty="0">
                <a:solidFill>
                  <a:srgbClr val="000000">
                    <a:alpha val="100000"/>
                  </a:srgbClr>
                </a:solidFill>
                <a:latin typeface="Calibri" panose="020F0502020204030204"/>
                <a:ea typeface="Calibri" panose="020F0502020204030204"/>
                <a:cs typeface="Calibri" panose="020F0502020204030204"/>
              </a:rPr>
              <a:t>List</a:t>
            </a:r>
            <a:r>
              <a:rPr sz="2100" kern="0" spc="100" dirty="0">
                <a:solidFill>
                  <a:srgbClr val="000000">
                    <a:alpha val="100000"/>
                  </a:srgbClr>
                </a:solidFill>
                <a:latin typeface="Calibri" panose="020F0502020204030204"/>
                <a:ea typeface="Calibri" panose="020F0502020204030204"/>
                <a:cs typeface="Calibri" panose="020F0502020204030204"/>
              </a:rPr>
              <a:t>&lt;</a:t>
            </a:r>
            <a:r>
              <a:rPr sz="2100" kern="0" spc="0" dirty="0">
                <a:solidFill>
                  <a:srgbClr val="000000">
                    <a:alpha val="100000"/>
                  </a:srgbClr>
                </a:solidFill>
                <a:latin typeface="Calibri" panose="020F0502020204030204"/>
                <a:ea typeface="Calibri" panose="020F0502020204030204"/>
                <a:cs typeface="Calibri" panose="020F0502020204030204"/>
              </a:rPr>
              <a:t>String</a:t>
            </a:r>
            <a:r>
              <a:rPr sz="2100" kern="0" spc="100" dirty="0">
                <a:solidFill>
                  <a:srgbClr val="000000">
                    <a:alpha val="100000"/>
                  </a:srgbClr>
                </a:solidFill>
                <a:latin typeface="Calibri" panose="020F0502020204030204"/>
                <a:ea typeface="Calibri" panose="020F0502020204030204"/>
                <a:cs typeface="Calibri" panose="020F0502020204030204"/>
              </a:rPr>
              <a:t>&gt; </a:t>
            </a:r>
            <a:r>
              <a:rPr sz="2100" kern="0" spc="0" dirty="0">
                <a:solidFill>
                  <a:srgbClr val="000000">
                    <a:alpha val="100000"/>
                  </a:srgbClr>
                </a:solidFill>
                <a:latin typeface="Calibri" panose="020F0502020204030204"/>
                <a:ea typeface="Calibri" panose="020F0502020204030204"/>
                <a:cs typeface="Calibri" panose="020F0502020204030204"/>
              </a:rPr>
              <a:t>sortedList</a:t>
            </a:r>
            <a:r>
              <a:rPr sz="2100" kern="0" spc="100" dirty="0">
                <a:solidFill>
                  <a:srgbClr val="000000">
                    <a:alpha val="100000"/>
                  </a:srgbClr>
                </a:solidFill>
                <a:latin typeface="Calibri" panose="020F0502020204030204"/>
                <a:ea typeface="Calibri" panose="020F0502020204030204"/>
                <a:cs typeface="Calibri" panose="020F0502020204030204"/>
              </a:rPr>
              <a:t> =</a:t>
            </a:r>
            <a:r>
              <a:rPr sz="2100" kern="0" spc="200" dirty="0">
                <a:solidFill>
                  <a:srgbClr val="000000">
                    <a:alpha val="100000"/>
                  </a:srgbClr>
                </a:solidFill>
                <a:latin typeface="Calibri" panose="020F0502020204030204"/>
                <a:ea typeface="Calibri" panose="020F0502020204030204"/>
                <a:cs typeface="Calibri" panose="020F0502020204030204"/>
              </a:rPr>
              <a:t> </a:t>
            </a:r>
            <a:r>
              <a:rPr sz="2100" kern="0" spc="0" dirty="0">
                <a:solidFill>
                  <a:srgbClr val="000000">
                    <a:alpha val="100000"/>
                  </a:srgbClr>
                </a:solidFill>
                <a:latin typeface="Calibri" panose="020F0502020204030204"/>
                <a:ea typeface="Calibri" panose="020F0502020204030204"/>
                <a:cs typeface="Calibri" panose="020F0502020204030204"/>
              </a:rPr>
              <a:t>new</a:t>
            </a:r>
            <a:r>
              <a:rPr sz="2100" kern="0" spc="100" dirty="0">
                <a:solidFill>
                  <a:srgbClr val="000000">
                    <a:alpha val="100000"/>
                  </a:srgbClr>
                </a:solidFill>
                <a:latin typeface="Calibri" panose="020F0502020204030204"/>
                <a:ea typeface="Calibri" panose="020F0502020204030204"/>
                <a:cs typeface="Calibri" panose="020F0502020204030204"/>
              </a:rPr>
              <a:t> </a:t>
            </a:r>
            <a:r>
              <a:rPr sz="2100" kern="0" spc="0" dirty="0">
                <a:solidFill>
                  <a:srgbClr val="000000">
                    <a:alpha val="100000"/>
                  </a:srgbClr>
                </a:solidFill>
                <a:latin typeface="Calibri" panose="020F0502020204030204"/>
                <a:ea typeface="Calibri" panose="020F0502020204030204"/>
                <a:cs typeface="Calibri" panose="020F0502020204030204"/>
              </a:rPr>
              <a:t>ArrayList</a:t>
            </a:r>
            <a:r>
              <a:rPr sz="2100" kern="0" spc="100" dirty="0">
                <a:solidFill>
                  <a:srgbClr val="000000">
                    <a:alpha val="100000"/>
                  </a:srgbClr>
                </a:solidFill>
                <a:latin typeface="Calibri" panose="020F0502020204030204"/>
                <a:ea typeface="Calibri" panose="020F0502020204030204"/>
                <a:cs typeface="Calibri" panose="020F0502020204030204"/>
              </a:rPr>
              <a:t>&lt;&gt;(</a:t>
            </a:r>
            <a:r>
              <a:rPr sz="2100" kern="0" spc="0" dirty="0">
                <a:solidFill>
                  <a:srgbClr val="000000">
                    <a:alpha val="100000"/>
                  </a:srgbClr>
                </a:solidFill>
                <a:latin typeface="Calibri" panose="020F0502020204030204"/>
                <a:ea typeface="Calibri" panose="020F0502020204030204"/>
                <a:cs typeface="Calibri" panose="020F0502020204030204"/>
              </a:rPr>
              <a:t>sites</a:t>
            </a:r>
            <a:r>
              <a:rPr sz="2100" kern="0" spc="100" dirty="0">
                <a:solidFill>
                  <a:srgbClr val="000000">
                    <a:alpha val="100000"/>
                  </a:srgbClr>
                </a:solidFill>
                <a:latin typeface="Calibri" panose="020F0502020204030204"/>
                <a:ea typeface="Calibri" panose="020F0502020204030204"/>
                <a:cs typeface="Calibri" panose="020F0502020204030204"/>
              </a:rPr>
              <a:t>);</a:t>
            </a:r>
            <a:endParaRPr sz="2100" dirty="0">
              <a:latin typeface="Calibri" panose="020F0502020204030204"/>
              <a:ea typeface="Calibri" panose="020F0502020204030204"/>
              <a:cs typeface="Calibri" panose="020F0502020204030204"/>
            </a:endParaRPr>
          </a:p>
          <a:p>
            <a:pPr algn="l" rtl="0" eaLnBrk="0">
              <a:lnSpc>
                <a:spcPct val="180000"/>
              </a:lnSpc>
            </a:pPr>
            <a:endParaRPr sz="1000" dirty="0">
              <a:latin typeface="Arial" panose="020B0604020202020204"/>
              <a:ea typeface="Arial" panose="020B0604020202020204"/>
              <a:cs typeface="Arial" panose="020B0604020202020204"/>
            </a:endParaRPr>
          </a:p>
          <a:p>
            <a:pPr algn="l" rtl="0" eaLnBrk="0">
              <a:lnSpc>
                <a:spcPct val="106000"/>
              </a:lnSpc>
            </a:pPr>
            <a:endParaRPr sz="500" dirty="0">
              <a:latin typeface="Arial" panose="020B0604020202020204"/>
              <a:ea typeface="Arial" panose="020B0604020202020204"/>
              <a:cs typeface="Arial" panose="020B0604020202020204"/>
            </a:endParaRPr>
          </a:p>
          <a:p>
            <a:pPr marL="30480" algn="l" rtl="0" eaLnBrk="0">
              <a:lnSpc>
                <a:spcPct val="94000"/>
              </a:lnSpc>
            </a:pPr>
            <a:r>
              <a:rPr sz="2100" kern="0" spc="40" dirty="0">
                <a:solidFill>
                  <a:srgbClr val="000000">
                    <a:alpha val="100000"/>
                  </a:srgbClr>
                </a:solidFill>
                <a:latin typeface="Calibri" panose="020F0502020204030204"/>
                <a:ea typeface="Calibri" panose="020F0502020204030204"/>
                <a:cs typeface="Calibri" panose="020F0502020204030204"/>
              </a:rPr>
              <a:t>*</a:t>
            </a:r>
            <a:r>
              <a:rPr sz="21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也可以是</a:t>
            </a:r>
            <a:r>
              <a:rPr sz="2100" kern="0" spc="0" dirty="0">
                <a:solidFill>
                  <a:srgbClr val="000000">
                    <a:alpha val="100000"/>
                  </a:srgbClr>
                </a:solidFill>
                <a:latin typeface="Calibri" panose="020F0502020204030204"/>
                <a:ea typeface="Calibri" panose="020F0502020204030204"/>
                <a:cs typeface="Calibri" panose="020F0502020204030204"/>
              </a:rPr>
              <a:t>key</a:t>
            </a:r>
            <a:r>
              <a:rPr sz="2100" kern="0" spc="40" dirty="0">
                <a:solidFill>
                  <a:srgbClr val="000000">
                    <a:alpha val="100000"/>
                  </a:srgbClr>
                </a:solidFill>
                <a:latin typeface="Calibri" panose="020F0502020204030204"/>
                <a:ea typeface="Calibri" panose="020F0502020204030204"/>
                <a:cs typeface="Calibri" panose="020F0502020204030204"/>
              </a:rPr>
              <a:t>-</a:t>
            </a:r>
            <a:r>
              <a:rPr sz="2100" kern="0" spc="0" dirty="0">
                <a:solidFill>
                  <a:srgbClr val="000000">
                    <a:alpha val="100000"/>
                  </a:srgbClr>
                </a:solidFill>
                <a:latin typeface="Calibri" panose="020F0502020204030204"/>
                <a:ea typeface="Calibri" panose="020F0502020204030204"/>
                <a:cs typeface="Calibri" panose="020F0502020204030204"/>
              </a:rPr>
              <a:t>value</a:t>
            </a:r>
            <a:r>
              <a:rPr sz="21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的， 比如</a:t>
            </a:r>
            <a:r>
              <a:rPr sz="2100" kern="0" spc="0" dirty="0">
                <a:solidFill>
                  <a:srgbClr val="000000">
                    <a:alpha val="100000"/>
                  </a:srgbClr>
                </a:solidFill>
                <a:latin typeface="Calibri" panose="020F0502020204030204"/>
                <a:ea typeface="Calibri" panose="020F0502020204030204"/>
                <a:cs typeface="Calibri" panose="020F0502020204030204"/>
              </a:rPr>
              <a:t>HashSet</a:t>
            </a:r>
            <a:r>
              <a:rPr sz="2100" kern="0" spc="40" dirty="0">
                <a:solidFill>
                  <a:srgbClr val="000000">
                    <a:alpha val="100000"/>
                  </a:srgbClr>
                </a:solidFill>
                <a:latin typeface="Calibri" panose="020F0502020204030204"/>
                <a:ea typeface="Calibri" panose="020F0502020204030204"/>
                <a:cs typeface="Calibri" panose="020F0502020204030204"/>
              </a:rPr>
              <a:t>&lt;</a:t>
            </a:r>
            <a:r>
              <a:rPr sz="2100" kern="0" spc="0" dirty="0">
                <a:solidFill>
                  <a:srgbClr val="000000">
                    <a:alpha val="100000"/>
                  </a:srgbClr>
                </a:solidFill>
                <a:latin typeface="Calibri" panose="020F0502020204030204"/>
                <a:ea typeface="Calibri" panose="020F0502020204030204"/>
                <a:cs typeface="Calibri" panose="020F0502020204030204"/>
              </a:rPr>
              <a:t>String</a:t>
            </a:r>
            <a:r>
              <a:rPr sz="2100" kern="0" spc="40" dirty="0">
                <a:solidFill>
                  <a:srgbClr val="000000">
                    <a:alpha val="100000"/>
                  </a:srgbClr>
                </a:solidFill>
                <a:latin typeface="Calibri" panose="020F0502020204030204"/>
                <a:ea typeface="Calibri" panose="020F0502020204030204"/>
                <a:cs typeface="Calibri" panose="020F0502020204030204"/>
              </a:rPr>
              <a:t>, </a:t>
            </a:r>
            <a:r>
              <a:rPr sz="2100" kern="0" spc="0" dirty="0">
                <a:solidFill>
                  <a:srgbClr val="000000">
                    <a:alpha val="100000"/>
                  </a:srgbClr>
                </a:solidFill>
                <a:latin typeface="Calibri" panose="020F0502020204030204"/>
                <a:ea typeface="Calibri" panose="020F0502020204030204"/>
                <a:cs typeface="Calibri" panose="020F0502020204030204"/>
              </a:rPr>
              <a:t>String</a:t>
            </a:r>
            <a:r>
              <a:rPr sz="2100" kern="0" spc="40" dirty="0">
                <a:solidFill>
                  <a:srgbClr val="000000">
                    <a:alpha val="100000"/>
                  </a:srgbClr>
                </a:solidFill>
                <a:latin typeface="Calibri" panose="020F0502020204030204"/>
                <a:ea typeface="Calibri" panose="020F0502020204030204"/>
                <a:cs typeface="Calibri" panose="020F0502020204030204"/>
              </a:rPr>
              <a:t>&gt;</a:t>
            </a:r>
            <a:r>
              <a:rPr sz="21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 第一个做</a:t>
            </a:r>
            <a:r>
              <a:rPr sz="2100" kern="0" spc="0" dirty="0">
                <a:solidFill>
                  <a:srgbClr val="000000">
                    <a:alpha val="100000"/>
                  </a:srgbClr>
                </a:solidFill>
                <a:latin typeface="Calibri" panose="020F0502020204030204"/>
                <a:ea typeface="Calibri" panose="020F0502020204030204"/>
                <a:cs typeface="Calibri" panose="020F0502020204030204"/>
              </a:rPr>
              <a:t>key</a:t>
            </a:r>
            <a:r>
              <a:rPr sz="21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 第二个做</a:t>
            </a:r>
            <a:r>
              <a:rPr sz="2100" kern="0" spc="0" dirty="0">
                <a:solidFill>
                  <a:srgbClr val="000000">
                    <a:alpha val="100000"/>
                  </a:srgbClr>
                </a:solidFill>
                <a:latin typeface="Calibri" panose="020F0502020204030204"/>
                <a:ea typeface="Calibri" panose="020F0502020204030204"/>
                <a:cs typeface="Calibri" panose="020F0502020204030204"/>
              </a:rPr>
              <a:t>value</a:t>
            </a:r>
            <a:endParaRPr sz="2100" dirty="0">
              <a:latin typeface="Calibri" panose="020F0502020204030204"/>
              <a:ea typeface="Calibri" panose="020F0502020204030204"/>
              <a:cs typeface="Calibri" panose="020F0502020204030204"/>
            </a:endParaRPr>
          </a:p>
        </p:txBody>
      </p:sp>
      <p:sp>
        <p:nvSpPr>
          <p:cNvPr id="424" name="textbox 424"/>
          <p:cNvSpPr/>
          <p:nvPr/>
        </p:nvSpPr>
        <p:spPr>
          <a:xfrm>
            <a:off x="922273" y="6472809"/>
            <a:ext cx="10353040" cy="167639"/>
          </a:xfrm>
          <a:prstGeom prst="rect">
            <a:avLst/>
          </a:prstGeom>
          <a:noFill/>
          <a:ln w="0" cap="flat">
            <a:noFill/>
            <a:prstDash val="solid"/>
            <a:miter lim="0"/>
          </a:ln>
        </p:spPr>
        <p:txBody>
          <a:bodyPr vert="horz" wrap="square" lIns="0" tIns="0" rIns="0" bIns="0"/>
          <a:lstStyle/>
          <a:p>
            <a:pPr algn="l" rtl="0" eaLnBrk="0">
              <a:lnSpc>
                <a:spcPct val="89000"/>
              </a:lnSpc>
            </a:pPr>
            <a:r>
              <a:rPr lang="en-US" sz="1200" dirty="0">
                <a:latin typeface="Calibri" panose="020F0502020204030204"/>
                <a:ea typeface="Calibri" panose="020F0502020204030204"/>
                <a:cs typeface="Calibri" panose="020F0502020204030204"/>
                <a:sym typeface="+mn-ea"/>
              </a:rPr>
              <a:t>Sunday,December 28,2025</a:t>
            </a:r>
            <a:endParaRPr sz="1200" dirty="0">
              <a:latin typeface="Calibri" panose="020F0502020204030204"/>
              <a:ea typeface="Calibri" panose="020F0502020204030204"/>
              <a:cs typeface="Calibri" panose="020F0502020204030204"/>
            </a:endParaRPr>
          </a:p>
          <a:p>
            <a:pPr algn="l" rtl="0" eaLnBrk="0">
              <a:lnSpc>
                <a:spcPct val="89000"/>
              </a:lnSpc>
            </a:pPr>
            <a:endParaRPr sz="1200" dirty="0">
              <a:latin typeface="Calibri" panose="020F0502020204030204"/>
              <a:ea typeface="Calibri" panose="020F0502020204030204"/>
              <a:cs typeface="Calibri" panose="020F0502020204030204"/>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 name="textbox 284"/>
          <p:cNvSpPr/>
          <p:nvPr/>
        </p:nvSpPr>
        <p:spPr>
          <a:xfrm>
            <a:off x="919733" y="3736911"/>
            <a:ext cx="4836159" cy="1240155"/>
          </a:xfrm>
          <a:prstGeom prst="rect">
            <a:avLst/>
          </a:prstGeom>
          <a:noFill/>
          <a:ln w="0" cap="flat">
            <a:noFill/>
            <a:prstDash val="solid"/>
            <a:miter lim="0"/>
          </a:ln>
        </p:spPr>
        <p:txBody>
          <a:bodyPr vert="horz" wrap="square" lIns="0" tIns="0" rIns="0" bIns="0"/>
          <a:lstStyle/>
          <a:p>
            <a:pPr algn="l" rtl="0" eaLnBrk="0">
              <a:lnSpc>
                <a:spcPct val="78000"/>
              </a:lnSpc>
            </a:pPr>
            <a:endParaRPr sz="100" dirty="0">
              <a:latin typeface="Arial" panose="020B0604020202020204"/>
              <a:ea typeface="Arial" panose="020B0604020202020204"/>
              <a:cs typeface="Arial" panose="020B0604020202020204"/>
            </a:endParaRPr>
          </a:p>
          <a:p>
            <a:pPr marL="67310" algn="l" rtl="0" eaLnBrk="0">
              <a:lnSpc>
                <a:spcPct val="76000"/>
              </a:lnSpc>
            </a:pPr>
            <a:r>
              <a:rPr sz="5900" kern="0" spc="-60" dirty="0">
                <a:solidFill>
                  <a:srgbClr val="000000">
                    <a:alpha val="100000"/>
                  </a:srgbClr>
                </a:solidFill>
                <a:latin typeface="Calibri" panose="020F0502020204030204"/>
                <a:ea typeface="Calibri" panose="020F0502020204030204"/>
                <a:cs typeface="Calibri" panose="020F0502020204030204"/>
              </a:rPr>
              <a:t>Design</a:t>
            </a:r>
            <a:r>
              <a:rPr sz="5900" kern="0" spc="580" dirty="0">
                <a:solidFill>
                  <a:srgbClr val="000000">
                    <a:alpha val="100000"/>
                  </a:srgbClr>
                </a:solidFill>
                <a:latin typeface="Calibri" panose="020F0502020204030204"/>
                <a:ea typeface="Calibri" panose="020F0502020204030204"/>
                <a:cs typeface="Calibri" panose="020F0502020204030204"/>
              </a:rPr>
              <a:t> </a:t>
            </a:r>
            <a:r>
              <a:rPr sz="5900" kern="0" spc="-60" dirty="0">
                <a:solidFill>
                  <a:srgbClr val="000000">
                    <a:alpha val="100000"/>
                  </a:srgbClr>
                </a:solidFill>
                <a:latin typeface="Calibri" panose="020F0502020204030204"/>
                <a:ea typeface="Calibri" panose="020F0502020204030204"/>
                <a:cs typeface="Calibri" panose="020F0502020204030204"/>
              </a:rPr>
              <a:t>Patterns</a:t>
            </a:r>
            <a:endParaRPr sz="5900" dirty="0">
              <a:latin typeface="Calibri" panose="020F0502020204030204"/>
              <a:ea typeface="Calibri" panose="020F0502020204030204"/>
              <a:cs typeface="Calibri" panose="020F0502020204030204"/>
            </a:endParaRPr>
          </a:p>
          <a:p>
            <a:pPr algn="l" rtl="0" eaLnBrk="0">
              <a:lnSpc>
                <a:spcPct val="103000"/>
              </a:lnSpc>
            </a:pPr>
            <a:endParaRPr sz="1000" dirty="0">
              <a:latin typeface="Arial" panose="020B0604020202020204"/>
              <a:ea typeface="Arial" panose="020B0604020202020204"/>
              <a:cs typeface="Arial" panose="020B0604020202020204"/>
            </a:endParaRPr>
          </a:p>
          <a:p>
            <a:pPr algn="l" rtl="0" eaLnBrk="0">
              <a:lnSpc>
                <a:spcPct val="115000"/>
              </a:lnSpc>
            </a:pPr>
            <a:endParaRPr sz="500" dirty="0">
              <a:latin typeface="Arial" panose="020B0604020202020204"/>
              <a:ea typeface="Arial" panose="020B0604020202020204"/>
              <a:cs typeface="Arial" panose="020B0604020202020204"/>
            </a:endParaRPr>
          </a:p>
          <a:p>
            <a:pPr marL="12700" algn="l" rtl="0" eaLnBrk="0">
              <a:lnSpc>
                <a:spcPct val="82000"/>
              </a:lnSpc>
              <a:spcBef>
                <a:spcPts val="0"/>
              </a:spcBef>
            </a:pPr>
            <a:r>
              <a:rPr sz="2300" kern="0" spc="0" dirty="0">
                <a:solidFill>
                  <a:srgbClr val="898989">
                    <a:alpha val="100000"/>
                  </a:srgbClr>
                </a:solidFill>
                <a:latin typeface="Calibri" panose="020F0502020204030204"/>
                <a:ea typeface="Calibri" panose="020F0502020204030204"/>
                <a:cs typeface="Calibri" panose="020F0502020204030204"/>
              </a:rPr>
              <a:t>Where</a:t>
            </a:r>
            <a:r>
              <a:rPr sz="2300" kern="0" spc="60" dirty="0">
                <a:solidFill>
                  <a:srgbClr val="898989">
                    <a:alpha val="100000"/>
                  </a:srgbClr>
                </a:solidFill>
                <a:latin typeface="Calibri" panose="020F0502020204030204"/>
                <a:ea typeface="Calibri" panose="020F0502020204030204"/>
                <a:cs typeface="Calibri" panose="020F0502020204030204"/>
              </a:rPr>
              <a:t> </a:t>
            </a:r>
            <a:r>
              <a:rPr sz="2300" kern="0" spc="0" dirty="0">
                <a:solidFill>
                  <a:srgbClr val="898989">
                    <a:alpha val="100000"/>
                  </a:srgbClr>
                </a:solidFill>
                <a:latin typeface="Calibri" panose="020F0502020204030204"/>
                <a:ea typeface="Calibri" panose="020F0502020204030204"/>
                <a:cs typeface="Calibri" panose="020F0502020204030204"/>
              </a:rPr>
              <a:t>the</a:t>
            </a:r>
            <a:r>
              <a:rPr sz="2300" kern="0" spc="60" dirty="0">
                <a:solidFill>
                  <a:srgbClr val="898989">
                    <a:alpha val="100000"/>
                  </a:srgbClr>
                </a:solidFill>
                <a:latin typeface="Calibri" panose="020F0502020204030204"/>
                <a:ea typeface="Calibri" panose="020F0502020204030204"/>
                <a:cs typeface="Calibri" panose="020F0502020204030204"/>
              </a:rPr>
              <a:t> </a:t>
            </a:r>
            <a:r>
              <a:rPr sz="2300" kern="0" spc="0" dirty="0">
                <a:solidFill>
                  <a:srgbClr val="898989">
                    <a:alpha val="100000"/>
                  </a:srgbClr>
                </a:solidFill>
                <a:latin typeface="Calibri" panose="020F0502020204030204"/>
                <a:ea typeface="Calibri" panose="020F0502020204030204"/>
                <a:cs typeface="Calibri" panose="020F0502020204030204"/>
              </a:rPr>
              <a:t>fun</a:t>
            </a:r>
            <a:r>
              <a:rPr sz="2300" kern="0" spc="240" dirty="0">
                <a:solidFill>
                  <a:srgbClr val="898989">
                    <a:alpha val="100000"/>
                  </a:srgbClr>
                </a:solidFill>
                <a:latin typeface="Calibri" panose="020F0502020204030204"/>
                <a:ea typeface="Calibri" panose="020F0502020204030204"/>
                <a:cs typeface="Calibri" panose="020F0502020204030204"/>
              </a:rPr>
              <a:t> </a:t>
            </a:r>
            <a:r>
              <a:rPr sz="2300" kern="0" spc="0" dirty="0">
                <a:solidFill>
                  <a:srgbClr val="898989">
                    <a:alpha val="100000"/>
                  </a:srgbClr>
                </a:solidFill>
                <a:latin typeface="Calibri" panose="020F0502020204030204"/>
                <a:ea typeface="Calibri" panose="020F0502020204030204"/>
                <a:cs typeface="Calibri" panose="020F0502020204030204"/>
              </a:rPr>
              <a:t>begins</a:t>
            </a:r>
            <a:r>
              <a:rPr sz="2300" kern="0" spc="60" dirty="0">
                <a:solidFill>
                  <a:srgbClr val="898989">
                    <a:alpha val="100000"/>
                  </a:srgbClr>
                </a:solidFill>
                <a:latin typeface="Calibri" panose="020F0502020204030204"/>
                <a:ea typeface="Calibri" panose="020F0502020204030204"/>
                <a:cs typeface="Calibri" panose="020F0502020204030204"/>
              </a:rPr>
              <a:t>.</a:t>
            </a:r>
            <a:r>
              <a:rPr sz="2300" kern="0" spc="240" dirty="0">
                <a:solidFill>
                  <a:srgbClr val="898989">
                    <a:alpha val="100000"/>
                  </a:srgbClr>
                </a:solidFill>
                <a:latin typeface="Calibri" panose="020F0502020204030204"/>
                <a:ea typeface="Calibri" panose="020F0502020204030204"/>
                <a:cs typeface="Calibri" panose="020F0502020204030204"/>
              </a:rPr>
              <a:t> </a:t>
            </a:r>
            <a:r>
              <a:rPr sz="2300" kern="0" spc="60" dirty="0">
                <a:solidFill>
                  <a:srgbClr val="898989">
                    <a:alpha val="100000"/>
                  </a:srgbClr>
                </a:solidFill>
                <a:latin typeface="Calibri" panose="020F0502020204030204"/>
                <a:ea typeface="Calibri" panose="020F0502020204030204"/>
                <a:cs typeface="Calibri" panose="020F0502020204030204"/>
              </a:rPr>
              <a:t>:)</a:t>
            </a:r>
            <a:endParaRPr sz="2300" dirty="0">
              <a:latin typeface="Calibri" panose="020F0502020204030204"/>
              <a:ea typeface="Calibri" panose="020F0502020204030204"/>
              <a:cs typeface="Calibri" panose="020F0502020204030204"/>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 name="textbox 288"/>
          <p:cNvSpPr/>
          <p:nvPr/>
        </p:nvSpPr>
        <p:spPr>
          <a:xfrm>
            <a:off x="901699" y="807997"/>
            <a:ext cx="10518775" cy="2456179"/>
          </a:xfrm>
          <a:prstGeom prst="rect">
            <a:avLst/>
          </a:prstGeom>
          <a:noFill/>
          <a:ln w="0" cap="flat">
            <a:noFill/>
            <a:prstDash val="solid"/>
            <a:miter lim="0"/>
          </a:ln>
        </p:spPr>
        <p:txBody>
          <a:bodyPr vert="horz" wrap="square" lIns="0" tIns="0" rIns="0" bIns="0"/>
          <a:lstStyle/>
          <a:p>
            <a:pPr algn="l" rtl="0" eaLnBrk="0">
              <a:lnSpc>
                <a:spcPct val="93000"/>
              </a:lnSpc>
            </a:pPr>
            <a:endParaRPr sz="100" dirty="0">
              <a:latin typeface="Arial" panose="020B0604020202020204"/>
              <a:ea typeface="Arial" panose="020B0604020202020204"/>
              <a:cs typeface="Arial" panose="020B0604020202020204"/>
            </a:endParaRPr>
          </a:p>
          <a:p>
            <a:pPr marL="17145" algn="l" rtl="0" eaLnBrk="0">
              <a:lnSpc>
                <a:spcPct val="97000"/>
              </a:lnSpc>
            </a:pPr>
            <a:r>
              <a:rPr sz="2700" b="1" kern="0" spc="100" dirty="0">
                <a:solidFill>
                  <a:srgbClr val="000000">
                    <a:alpha val="100000"/>
                  </a:srgbClr>
                </a:solidFill>
                <a:latin typeface="黑体" panose="02010609060101010101" charset="-122"/>
                <a:ea typeface="黑体" panose="02010609060101010101" charset="-122"/>
                <a:cs typeface="黑体" panose="02010609060101010101" charset="-122"/>
              </a:rPr>
              <a:t>设计原则</a:t>
            </a:r>
            <a:endParaRPr sz="2700" dirty="0">
              <a:latin typeface="黑体" panose="02010609060101010101" charset="-122"/>
              <a:ea typeface="黑体" panose="02010609060101010101" charset="-122"/>
              <a:cs typeface="黑体" panose="02010609060101010101" charset="-122"/>
            </a:endParaRPr>
          </a:p>
          <a:p>
            <a:pPr marL="12700" algn="l" rtl="0" eaLnBrk="0">
              <a:lnSpc>
                <a:spcPct val="95000"/>
              </a:lnSpc>
              <a:spcBef>
                <a:spcPts val="1630"/>
              </a:spcBef>
            </a:pPr>
            <a:r>
              <a:rPr sz="1900" kern="0" spc="-100" dirty="0">
                <a:solidFill>
                  <a:srgbClr val="301010">
                    <a:alpha val="100000"/>
                  </a:srgbClr>
                </a:solidFill>
                <a:latin typeface="黑体" panose="02010609060101010101" charset="-122"/>
                <a:ea typeface="黑体" panose="02010609060101010101" charset="-122"/>
                <a:cs typeface="黑体" panose="02010609060101010101" charset="-122"/>
              </a:rPr>
              <a:t>●</a:t>
            </a:r>
            <a:r>
              <a:rPr sz="1900" kern="0" spc="-500" dirty="0">
                <a:solidFill>
                  <a:srgbClr val="301010">
                    <a:alpha val="100000"/>
                  </a:srgbClr>
                </a:solidFill>
                <a:latin typeface="黑体" panose="02010609060101010101" charset="-122"/>
                <a:ea typeface="黑体" panose="02010609060101010101" charset="-122"/>
                <a:cs typeface="黑体" panose="02010609060101010101" charset="-122"/>
              </a:rPr>
              <a:t> </a:t>
            </a:r>
            <a:r>
              <a:rPr sz="1900" b="1" kern="0" spc="-100" dirty="0">
                <a:solidFill>
                  <a:srgbClr val="D03030">
                    <a:alpha val="100000"/>
                  </a:srgbClr>
                </a:solidFill>
                <a:latin typeface="黑体" panose="02010609060101010101" charset="-122"/>
                <a:ea typeface="黑体" panose="02010609060101010101" charset="-122"/>
                <a:cs typeface="黑体" panose="02010609060101010101" charset="-122"/>
              </a:rPr>
              <a:t>单</a:t>
            </a:r>
            <a:r>
              <a:rPr sz="1900" b="1" kern="0" spc="-100" dirty="0">
                <a:solidFill>
                  <a:srgbClr val="E03020">
                    <a:alpha val="100000"/>
                  </a:srgbClr>
                </a:solidFill>
                <a:latin typeface="黑体" panose="02010609060101010101" charset="-122"/>
                <a:ea typeface="黑体" panose="02010609060101010101" charset="-122"/>
                <a:cs typeface="黑体" panose="02010609060101010101" charset="-122"/>
              </a:rPr>
              <a:t>一职</a:t>
            </a:r>
            <a:r>
              <a:rPr sz="1900" b="1" kern="0" spc="-100" dirty="0">
                <a:solidFill>
                  <a:srgbClr val="D03020">
                    <a:alpha val="100000"/>
                  </a:srgbClr>
                </a:solidFill>
                <a:latin typeface="黑体" panose="02010609060101010101" charset="-122"/>
                <a:ea typeface="黑体" panose="02010609060101010101" charset="-122"/>
                <a:cs typeface="黑体" panose="02010609060101010101" charset="-122"/>
              </a:rPr>
              <a:t>责</a:t>
            </a:r>
            <a:r>
              <a:rPr sz="1900" b="1" kern="0" spc="-100" dirty="0">
                <a:solidFill>
                  <a:srgbClr val="000000">
                    <a:alpha val="100000"/>
                  </a:srgbClr>
                </a:solidFill>
                <a:latin typeface="黑体" panose="02010609060101010101" charset="-122"/>
                <a:ea typeface="黑体" panose="02010609060101010101" charset="-122"/>
                <a:cs typeface="黑体" panose="02010609060101010101" charset="-122"/>
              </a:rPr>
              <a:t>原</a:t>
            </a:r>
            <a:r>
              <a:rPr sz="1900" kern="0" spc="-100" dirty="0">
                <a:solidFill>
                  <a:srgbClr val="000000">
                    <a:alpha val="100000"/>
                  </a:srgbClr>
                </a:solidFill>
                <a:latin typeface="黑体" panose="02010609060101010101" charset="-122"/>
                <a:ea typeface="黑体" panose="02010609060101010101" charset="-122"/>
                <a:cs typeface="黑体" panose="02010609060101010101" charset="-122"/>
              </a:rPr>
              <a:t>则</a:t>
            </a:r>
            <a:endParaRPr sz="1900" dirty="0">
              <a:latin typeface="黑体" panose="02010609060101010101" charset="-122"/>
              <a:ea typeface="黑体" panose="02010609060101010101" charset="-122"/>
              <a:cs typeface="黑体" panose="02010609060101010101" charset="-122"/>
            </a:endParaRPr>
          </a:p>
          <a:p>
            <a:pPr algn="l" rtl="0" eaLnBrk="0">
              <a:lnSpc>
                <a:spcPct val="130000"/>
              </a:lnSpc>
            </a:pPr>
            <a:endParaRPr sz="1000" dirty="0">
              <a:latin typeface="Arial" panose="020B0604020202020204"/>
              <a:ea typeface="Arial" panose="020B0604020202020204"/>
              <a:cs typeface="Arial" panose="020B0604020202020204"/>
            </a:endParaRPr>
          </a:p>
          <a:p>
            <a:pPr marL="12700" algn="l" rtl="0" eaLnBrk="0">
              <a:lnSpc>
                <a:spcPct val="98000"/>
              </a:lnSpc>
              <a:spcBef>
                <a:spcPts val="485"/>
              </a:spcBef>
            </a:pPr>
            <a:r>
              <a:rPr sz="1600" kern="0" spc="140" dirty="0">
                <a:solidFill>
                  <a:srgbClr val="000000">
                    <a:alpha val="100000"/>
                  </a:srgbClr>
                </a:solidFill>
                <a:latin typeface="黑体" panose="02010609060101010101" charset="-122"/>
                <a:ea typeface="黑体" panose="02010609060101010101" charset="-122"/>
                <a:cs typeface="黑体" panose="02010609060101010101" charset="-122"/>
              </a:rPr>
              <a:t>一个类只负责一个功能领域</a:t>
            </a:r>
            <a:r>
              <a:rPr sz="1600" kern="0" spc="130" dirty="0">
                <a:solidFill>
                  <a:srgbClr val="000000">
                    <a:alpha val="100000"/>
                  </a:srgbClr>
                </a:solidFill>
                <a:latin typeface="黑体" panose="02010609060101010101" charset="-122"/>
                <a:ea typeface="黑体" panose="02010609060101010101" charset="-122"/>
                <a:cs typeface="黑体" panose="02010609060101010101" charset="-122"/>
              </a:rPr>
              <a:t>中的相应职责。</a:t>
            </a:r>
            <a:endParaRPr sz="1600" dirty="0">
              <a:latin typeface="黑体" panose="02010609060101010101" charset="-122"/>
              <a:ea typeface="黑体" panose="02010609060101010101" charset="-122"/>
              <a:cs typeface="黑体" panose="02010609060101010101" charset="-122"/>
            </a:endParaRPr>
          </a:p>
          <a:p>
            <a:pPr marL="12700" algn="l" rtl="0" eaLnBrk="0">
              <a:lnSpc>
                <a:spcPct val="92000"/>
              </a:lnSpc>
              <a:spcBef>
                <a:spcPts val="1345"/>
              </a:spcBef>
            </a:pPr>
            <a:r>
              <a:rPr sz="1600" kern="0" spc="-10" dirty="0">
                <a:solidFill>
                  <a:srgbClr val="000000">
                    <a:alpha val="100000"/>
                  </a:srgbClr>
                </a:solidFill>
                <a:latin typeface="Arial" panose="020B0604020202020204"/>
                <a:ea typeface="Arial" panose="020B0604020202020204"/>
                <a:cs typeface="Arial" panose="020B0604020202020204"/>
              </a:rPr>
              <a:t>eg. </a:t>
            </a:r>
            <a:r>
              <a:rPr sz="1600" kern="0" spc="-10" dirty="0">
                <a:solidFill>
                  <a:srgbClr val="000000">
                    <a:alpha val="100000"/>
                  </a:srgbClr>
                </a:solidFill>
                <a:latin typeface="黑体" panose="02010609060101010101" charset="-122"/>
                <a:ea typeface="黑体" panose="02010609060101010101" charset="-122"/>
                <a:cs typeface="黑体" panose="02010609060101010101" charset="-122"/>
              </a:rPr>
              <a:t>有一个图形绘制类，它既负责绘制圆</a:t>
            </a:r>
            <a:r>
              <a:rPr sz="1600" kern="0" spc="-20" dirty="0">
                <a:solidFill>
                  <a:srgbClr val="000000">
                    <a:alpha val="100000"/>
                  </a:srgbClr>
                </a:solidFill>
                <a:latin typeface="黑体" panose="02010609060101010101" charset="-122"/>
                <a:ea typeface="黑体" panose="02010609060101010101" charset="-122"/>
                <a:cs typeface="黑体" panose="02010609060101010101" charset="-122"/>
              </a:rPr>
              <a:t>形又负责绘制矩形和三角形等多种图形，这样当需要修改圆形的绘制算法时，</a:t>
            </a:r>
            <a:endParaRPr sz="1600" dirty="0">
              <a:latin typeface="黑体" panose="02010609060101010101" charset="-122"/>
              <a:ea typeface="黑体" panose="02010609060101010101" charset="-122"/>
              <a:cs typeface="黑体" panose="02010609060101010101" charset="-122"/>
            </a:endParaRPr>
          </a:p>
          <a:p>
            <a:pPr marL="12700" algn="l" rtl="0" eaLnBrk="0">
              <a:lnSpc>
                <a:spcPts val="2510"/>
              </a:lnSpc>
            </a:pPr>
            <a:r>
              <a:rPr sz="1600" kern="0" spc="-20" dirty="0">
                <a:solidFill>
                  <a:srgbClr val="000000">
                    <a:alpha val="100000"/>
                  </a:srgbClr>
                </a:solidFill>
                <a:latin typeface="黑体" panose="02010609060101010101" charset="-122"/>
                <a:ea typeface="黑体" panose="02010609060101010101" charset="-122"/>
                <a:cs typeface="黑体" panose="02010609060101010101" charset="-122"/>
              </a:rPr>
              <a:t>可能会影响到其他图形的绘制。按照单一职责原则，可以将其拆分成圆形绘制类、矩形绘制类和三角形绘制</a:t>
            </a:r>
            <a:r>
              <a:rPr sz="1600" kern="0" spc="-30" dirty="0">
                <a:solidFill>
                  <a:srgbClr val="000000">
                    <a:alpha val="100000"/>
                  </a:srgbClr>
                </a:solidFill>
                <a:latin typeface="黑体" panose="02010609060101010101" charset="-122"/>
                <a:ea typeface="黑体" panose="02010609060101010101" charset="-122"/>
                <a:cs typeface="黑体" panose="02010609060101010101" charset="-122"/>
              </a:rPr>
              <a:t>类等，</a:t>
            </a:r>
            <a:endParaRPr sz="1600" dirty="0">
              <a:latin typeface="黑体" panose="02010609060101010101" charset="-122"/>
              <a:ea typeface="黑体" panose="02010609060101010101" charset="-122"/>
              <a:cs typeface="黑体" panose="02010609060101010101" charset="-122"/>
            </a:endParaRPr>
          </a:p>
          <a:p>
            <a:pPr algn="l" rtl="0" eaLnBrk="0">
              <a:lnSpc>
                <a:spcPct val="113000"/>
              </a:lnSpc>
            </a:pPr>
            <a:endParaRPr sz="600" dirty="0">
              <a:latin typeface="Arial" panose="020B0604020202020204"/>
              <a:ea typeface="Arial" panose="020B0604020202020204"/>
              <a:cs typeface="Arial" panose="020B0604020202020204"/>
            </a:endParaRPr>
          </a:p>
          <a:p>
            <a:pPr marL="12700" algn="l" rtl="0" eaLnBrk="0">
              <a:lnSpc>
                <a:spcPct val="95000"/>
              </a:lnSpc>
              <a:spcBef>
                <a:spcPts val="5"/>
              </a:spcBef>
            </a:pPr>
            <a:r>
              <a:rPr sz="1600" kern="0" spc="0" dirty="0">
                <a:solidFill>
                  <a:srgbClr val="000000">
                    <a:alpha val="100000"/>
                  </a:srgbClr>
                </a:solidFill>
                <a:latin typeface="黑体" panose="02010609060101010101" charset="-122"/>
                <a:ea typeface="黑体" panose="02010609060101010101" charset="-122"/>
                <a:cs typeface="黑体" panose="02010609060101010101" charset="-122"/>
              </a:rPr>
              <a:t>每个类只负责一种图形的绘制，这样修改其中一个类时不会影响到其他类</a:t>
            </a:r>
            <a:endParaRPr sz="1600" dirty="0">
              <a:latin typeface="黑体" panose="02010609060101010101" charset="-122"/>
              <a:ea typeface="黑体" panose="02010609060101010101" charset="-122"/>
              <a:cs typeface="黑体" panose="02010609060101010101" charset="-122"/>
            </a:endParaRPr>
          </a:p>
        </p:txBody>
      </p:sp>
      <p:grpSp>
        <p:nvGrpSpPr>
          <p:cNvPr id="14" name="group 14"/>
          <p:cNvGrpSpPr/>
          <p:nvPr/>
        </p:nvGrpSpPr>
        <p:grpSpPr>
          <a:xfrm rot="21600000">
            <a:off x="850879" y="3554419"/>
            <a:ext cx="4594321" cy="3084690"/>
            <a:chOff x="0" y="0"/>
            <a:chExt cx="4594321" cy="3084690"/>
          </a:xfrm>
        </p:grpSpPr>
        <p:sp>
          <p:nvSpPr>
            <p:cNvPr id="290" name="rect 290"/>
            <p:cNvSpPr/>
            <p:nvPr/>
          </p:nvSpPr>
          <p:spPr>
            <a:xfrm>
              <a:off x="0" y="744517"/>
              <a:ext cx="4203679" cy="2089152"/>
            </a:xfrm>
            <a:prstGeom prst="rect">
              <a:avLst/>
            </a:prstGeom>
            <a:solidFill>
              <a:srgbClr val="F4F5F8">
                <a:alpha val="100000"/>
              </a:srgbClr>
            </a:solidFill>
            <a:ln w="0" cap="flat">
              <a:noFill/>
              <a:prstDash val="solid"/>
              <a:miter lim="0"/>
            </a:ln>
          </p:spPr>
          <p:txBody>
            <a:bodyPr rtlCol="0"/>
            <a:lstStyle/>
            <a:p>
              <a:pPr algn="ctr"/>
              <a:endParaRPr lang="zh-CN" altLang="en-US"/>
            </a:p>
          </p:txBody>
        </p:sp>
        <p:sp>
          <p:nvSpPr>
            <p:cNvPr id="292" name="textbox 292"/>
            <p:cNvSpPr/>
            <p:nvPr/>
          </p:nvSpPr>
          <p:spPr>
            <a:xfrm>
              <a:off x="50820" y="-12700"/>
              <a:ext cx="4556759" cy="3110229"/>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5240" algn="l" rtl="0" eaLnBrk="0">
                <a:lnSpc>
                  <a:spcPts val="1875"/>
                </a:lnSpc>
              </a:pPr>
              <a:r>
                <a:rPr sz="1500" b="1" kern="0" spc="-80" dirty="0">
                  <a:solidFill>
                    <a:srgbClr val="000000">
                      <a:alpha val="100000"/>
                    </a:srgbClr>
                  </a:solidFill>
                  <a:latin typeface="黑体" panose="02010609060101010101" charset="-122"/>
                  <a:ea typeface="黑体" panose="02010609060101010101" charset="-122"/>
                  <a:cs typeface="黑体" panose="02010609060101010101" charset="-122"/>
                </a:rPr>
                <a:t>·</a:t>
              </a:r>
              <a:r>
                <a:rPr sz="1500" kern="0" spc="-470" dirty="0">
                  <a:solidFill>
                    <a:srgbClr val="000000">
                      <a:alpha val="100000"/>
                    </a:srgbClr>
                  </a:solidFill>
                  <a:latin typeface="黑体" panose="02010609060101010101" charset="-122"/>
                  <a:ea typeface="黑体" panose="02010609060101010101" charset="-122"/>
                  <a:cs typeface="黑体" panose="02010609060101010101" charset="-122"/>
                </a:rPr>
                <a:t> </a:t>
              </a:r>
              <a:r>
                <a:rPr sz="1500" b="1" kern="0" spc="-80" dirty="0">
                  <a:solidFill>
                    <a:srgbClr val="D02020">
                      <a:alpha val="100000"/>
                    </a:srgbClr>
                  </a:solidFill>
                  <a:latin typeface="黑体" panose="02010609060101010101" charset="-122"/>
                  <a:ea typeface="黑体" panose="02010609060101010101" charset="-122"/>
                  <a:cs typeface="黑体" panose="02010609060101010101" charset="-122"/>
                </a:rPr>
                <a:t>开</a:t>
              </a:r>
              <a:r>
                <a:rPr sz="1500" kern="0" spc="-80" dirty="0">
                  <a:solidFill>
                    <a:srgbClr val="D02020">
                      <a:alpha val="100000"/>
                    </a:srgbClr>
                  </a:solidFill>
                  <a:latin typeface="黑体" panose="02010609060101010101" charset="-122"/>
                  <a:ea typeface="黑体" panose="02010609060101010101" charset="-122"/>
                  <a:cs typeface="黑体" panose="02010609060101010101" charset="-122"/>
                </a:rPr>
                <a:t> </a:t>
              </a:r>
              <a:r>
                <a:rPr sz="1500" b="1" kern="0" spc="-80" dirty="0">
                  <a:solidFill>
                    <a:srgbClr val="D02020">
                      <a:alpha val="100000"/>
                    </a:srgbClr>
                  </a:solidFill>
                  <a:latin typeface="黑体" panose="02010609060101010101" charset="-122"/>
                  <a:ea typeface="黑体" panose="02010609060101010101" charset="-122"/>
                  <a:cs typeface="黑体" panose="02010609060101010101" charset="-122"/>
                </a:rPr>
                <a:t>闭</a:t>
              </a:r>
              <a:r>
                <a:rPr sz="1500" kern="0" spc="-140" dirty="0">
                  <a:solidFill>
                    <a:srgbClr val="D02020">
                      <a:alpha val="100000"/>
                    </a:srgbClr>
                  </a:solidFill>
                  <a:latin typeface="黑体" panose="02010609060101010101" charset="-122"/>
                  <a:ea typeface="黑体" panose="02010609060101010101" charset="-122"/>
                  <a:cs typeface="黑体" panose="02010609060101010101" charset="-122"/>
                </a:rPr>
                <a:t> </a:t>
              </a:r>
              <a:r>
                <a:rPr sz="1500" b="1" kern="0" spc="-80" dirty="0">
                  <a:solidFill>
                    <a:srgbClr val="D02020">
                      <a:alpha val="100000"/>
                    </a:srgbClr>
                  </a:solidFill>
                  <a:latin typeface="黑体" panose="02010609060101010101" charset="-122"/>
                  <a:ea typeface="黑体" panose="02010609060101010101" charset="-122"/>
                  <a:cs typeface="黑体" panose="02010609060101010101" charset="-122"/>
                </a:rPr>
                <a:t>原</a:t>
              </a:r>
              <a:r>
                <a:rPr sz="1500" kern="0" spc="-160" dirty="0">
                  <a:solidFill>
                    <a:srgbClr val="D02020">
                      <a:alpha val="100000"/>
                    </a:srgbClr>
                  </a:solidFill>
                  <a:latin typeface="黑体" panose="02010609060101010101" charset="-122"/>
                  <a:ea typeface="黑体" panose="02010609060101010101" charset="-122"/>
                  <a:cs typeface="黑体" panose="02010609060101010101" charset="-122"/>
                </a:rPr>
                <a:t> </a:t>
              </a:r>
              <a:r>
                <a:rPr sz="1500" b="1" kern="0" spc="-80" dirty="0">
                  <a:solidFill>
                    <a:srgbClr val="D02020">
                      <a:alpha val="100000"/>
                    </a:srgbClr>
                  </a:solidFill>
                  <a:latin typeface="黑体" panose="02010609060101010101" charset="-122"/>
                  <a:ea typeface="黑体" panose="02010609060101010101" charset="-122"/>
                  <a:cs typeface="黑体" panose="02010609060101010101" charset="-122"/>
                </a:rPr>
                <a:t>则</a:t>
              </a:r>
              <a:endParaRPr sz="1500" dirty="0">
                <a:latin typeface="黑体" panose="02010609060101010101" charset="-122"/>
                <a:ea typeface="黑体" panose="02010609060101010101" charset="-122"/>
                <a:cs typeface="黑体" panose="02010609060101010101" charset="-122"/>
              </a:endParaRPr>
            </a:p>
            <a:p>
              <a:pPr algn="l" rtl="0" eaLnBrk="0">
                <a:lnSpc>
                  <a:spcPct val="110000"/>
                </a:lnSpc>
              </a:pPr>
              <a:endParaRPr sz="1000" dirty="0">
                <a:latin typeface="Arial" panose="020B0604020202020204"/>
                <a:ea typeface="Arial" panose="020B0604020202020204"/>
                <a:cs typeface="Arial" panose="020B0604020202020204"/>
              </a:endParaRPr>
            </a:p>
            <a:p>
              <a:pPr marL="12700" algn="l" rtl="0" eaLnBrk="0">
                <a:lnSpc>
                  <a:spcPct val="95000"/>
                </a:lnSpc>
                <a:spcBef>
                  <a:spcPts val="490"/>
                </a:spcBef>
              </a:pPr>
              <a:r>
                <a:rPr sz="1600" kern="0" spc="140" dirty="0">
                  <a:solidFill>
                    <a:srgbClr val="000000">
                      <a:alpha val="100000"/>
                    </a:srgbClr>
                  </a:solidFill>
                  <a:latin typeface="黑体" panose="02010609060101010101" charset="-122"/>
                  <a:ea typeface="黑体" panose="02010609060101010101" charset="-122"/>
                  <a:cs typeface="黑体" panose="02010609060101010101" charset="-122"/>
                </a:rPr>
                <a:t>一个软件实体应当对扩展开放，对修改关闭。</a:t>
              </a:r>
              <a:endParaRPr sz="1600" dirty="0">
                <a:latin typeface="黑体" panose="02010609060101010101" charset="-122"/>
                <a:ea typeface="黑体" panose="02010609060101010101" charset="-122"/>
                <a:cs typeface="黑体" panose="02010609060101010101" charset="-122"/>
              </a:endParaRPr>
            </a:p>
            <a:p>
              <a:pPr marL="374650" algn="l" rtl="0" eaLnBrk="0">
                <a:lnSpc>
                  <a:spcPts val="1500"/>
                </a:lnSpc>
                <a:spcBef>
                  <a:spcPts val="680"/>
                </a:spcBef>
              </a:pPr>
              <a:r>
                <a:rPr sz="1100" kern="0" spc="0" dirty="0">
                  <a:solidFill>
                    <a:srgbClr val="2080A0">
                      <a:alpha val="100000"/>
                    </a:srgbClr>
                  </a:solidFill>
                  <a:latin typeface="Arial" panose="020B0604020202020204"/>
                  <a:ea typeface="Arial" panose="020B0604020202020204"/>
                  <a:cs typeface="Arial" panose="020B0604020202020204"/>
                </a:rPr>
                <a:t>class</a:t>
              </a:r>
              <a:r>
                <a:rPr sz="1100" kern="0" spc="-10" dirty="0">
                  <a:solidFill>
                    <a:srgbClr val="2080A0">
                      <a:alpha val="100000"/>
                    </a:srgbClr>
                  </a:solidFill>
                  <a:latin typeface="Arial" panose="020B0604020202020204"/>
                  <a:ea typeface="Arial" panose="020B0604020202020204"/>
                  <a:cs typeface="Arial" panose="020B0604020202020204"/>
                </a:rPr>
                <a:t>    </a:t>
              </a:r>
              <a:r>
                <a:rPr sz="1100" kern="0" spc="0" dirty="0">
                  <a:solidFill>
                    <a:srgbClr val="2060A0">
                      <a:alpha val="100000"/>
                    </a:srgbClr>
                  </a:solidFill>
                  <a:latin typeface="Arial" panose="020B0604020202020204"/>
                  <a:ea typeface="Arial" panose="020B0604020202020204"/>
                  <a:cs typeface="Arial" panose="020B0604020202020204"/>
                </a:rPr>
                <a:t>GraphicDrawe</a:t>
              </a:r>
              <a:r>
                <a:rPr sz="1100" kern="0" spc="0" dirty="0">
                  <a:solidFill>
                    <a:srgbClr val="3050A0">
                      <a:alpha val="100000"/>
                    </a:srgbClr>
                  </a:solidFill>
                  <a:latin typeface="Arial" panose="020B0604020202020204"/>
                  <a:ea typeface="Arial" panose="020B0604020202020204"/>
                  <a:cs typeface="Arial" panose="020B0604020202020204"/>
                </a:rPr>
                <a:t>r</a:t>
              </a:r>
              <a:r>
                <a:rPr sz="1100" kern="0" spc="-10" dirty="0">
                  <a:solidFill>
                    <a:srgbClr val="3050A0">
                      <a:alpha val="100000"/>
                    </a:srgbClr>
                  </a:solidFill>
                  <a:latin typeface="Arial" panose="020B0604020202020204"/>
                  <a:ea typeface="Arial" panose="020B0604020202020204"/>
                  <a:cs typeface="Arial" panose="020B0604020202020204"/>
                </a:rPr>
                <a:t>{</a:t>
              </a:r>
              <a:endParaRPr sz="1100" dirty="0">
                <a:latin typeface="Arial" panose="020B0604020202020204"/>
                <a:ea typeface="Arial" panose="020B0604020202020204"/>
                <a:cs typeface="Arial" panose="020B0604020202020204"/>
              </a:endParaRPr>
            </a:p>
            <a:p>
              <a:pPr marL="692150" algn="l" rtl="0" eaLnBrk="0">
                <a:lnSpc>
                  <a:spcPts val="1450"/>
                </a:lnSpc>
                <a:spcBef>
                  <a:spcPts val="300"/>
                </a:spcBef>
              </a:pPr>
              <a:r>
                <a:rPr sz="1100" kern="0" spc="0" dirty="0">
                  <a:solidFill>
                    <a:srgbClr val="208090">
                      <a:alpha val="100000"/>
                    </a:srgbClr>
                  </a:solidFill>
                  <a:latin typeface="Arial" panose="020B0604020202020204"/>
                  <a:ea typeface="Arial" panose="020B0604020202020204"/>
                  <a:cs typeface="Arial" panose="020B0604020202020204"/>
                </a:rPr>
                <a:t>public</a:t>
              </a:r>
              <a:r>
                <a:rPr sz="1100" kern="0" spc="50" dirty="0">
                  <a:solidFill>
                    <a:srgbClr val="208090">
                      <a:alpha val="100000"/>
                    </a:srgbClr>
                  </a:solidFill>
                  <a:latin typeface="Arial" panose="020B0604020202020204"/>
                  <a:ea typeface="Arial" panose="020B0604020202020204"/>
                  <a:cs typeface="Arial" panose="020B0604020202020204"/>
                </a:rPr>
                <a:t>    </a:t>
              </a:r>
              <a:r>
                <a:rPr sz="1100" kern="0" spc="0" dirty="0">
                  <a:solidFill>
                    <a:srgbClr val="2070B0">
                      <a:alpha val="100000"/>
                    </a:srgbClr>
                  </a:solidFill>
                  <a:latin typeface="Arial" panose="020B0604020202020204"/>
                  <a:ea typeface="Arial" panose="020B0604020202020204"/>
                  <a:cs typeface="Arial" panose="020B0604020202020204"/>
                </a:rPr>
                <a:t>void</a:t>
              </a:r>
              <a:r>
                <a:rPr sz="1100" kern="0" spc="150" dirty="0">
                  <a:solidFill>
                    <a:srgbClr val="2070B0">
                      <a:alpha val="100000"/>
                    </a:srgbClr>
                  </a:solidFill>
                  <a:latin typeface="Arial" panose="020B0604020202020204"/>
                  <a:ea typeface="Arial" panose="020B0604020202020204"/>
                  <a:cs typeface="Arial" panose="020B0604020202020204"/>
                </a:rPr>
                <a:t>  </a:t>
              </a:r>
              <a:r>
                <a:rPr sz="1100" kern="0" spc="0" dirty="0">
                  <a:solidFill>
                    <a:srgbClr val="903080">
                      <a:alpha val="100000"/>
                    </a:srgbClr>
                  </a:solidFill>
                  <a:latin typeface="Arial" panose="020B0604020202020204"/>
                  <a:ea typeface="Arial" panose="020B0604020202020204"/>
                  <a:cs typeface="Arial" panose="020B0604020202020204"/>
                </a:rPr>
                <a:t>d</a:t>
              </a:r>
              <a:r>
                <a:rPr sz="1100" kern="0" spc="-10" dirty="0">
                  <a:solidFill>
                    <a:srgbClr val="903080">
                      <a:alpha val="100000"/>
                    </a:srgbClr>
                  </a:solidFill>
                  <a:latin typeface="Arial" panose="020B0604020202020204"/>
                  <a:ea typeface="Arial" panose="020B0604020202020204"/>
                  <a:cs typeface="Arial" panose="020B0604020202020204"/>
                </a:rPr>
                <a:t>rawshape(Shape   shape</a:t>
              </a:r>
              <a:r>
                <a:rPr sz="1100" kern="0" spc="-10" dirty="0">
                  <a:solidFill>
                    <a:srgbClr val="000000">
                      <a:alpha val="100000"/>
                    </a:srgbClr>
                  </a:solidFill>
                  <a:latin typeface="Arial" panose="020B0604020202020204"/>
                  <a:ea typeface="Arial" panose="020B0604020202020204"/>
                  <a:cs typeface="Arial" panose="020B0604020202020204"/>
                </a:rPr>
                <a:t>){</a:t>
              </a:r>
              <a:endParaRPr sz="1100" dirty="0">
                <a:latin typeface="Arial" panose="020B0604020202020204"/>
                <a:ea typeface="Arial" panose="020B0604020202020204"/>
                <a:cs typeface="Arial" panose="020B0604020202020204"/>
              </a:endParaRPr>
            </a:p>
            <a:p>
              <a:pPr marL="12700" algn="l" rtl="0" eaLnBrk="0">
                <a:lnSpc>
                  <a:spcPts val="1720"/>
                </a:lnSpc>
              </a:pPr>
              <a:r>
                <a:rPr sz="2000" kern="0" spc="-20" baseline="-9000" dirty="0">
                  <a:solidFill>
                    <a:srgbClr val="406090">
                      <a:alpha val="100000"/>
                    </a:srgbClr>
                  </a:solidFill>
                  <a:latin typeface="Times New Roman" panose="02020603050405020304"/>
                  <a:ea typeface="Times New Roman" panose="02020603050405020304"/>
                  <a:cs typeface="Times New Roman" panose="02020603050405020304"/>
                </a:rPr>
                <a:t>3</a:t>
              </a:r>
              <a:r>
                <a:rPr sz="1300" kern="0" spc="-20" dirty="0">
                  <a:solidFill>
                    <a:srgbClr val="406090">
                      <a:alpha val="100000"/>
                    </a:srgbClr>
                  </a:solidFill>
                  <a:latin typeface="Times New Roman" panose="02020603050405020304"/>
                  <a:ea typeface="Times New Roman" panose="02020603050405020304"/>
                  <a:cs typeface="Times New Roman" panose="02020603050405020304"/>
                </a:rPr>
                <a:t>                </a:t>
              </a:r>
              <a:r>
                <a:rPr sz="1300" kern="0" spc="-30" dirty="0">
                  <a:solidFill>
                    <a:srgbClr val="406090">
                      <a:alpha val="100000"/>
                    </a:srgbClr>
                  </a:solidFill>
                  <a:latin typeface="Times New Roman" panose="02020603050405020304"/>
                  <a:ea typeface="Times New Roman" panose="02020603050405020304"/>
                  <a:cs typeface="Times New Roman" panose="02020603050405020304"/>
                </a:rPr>
                <a:t>       </a:t>
              </a:r>
              <a:r>
                <a:rPr sz="1300" kern="0" spc="-30" dirty="0">
                  <a:solidFill>
                    <a:srgbClr val="2090B0">
                      <a:alpha val="100000"/>
                    </a:srgbClr>
                  </a:solidFill>
                  <a:latin typeface="Arial" panose="020B0604020202020204"/>
                  <a:ea typeface="Arial" panose="020B0604020202020204"/>
                  <a:cs typeface="Arial" panose="020B0604020202020204"/>
                </a:rPr>
                <a:t>if    </a:t>
              </a:r>
              <a:r>
                <a:rPr sz="1300" kern="0" spc="-30" dirty="0">
                  <a:solidFill>
                    <a:srgbClr val="405050">
                      <a:alpha val="100000"/>
                    </a:srgbClr>
                  </a:solidFill>
                  <a:latin typeface="Arial" panose="020B0604020202020204"/>
                  <a:ea typeface="Arial" panose="020B0604020202020204"/>
                  <a:cs typeface="Arial" panose="020B0604020202020204"/>
                </a:rPr>
                <a:t>(</a:t>
              </a:r>
              <a:r>
                <a:rPr sz="1300" kern="0" spc="-120" dirty="0">
                  <a:solidFill>
                    <a:srgbClr val="405050">
                      <a:alpha val="100000"/>
                    </a:srgbClr>
                  </a:solidFill>
                  <a:latin typeface="Arial" panose="020B0604020202020204"/>
                  <a:ea typeface="Arial" panose="020B0604020202020204"/>
                  <a:cs typeface="Arial" panose="020B0604020202020204"/>
                </a:rPr>
                <a:t> </a:t>
              </a:r>
              <a:r>
                <a:rPr sz="1300" kern="0" spc="-30" dirty="0">
                  <a:solidFill>
                    <a:srgbClr val="A03080">
                      <a:alpha val="100000"/>
                    </a:srgbClr>
                  </a:solidFill>
                  <a:latin typeface="Arial" panose="020B0604020202020204"/>
                  <a:ea typeface="Arial" panose="020B0604020202020204"/>
                  <a:cs typeface="Arial" panose="020B0604020202020204"/>
                </a:rPr>
                <a:t>shape</a:t>
              </a:r>
              <a:r>
                <a:rPr sz="1300" kern="0" spc="240" dirty="0">
                  <a:solidFill>
                    <a:srgbClr val="A03080">
                      <a:alpha val="100000"/>
                    </a:srgbClr>
                  </a:solidFill>
                  <a:latin typeface="Arial" panose="020B0604020202020204"/>
                  <a:ea typeface="Arial" panose="020B0604020202020204"/>
                  <a:cs typeface="Arial" panose="020B0604020202020204"/>
                </a:rPr>
                <a:t> </a:t>
              </a:r>
              <a:r>
                <a:rPr sz="1300" kern="0" spc="-30" dirty="0">
                  <a:solidFill>
                    <a:srgbClr val="2080B0">
                      <a:alpha val="100000"/>
                    </a:srgbClr>
                  </a:solidFill>
                  <a:latin typeface="Arial" panose="020B0604020202020204"/>
                  <a:ea typeface="Arial" panose="020B0604020202020204"/>
                  <a:cs typeface="Arial" panose="020B0604020202020204"/>
                </a:rPr>
                <a:t>instanceof   </a:t>
              </a:r>
              <a:r>
                <a:rPr sz="1300" kern="0" spc="-30" dirty="0">
                  <a:solidFill>
                    <a:srgbClr val="A04080">
                      <a:alpha val="100000"/>
                    </a:srgbClr>
                  </a:solidFill>
                  <a:latin typeface="Arial" panose="020B0604020202020204"/>
                  <a:ea typeface="Arial" panose="020B0604020202020204"/>
                  <a:cs typeface="Arial" panose="020B0604020202020204"/>
                </a:rPr>
                <a:t>Circle</a:t>
              </a:r>
              <a:r>
                <a:rPr sz="1300" kern="0" spc="-30" dirty="0">
                  <a:solidFill>
                    <a:srgbClr val="000000">
                      <a:alpha val="100000"/>
                    </a:srgbClr>
                  </a:solidFill>
                  <a:latin typeface="Arial" panose="020B0604020202020204"/>
                  <a:ea typeface="Arial" panose="020B0604020202020204"/>
                  <a:cs typeface="Arial" panose="020B0604020202020204"/>
                </a:rPr>
                <a:t>){</a:t>
              </a:r>
              <a:endParaRPr sz="1300" dirty="0">
                <a:latin typeface="Arial" panose="020B0604020202020204"/>
                <a:ea typeface="Arial" panose="020B0604020202020204"/>
                <a:cs typeface="Arial" panose="020B0604020202020204"/>
              </a:endParaRPr>
            </a:p>
            <a:p>
              <a:pPr marL="12700" algn="l" rtl="0" eaLnBrk="0">
                <a:lnSpc>
                  <a:spcPts val="1410"/>
                </a:lnSpc>
                <a:spcBef>
                  <a:spcPts val="445"/>
                </a:spcBef>
              </a:pPr>
              <a:r>
                <a:rPr sz="1600" kern="0" spc="-10" baseline="-14000" dirty="0">
                  <a:solidFill>
                    <a:srgbClr val="507080">
                      <a:alpha val="100000"/>
                    </a:srgbClr>
                  </a:solidFill>
                  <a:latin typeface="Times New Roman" panose="02020603050405020304"/>
                  <a:ea typeface="Times New Roman" panose="02020603050405020304"/>
                  <a:cs typeface="Times New Roman" panose="02020603050405020304"/>
                </a:rPr>
                <a:t>4</a:t>
              </a:r>
              <a:r>
                <a:rPr sz="1000" kern="0" spc="10" dirty="0">
                  <a:solidFill>
                    <a:srgbClr val="507080">
                      <a:alpha val="100000"/>
                    </a:srgbClr>
                  </a:solidFill>
                  <a:latin typeface="Times New Roman" panose="02020603050405020304"/>
                  <a:ea typeface="Times New Roman" panose="02020603050405020304"/>
                  <a:cs typeface="Times New Roman" panose="02020603050405020304"/>
                </a:rPr>
                <a:t>                        </a:t>
              </a:r>
              <a:r>
                <a:rPr sz="1000" kern="0" spc="0" dirty="0">
                  <a:solidFill>
                    <a:srgbClr val="507080">
                      <a:alpha val="100000"/>
                    </a:srgbClr>
                  </a:solidFill>
                  <a:latin typeface="Times New Roman" panose="02020603050405020304"/>
                  <a:ea typeface="Times New Roman" panose="02020603050405020304"/>
                  <a:cs typeface="Times New Roman" panose="02020603050405020304"/>
                </a:rPr>
                <a:t>              </a:t>
              </a:r>
              <a:r>
                <a:rPr sz="1100" kern="0" spc="-10" dirty="0">
                  <a:solidFill>
                    <a:srgbClr val="000000">
                      <a:alpha val="100000"/>
                    </a:srgbClr>
                  </a:solidFill>
                  <a:latin typeface="黑体" panose="02010609060101010101" charset="-122"/>
                  <a:ea typeface="黑体" panose="02010609060101010101" charset="-122"/>
                  <a:cs typeface="黑体" panose="02010609060101010101" charset="-122"/>
                </a:rPr>
                <a:t>//绘制圆形的代码</a:t>
              </a:r>
              <a:endParaRPr sz="1100" dirty="0">
                <a:latin typeface="黑体" panose="02010609060101010101" charset="-122"/>
                <a:ea typeface="黑体" panose="02010609060101010101" charset="-122"/>
                <a:cs typeface="黑体" panose="02010609060101010101" charset="-122"/>
              </a:endParaRPr>
            </a:p>
            <a:p>
              <a:pPr marL="990600" algn="l" rtl="0" eaLnBrk="0">
                <a:lnSpc>
                  <a:spcPts val="1770"/>
                </a:lnSpc>
                <a:spcBef>
                  <a:spcPts val="25"/>
                </a:spcBef>
              </a:pPr>
              <a:r>
                <a:rPr sz="1300" kern="0" spc="-20" dirty="0">
                  <a:solidFill>
                    <a:srgbClr val="000000">
                      <a:alpha val="100000"/>
                    </a:srgbClr>
                  </a:solidFill>
                  <a:latin typeface="Arial" panose="020B0604020202020204"/>
                  <a:ea typeface="Arial" panose="020B0604020202020204"/>
                  <a:cs typeface="Arial" panose="020B0604020202020204"/>
                </a:rPr>
                <a:t>}  </a:t>
              </a:r>
              <a:r>
                <a:rPr sz="1300" kern="0" spc="-20" dirty="0">
                  <a:solidFill>
                    <a:srgbClr val="309090">
                      <a:alpha val="100000"/>
                    </a:srgbClr>
                  </a:solidFill>
                  <a:latin typeface="Arial" panose="020B0604020202020204"/>
                  <a:ea typeface="Arial" panose="020B0604020202020204"/>
                  <a:cs typeface="Arial" panose="020B0604020202020204"/>
                </a:rPr>
                <a:t>else</a:t>
              </a:r>
              <a:r>
                <a:rPr sz="1300" kern="0" spc="60" dirty="0">
                  <a:solidFill>
                    <a:srgbClr val="309090">
                      <a:alpha val="100000"/>
                    </a:srgbClr>
                  </a:solidFill>
                  <a:latin typeface="Arial" panose="020B0604020202020204"/>
                  <a:ea typeface="Arial" panose="020B0604020202020204"/>
                  <a:cs typeface="Arial" panose="020B0604020202020204"/>
                </a:rPr>
                <a:t>     </a:t>
              </a:r>
              <a:r>
                <a:rPr sz="1300" kern="0" spc="-20" dirty="0">
                  <a:solidFill>
                    <a:srgbClr val="309090">
                      <a:alpha val="100000"/>
                    </a:srgbClr>
                  </a:solidFill>
                  <a:latin typeface="Arial" panose="020B0604020202020204"/>
                  <a:ea typeface="Arial" panose="020B0604020202020204"/>
                  <a:cs typeface="Arial" panose="020B0604020202020204"/>
                </a:rPr>
                <a:t>if(</a:t>
              </a:r>
              <a:r>
                <a:rPr sz="1300" kern="0" spc="-20" dirty="0">
                  <a:solidFill>
                    <a:srgbClr val="903080">
                      <a:alpha val="100000"/>
                    </a:srgbClr>
                  </a:solidFill>
                  <a:latin typeface="Arial" panose="020B0604020202020204"/>
                  <a:ea typeface="Arial" panose="020B0604020202020204"/>
                  <a:cs typeface="Arial" panose="020B0604020202020204"/>
                </a:rPr>
                <a:t>sha</a:t>
              </a:r>
              <a:r>
                <a:rPr sz="1300" kern="0" spc="-30" dirty="0">
                  <a:solidFill>
                    <a:srgbClr val="903080">
                      <a:alpha val="100000"/>
                    </a:srgbClr>
                  </a:solidFill>
                  <a:latin typeface="Arial" panose="020B0604020202020204"/>
                  <a:ea typeface="Arial" panose="020B0604020202020204"/>
                  <a:cs typeface="Arial" panose="020B0604020202020204"/>
                </a:rPr>
                <a:t>pe</a:t>
              </a:r>
              <a:r>
                <a:rPr sz="1300" kern="0" spc="20" dirty="0">
                  <a:solidFill>
                    <a:srgbClr val="903080">
                      <a:alpha val="100000"/>
                    </a:srgbClr>
                  </a:solidFill>
                  <a:latin typeface="Arial" panose="020B0604020202020204"/>
                  <a:ea typeface="Arial" panose="020B0604020202020204"/>
                  <a:cs typeface="Arial" panose="020B0604020202020204"/>
                </a:rPr>
                <a:t> </a:t>
              </a:r>
              <a:r>
                <a:rPr sz="1300" kern="0" spc="-30" dirty="0">
                  <a:solidFill>
                    <a:srgbClr val="208080">
                      <a:alpha val="100000"/>
                    </a:srgbClr>
                  </a:solidFill>
                  <a:latin typeface="Arial" panose="020B0604020202020204"/>
                  <a:ea typeface="Arial" panose="020B0604020202020204"/>
                  <a:cs typeface="Arial" panose="020B0604020202020204"/>
                </a:rPr>
                <a:t>instanceof  </a:t>
              </a:r>
              <a:r>
                <a:rPr sz="1300" kern="0" spc="-30" dirty="0">
                  <a:solidFill>
                    <a:srgbClr val="902070">
                      <a:alpha val="100000"/>
                    </a:srgbClr>
                  </a:solidFill>
                  <a:latin typeface="Arial" panose="020B0604020202020204"/>
                  <a:ea typeface="Arial" panose="020B0604020202020204"/>
                  <a:cs typeface="Arial" panose="020B0604020202020204"/>
                </a:rPr>
                <a:t>Rectangle</a:t>
              </a:r>
              <a:r>
                <a:rPr sz="1300" kern="0" spc="-30" dirty="0">
                  <a:solidFill>
                    <a:srgbClr val="000000">
                      <a:alpha val="100000"/>
                    </a:srgbClr>
                  </a:solidFill>
                  <a:latin typeface="Arial" panose="020B0604020202020204"/>
                  <a:ea typeface="Arial" panose="020B0604020202020204"/>
                  <a:cs typeface="Arial" panose="020B0604020202020204"/>
                </a:rPr>
                <a:t>){</a:t>
              </a:r>
              <a:endParaRPr sz="1300" dirty="0">
                <a:latin typeface="Arial" panose="020B0604020202020204"/>
                <a:ea typeface="Arial" panose="020B0604020202020204"/>
                <a:cs typeface="Arial" panose="020B0604020202020204"/>
              </a:endParaRPr>
            </a:p>
            <a:p>
              <a:pPr marL="1308100" algn="l" rtl="0" eaLnBrk="0">
                <a:lnSpc>
                  <a:spcPct val="96000"/>
                </a:lnSpc>
                <a:spcBef>
                  <a:spcPts val="595"/>
                </a:spcBef>
              </a:pPr>
              <a:r>
                <a:rPr sz="1100" kern="0" spc="-10" dirty="0">
                  <a:solidFill>
                    <a:srgbClr val="000000">
                      <a:alpha val="100000"/>
                    </a:srgbClr>
                  </a:solidFill>
                  <a:latin typeface="黑体" panose="02010609060101010101" charset="-122"/>
                  <a:ea typeface="黑体" panose="02010609060101010101" charset="-122"/>
                  <a:cs typeface="黑体" panose="02010609060101010101" charset="-122"/>
                </a:rPr>
                <a:t>//绘制矩形的代码</a:t>
              </a:r>
              <a:endParaRPr sz="1100" dirty="0">
                <a:latin typeface="黑体" panose="02010609060101010101" charset="-122"/>
                <a:ea typeface="黑体" panose="02010609060101010101" charset="-122"/>
                <a:cs typeface="黑体" panose="02010609060101010101" charset="-122"/>
              </a:endParaRPr>
            </a:p>
            <a:p>
              <a:pPr marL="12700" algn="l" rtl="0" eaLnBrk="0">
                <a:lnSpc>
                  <a:spcPct val="96000"/>
                </a:lnSpc>
                <a:spcBef>
                  <a:spcPts val="370"/>
                </a:spcBef>
              </a:pPr>
              <a:r>
                <a:rPr sz="1300" kern="0" spc="-30" dirty="0">
                  <a:solidFill>
                    <a:srgbClr val="307090">
                      <a:alpha val="100000"/>
                    </a:srgbClr>
                  </a:solidFill>
                  <a:latin typeface="Times New Roman" panose="02020603050405020304"/>
                  <a:ea typeface="Times New Roman" panose="02020603050405020304"/>
                  <a:cs typeface="Times New Roman" panose="02020603050405020304"/>
                </a:rPr>
                <a:t>7</a:t>
              </a:r>
              <a:r>
                <a:rPr sz="1300" kern="0" spc="10" dirty="0">
                  <a:solidFill>
                    <a:srgbClr val="307090">
                      <a:alpha val="100000"/>
                    </a:srgbClr>
                  </a:solidFill>
                  <a:latin typeface="Times New Roman" panose="02020603050405020304"/>
                  <a:ea typeface="Times New Roman" panose="02020603050405020304"/>
                  <a:cs typeface="Times New Roman" panose="02020603050405020304"/>
                </a:rPr>
                <a:t>                     </a:t>
              </a:r>
              <a:r>
                <a:rPr sz="1300" kern="0" spc="-3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a:t>
              </a:r>
              <a:endParaRPr sz="1300" dirty="0">
                <a:latin typeface="宋体" panose="02010600030101010101" pitchFamily="2" charset="-122"/>
                <a:ea typeface="宋体" panose="02010600030101010101" pitchFamily="2" charset="-122"/>
                <a:cs typeface="宋体" panose="02010600030101010101" pitchFamily="2" charset="-122"/>
              </a:endParaRPr>
            </a:p>
            <a:p>
              <a:pPr marL="12700" algn="l" rtl="0" eaLnBrk="0">
                <a:lnSpc>
                  <a:spcPct val="77000"/>
                </a:lnSpc>
                <a:spcBef>
                  <a:spcPts val="565"/>
                </a:spcBef>
              </a:pPr>
              <a:r>
                <a:rPr sz="1300" kern="0" spc="-10" dirty="0">
                  <a:solidFill>
                    <a:srgbClr val="407080">
                      <a:alpha val="100000"/>
                    </a:srgbClr>
                  </a:solidFill>
                  <a:latin typeface="Times New Roman" panose="02020603050405020304"/>
                  <a:ea typeface="Times New Roman" panose="02020603050405020304"/>
                  <a:cs typeface="Times New Roman" panose="02020603050405020304"/>
                </a:rPr>
                <a:t>8</a:t>
              </a:r>
              <a:endParaRPr sz="1300" dirty="0">
                <a:latin typeface="Times New Roman" panose="02020603050405020304"/>
                <a:ea typeface="Times New Roman" panose="02020603050405020304"/>
                <a:cs typeface="Times New Roman" panose="02020603050405020304"/>
              </a:endParaRPr>
            </a:p>
            <a:p>
              <a:pPr marL="12700" algn="l" rtl="0" eaLnBrk="0">
                <a:lnSpc>
                  <a:spcPts val="1350"/>
                </a:lnSpc>
                <a:spcBef>
                  <a:spcPts val="320"/>
                </a:spcBef>
              </a:pPr>
              <a:r>
                <a:rPr sz="1600" kern="0" spc="-10" baseline="-8000" dirty="0">
                  <a:solidFill>
                    <a:srgbClr val="407090">
                      <a:alpha val="100000"/>
                    </a:srgbClr>
                  </a:solidFill>
                  <a:latin typeface="Times New Roman" panose="02020603050405020304"/>
                  <a:ea typeface="Times New Roman" panose="02020603050405020304"/>
                  <a:cs typeface="Times New Roman" panose="02020603050405020304"/>
                </a:rPr>
                <a:t>9</a:t>
              </a:r>
              <a:r>
                <a:rPr sz="1000" kern="0" spc="-10" dirty="0">
                  <a:solidFill>
                    <a:srgbClr val="407090">
                      <a:alpha val="100000"/>
                    </a:srgbClr>
                  </a:solidFill>
                  <a:latin typeface="Times New Roman" panose="02020603050405020304"/>
                  <a:ea typeface="Times New Roman" panose="02020603050405020304"/>
                  <a:cs typeface="Times New Roman" panose="02020603050405020304"/>
                </a:rPr>
                <a:t>          </a:t>
              </a:r>
              <a:r>
                <a:rPr sz="1600" kern="0" spc="-10" baseline="500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a:t>
              </a:r>
              <a:endParaRPr sz="1600" baseline="5000" dirty="0">
                <a:latin typeface="宋体" panose="02010600030101010101" pitchFamily="2" charset="-122"/>
                <a:ea typeface="宋体" panose="02010600030101010101" pitchFamily="2" charset="-122"/>
                <a:cs typeface="宋体" panose="02010600030101010101" pitchFamily="2" charset="-122"/>
              </a:endParaRPr>
            </a:p>
            <a:p>
              <a:pPr algn="l" rtl="0" eaLnBrk="0">
                <a:lnSpc>
                  <a:spcPct val="112000"/>
                </a:lnSpc>
              </a:pPr>
              <a:endParaRPr sz="600" dirty="0">
                <a:latin typeface="Arial" panose="020B0604020202020204"/>
                <a:ea typeface="Arial" panose="020B0604020202020204"/>
                <a:cs typeface="Arial" panose="020B0604020202020204"/>
              </a:endParaRPr>
            </a:p>
          </p:txBody>
        </p:sp>
      </p:grpSp>
      <p:sp>
        <p:nvSpPr>
          <p:cNvPr id="294" name="textbox 294"/>
          <p:cNvSpPr/>
          <p:nvPr/>
        </p:nvSpPr>
        <p:spPr>
          <a:xfrm>
            <a:off x="5651479" y="4334225"/>
            <a:ext cx="3975100" cy="1895475"/>
          </a:xfrm>
          <a:prstGeom prst="rect">
            <a:avLst/>
          </a:prstGeom>
          <a:solidFill>
            <a:srgbClr val="EFF3F5">
              <a:alpha val="100000"/>
            </a:srgbClr>
          </a:solidFill>
          <a:ln w="0" cap="flat">
            <a:noFill/>
            <a:prstDash val="solid"/>
            <a:miter lim="0"/>
          </a:ln>
        </p:spPr>
        <p:txBody>
          <a:bodyPr vert="horz" wrap="square" lIns="0" tIns="0" rIns="0" bIns="0"/>
          <a:lstStyle/>
          <a:p>
            <a:pPr marL="615315" algn="l" rtl="0" eaLnBrk="0">
              <a:lnSpc>
                <a:spcPts val="1770"/>
              </a:lnSpc>
            </a:pPr>
            <a:r>
              <a:rPr sz="1300" kern="0" spc="-10" dirty="0">
                <a:solidFill>
                  <a:srgbClr val="208080">
                    <a:alpha val="100000"/>
                  </a:srgbClr>
                </a:solidFill>
                <a:latin typeface="Arial" panose="020B0604020202020204"/>
                <a:ea typeface="Arial" panose="020B0604020202020204"/>
                <a:cs typeface="Arial" panose="020B0604020202020204"/>
              </a:rPr>
              <a:t>class</a:t>
            </a:r>
            <a:r>
              <a:rPr sz="1300" kern="0" spc="90" dirty="0">
                <a:solidFill>
                  <a:srgbClr val="208080">
                    <a:alpha val="100000"/>
                  </a:srgbClr>
                </a:solidFill>
                <a:latin typeface="Arial" panose="020B0604020202020204"/>
                <a:ea typeface="Arial" panose="020B0604020202020204"/>
                <a:cs typeface="Arial" panose="020B0604020202020204"/>
              </a:rPr>
              <a:t>   </a:t>
            </a:r>
            <a:r>
              <a:rPr sz="1300" kern="0" spc="-10" dirty="0">
                <a:solidFill>
                  <a:srgbClr val="2050A0">
                    <a:alpha val="100000"/>
                  </a:srgbClr>
                </a:solidFill>
                <a:latin typeface="Arial" panose="020B0604020202020204"/>
                <a:ea typeface="Arial" panose="020B0604020202020204"/>
                <a:cs typeface="Arial" panose="020B0604020202020204"/>
              </a:rPr>
              <a:t>Circle</a:t>
            </a:r>
            <a:r>
              <a:rPr sz="1300" kern="0" spc="70" dirty="0">
                <a:solidFill>
                  <a:srgbClr val="2050A0">
                    <a:alpha val="100000"/>
                  </a:srgbClr>
                </a:solidFill>
                <a:latin typeface="Arial" panose="020B0604020202020204"/>
                <a:ea typeface="Arial" panose="020B0604020202020204"/>
                <a:cs typeface="Arial" panose="020B0604020202020204"/>
              </a:rPr>
              <a:t>    </a:t>
            </a:r>
            <a:r>
              <a:rPr sz="1300" kern="0" spc="-10" dirty="0">
                <a:solidFill>
                  <a:srgbClr val="2090A0">
                    <a:alpha val="100000"/>
                  </a:srgbClr>
                </a:solidFill>
                <a:latin typeface="Arial" panose="020B0604020202020204"/>
                <a:ea typeface="Arial" panose="020B0604020202020204"/>
                <a:cs typeface="Arial" panose="020B0604020202020204"/>
              </a:rPr>
              <a:t>implements   </a:t>
            </a:r>
            <a:r>
              <a:rPr sz="1300" kern="0" spc="-10" dirty="0">
                <a:solidFill>
                  <a:srgbClr val="902070">
                    <a:alpha val="100000"/>
                  </a:srgbClr>
                </a:solidFill>
                <a:latin typeface="Arial" panose="020B0604020202020204"/>
                <a:ea typeface="Arial" panose="020B0604020202020204"/>
                <a:cs typeface="Arial" panose="020B0604020202020204"/>
              </a:rPr>
              <a:t>Shape  </a:t>
            </a:r>
            <a:r>
              <a:rPr sz="1300" kern="0" spc="-10" dirty="0">
                <a:solidFill>
                  <a:srgbClr val="000000">
                    <a:alpha val="100000"/>
                  </a:srgbClr>
                </a:solidFill>
                <a:latin typeface="Arial" panose="020B0604020202020204"/>
                <a:ea typeface="Arial" panose="020B0604020202020204"/>
                <a:cs typeface="Arial" panose="020B0604020202020204"/>
              </a:rPr>
              <a:t>{</a:t>
            </a:r>
            <a:endParaRPr sz="1300" dirty="0">
              <a:latin typeface="Arial" panose="020B0604020202020204"/>
              <a:ea typeface="Arial" panose="020B0604020202020204"/>
              <a:cs typeface="Arial" panose="020B0604020202020204"/>
            </a:endParaRPr>
          </a:p>
          <a:p>
            <a:pPr marL="88265" algn="l" rtl="0" eaLnBrk="0">
              <a:lnSpc>
                <a:spcPct val="95000"/>
              </a:lnSpc>
              <a:spcBef>
                <a:spcPts val="550"/>
              </a:spcBef>
            </a:pPr>
            <a:r>
              <a:rPr sz="1100" kern="0" spc="0" dirty="0">
                <a:solidFill>
                  <a:srgbClr val="304060">
                    <a:alpha val="100000"/>
                  </a:srgbClr>
                </a:solidFill>
                <a:latin typeface="Times New Roman" panose="02020603050405020304"/>
                <a:ea typeface="Times New Roman" panose="02020603050405020304"/>
                <a:cs typeface="Times New Roman" panose="02020603050405020304"/>
              </a:rPr>
              <a:t>12                      </a:t>
            </a:r>
            <a:r>
              <a:rPr sz="1300" kern="0" spc="0" dirty="0">
                <a:solidFill>
                  <a:srgbClr val="000000">
                    <a:alpha val="100000"/>
                  </a:srgbClr>
                </a:solidFill>
                <a:latin typeface="黑体" panose="02010609060101010101" charset="-122"/>
                <a:ea typeface="黑体" panose="02010609060101010101" charset="-122"/>
                <a:cs typeface="黑体" panose="02010609060101010101" charset="-122"/>
              </a:rPr>
              <a:t>//</a:t>
            </a:r>
            <a:r>
              <a:rPr sz="1300" kern="0" spc="-10" dirty="0">
                <a:solidFill>
                  <a:srgbClr val="000000">
                    <a:alpha val="100000"/>
                  </a:srgbClr>
                </a:solidFill>
                <a:latin typeface="黑体" panose="02010609060101010101" charset="-122"/>
                <a:ea typeface="黑体" panose="02010609060101010101" charset="-122"/>
                <a:cs typeface="黑体" panose="02010609060101010101" charset="-122"/>
              </a:rPr>
              <a:t>圆形的属性和方法</a:t>
            </a:r>
            <a:endParaRPr sz="1300" dirty="0">
              <a:latin typeface="黑体" panose="02010609060101010101" charset="-122"/>
              <a:ea typeface="黑体" panose="02010609060101010101" charset="-122"/>
              <a:cs typeface="黑体" panose="02010609060101010101" charset="-122"/>
            </a:endParaRPr>
          </a:p>
          <a:p>
            <a:pPr marL="88265" algn="l" rtl="0" eaLnBrk="0">
              <a:lnSpc>
                <a:spcPct val="99000"/>
              </a:lnSpc>
              <a:spcBef>
                <a:spcPts val="615"/>
              </a:spcBef>
            </a:pPr>
            <a:r>
              <a:rPr sz="1300" kern="0" spc="-60" dirty="0">
                <a:solidFill>
                  <a:srgbClr val="305080">
                    <a:alpha val="100000"/>
                  </a:srgbClr>
                </a:solidFill>
                <a:latin typeface="Times New Roman" panose="02020603050405020304"/>
                <a:ea typeface="Times New Roman" panose="02020603050405020304"/>
                <a:cs typeface="Times New Roman" panose="02020603050405020304"/>
              </a:rPr>
              <a:t>13</a:t>
            </a:r>
            <a:r>
              <a:rPr sz="1300" kern="0" spc="10" dirty="0">
                <a:solidFill>
                  <a:srgbClr val="305080">
                    <a:alpha val="100000"/>
                  </a:srgbClr>
                </a:solidFill>
                <a:latin typeface="Times New Roman" panose="02020603050405020304"/>
                <a:ea typeface="Times New Roman" panose="02020603050405020304"/>
                <a:cs typeface="Times New Roman" panose="02020603050405020304"/>
              </a:rPr>
              <a:t>         </a:t>
            </a:r>
            <a:r>
              <a:rPr sz="1600" kern="0" spc="-6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a:t>
            </a:r>
            <a:endParaRPr sz="1600" dirty="0">
              <a:latin typeface="宋体" panose="02010600030101010101" pitchFamily="2" charset="-122"/>
              <a:ea typeface="宋体" panose="02010600030101010101" pitchFamily="2" charset="-122"/>
              <a:cs typeface="宋体" panose="02010600030101010101" pitchFamily="2" charset="-122"/>
            </a:endParaRPr>
          </a:p>
          <a:p>
            <a:pPr marL="88265" algn="l" rtl="0" eaLnBrk="0">
              <a:lnSpc>
                <a:spcPct val="77000"/>
              </a:lnSpc>
              <a:spcBef>
                <a:spcPts val="610"/>
              </a:spcBef>
            </a:pPr>
            <a:r>
              <a:rPr sz="1300" kern="0" spc="-50" dirty="0">
                <a:solidFill>
                  <a:srgbClr val="306080">
                    <a:alpha val="100000"/>
                  </a:srgbClr>
                </a:solidFill>
                <a:latin typeface="Times New Roman" panose="02020603050405020304"/>
                <a:ea typeface="Times New Roman" panose="02020603050405020304"/>
                <a:cs typeface="Times New Roman" panose="02020603050405020304"/>
              </a:rPr>
              <a:t>14</a:t>
            </a:r>
            <a:endParaRPr sz="1300" dirty="0">
              <a:latin typeface="Times New Roman" panose="02020603050405020304"/>
              <a:ea typeface="Times New Roman" panose="02020603050405020304"/>
              <a:cs typeface="Times New Roman" panose="02020603050405020304"/>
            </a:endParaRPr>
          </a:p>
          <a:p>
            <a:pPr marL="88265" algn="l" rtl="0" eaLnBrk="0">
              <a:lnSpc>
                <a:spcPts val="1770"/>
              </a:lnSpc>
              <a:spcBef>
                <a:spcPts val="15"/>
              </a:spcBef>
            </a:pPr>
            <a:r>
              <a:rPr sz="1600" kern="0" spc="-10" baseline="-1000" dirty="0">
                <a:solidFill>
                  <a:srgbClr val="203050">
                    <a:alpha val="100000"/>
                  </a:srgbClr>
                </a:solidFill>
                <a:latin typeface="Times New Roman" panose="02020603050405020304"/>
                <a:ea typeface="Times New Roman" panose="02020603050405020304"/>
                <a:cs typeface="Times New Roman" panose="02020603050405020304"/>
              </a:rPr>
              <a:t>15</a:t>
            </a:r>
            <a:r>
              <a:rPr sz="1000" kern="0" spc="-10" dirty="0">
                <a:solidFill>
                  <a:srgbClr val="203050">
                    <a:alpha val="100000"/>
                  </a:srgbClr>
                </a:solidFill>
                <a:latin typeface="Times New Roman" panose="02020603050405020304"/>
                <a:ea typeface="Times New Roman" panose="02020603050405020304"/>
                <a:cs typeface="Times New Roman" panose="02020603050405020304"/>
              </a:rPr>
              <a:t>             </a:t>
            </a:r>
            <a:r>
              <a:rPr sz="1300" kern="0" spc="-10" dirty="0">
                <a:solidFill>
                  <a:srgbClr val="208090">
                    <a:alpha val="100000"/>
                  </a:srgbClr>
                </a:solidFill>
                <a:latin typeface="Arial" panose="020B0604020202020204"/>
                <a:ea typeface="Arial" panose="020B0604020202020204"/>
                <a:cs typeface="Arial" panose="020B0604020202020204"/>
              </a:rPr>
              <a:t>class</a:t>
            </a:r>
            <a:r>
              <a:rPr sz="1300" kern="0" spc="100" dirty="0">
                <a:solidFill>
                  <a:srgbClr val="208090">
                    <a:alpha val="100000"/>
                  </a:srgbClr>
                </a:solidFill>
                <a:latin typeface="Arial" panose="020B0604020202020204"/>
                <a:ea typeface="Arial" panose="020B0604020202020204"/>
                <a:cs typeface="Arial" panose="020B0604020202020204"/>
              </a:rPr>
              <a:t>   </a:t>
            </a:r>
            <a:r>
              <a:rPr sz="1300" kern="0" spc="-10" dirty="0">
                <a:solidFill>
                  <a:srgbClr val="2060A0">
                    <a:alpha val="100000"/>
                  </a:srgbClr>
                </a:solidFill>
                <a:latin typeface="Arial" panose="020B0604020202020204"/>
                <a:ea typeface="Arial" panose="020B0604020202020204"/>
                <a:cs typeface="Arial" panose="020B0604020202020204"/>
              </a:rPr>
              <a:t>Rectangle</a:t>
            </a:r>
            <a:r>
              <a:rPr sz="1300" kern="0" spc="80" dirty="0">
                <a:solidFill>
                  <a:srgbClr val="2060A0">
                    <a:alpha val="100000"/>
                  </a:srgbClr>
                </a:solidFill>
                <a:latin typeface="Arial" panose="020B0604020202020204"/>
                <a:ea typeface="Arial" panose="020B0604020202020204"/>
                <a:cs typeface="Arial" panose="020B0604020202020204"/>
              </a:rPr>
              <a:t>   </a:t>
            </a:r>
            <a:r>
              <a:rPr sz="1300" kern="0" spc="-10" dirty="0">
                <a:solidFill>
                  <a:srgbClr val="30A0A0">
                    <a:alpha val="100000"/>
                  </a:srgbClr>
                </a:solidFill>
                <a:latin typeface="Arial" panose="020B0604020202020204"/>
                <a:ea typeface="Arial" panose="020B0604020202020204"/>
                <a:cs typeface="Arial" panose="020B0604020202020204"/>
              </a:rPr>
              <a:t>implements  </a:t>
            </a:r>
            <a:r>
              <a:rPr sz="1300" kern="0" spc="-20" dirty="0">
                <a:solidFill>
                  <a:srgbClr val="30A0A0">
                    <a:alpha val="100000"/>
                  </a:srgbClr>
                </a:solidFill>
                <a:latin typeface="Arial" panose="020B0604020202020204"/>
                <a:ea typeface="Arial" panose="020B0604020202020204"/>
                <a:cs typeface="Arial" panose="020B0604020202020204"/>
              </a:rPr>
              <a:t> </a:t>
            </a:r>
            <a:r>
              <a:rPr sz="1300" kern="0" spc="-20" dirty="0">
                <a:solidFill>
                  <a:srgbClr val="A04080">
                    <a:alpha val="100000"/>
                  </a:srgbClr>
                </a:solidFill>
                <a:latin typeface="Arial" panose="020B0604020202020204"/>
                <a:ea typeface="Arial" panose="020B0604020202020204"/>
                <a:cs typeface="Arial" panose="020B0604020202020204"/>
              </a:rPr>
              <a:t>Shape  </a:t>
            </a:r>
            <a:r>
              <a:rPr sz="1300" kern="0" spc="-20" dirty="0">
                <a:solidFill>
                  <a:srgbClr val="000000">
                    <a:alpha val="100000"/>
                  </a:srgbClr>
                </a:solidFill>
                <a:latin typeface="Arial" panose="020B0604020202020204"/>
                <a:ea typeface="Arial" panose="020B0604020202020204"/>
                <a:cs typeface="Arial" panose="020B0604020202020204"/>
              </a:rPr>
              <a:t>{</a:t>
            </a:r>
            <a:endParaRPr sz="1300" dirty="0">
              <a:latin typeface="Arial" panose="020B0604020202020204"/>
              <a:ea typeface="Arial" panose="020B0604020202020204"/>
              <a:cs typeface="Arial" panose="020B0604020202020204"/>
            </a:endParaRPr>
          </a:p>
          <a:p>
            <a:pPr marL="88265" algn="l" rtl="0" eaLnBrk="0">
              <a:lnSpc>
                <a:spcPct val="98000"/>
              </a:lnSpc>
              <a:spcBef>
                <a:spcPts val="790"/>
              </a:spcBef>
            </a:pPr>
            <a:r>
              <a:rPr sz="2000" kern="0" spc="-20" baseline="-10000" dirty="0">
                <a:solidFill>
                  <a:srgbClr val="305080">
                    <a:alpha val="100000"/>
                  </a:srgbClr>
                </a:solidFill>
                <a:latin typeface="Times New Roman" panose="02020603050405020304"/>
                <a:ea typeface="Times New Roman" panose="02020603050405020304"/>
                <a:cs typeface="Times New Roman" panose="02020603050405020304"/>
              </a:rPr>
              <a:t>16</a:t>
            </a:r>
            <a:r>
              <a:rPr sz="1300" kern="0" spc="10" dirty="0">
                <a:solidFill>
                  <a:srgbClr val="305080">
                    <a:alpha val="100000"/>
                  </a:srgbClr>
                </a:solidFill>
                <a:latin typeface="Times New Roman" panose="02020603050405020304"/>
                <a:ea typeface="Times New Roman" panose="02020603050405020304"/>
                <a:cs typeface="Times New Roman" panose="02020603050405020304"/>
              </a:rPr>
              <a:t>               </a:t>
            </a:r>
            <a:r>
              <a:rPr sz="1300" kern="0" spc="0" dirty="0">
                <a:solidFill>
                  <a:srgbClr val="305080">
                    <a:alpha val="100000"/>
                  </a:srgbClr>
                </a:solidFill>
                <a:latin typeface="Times New Roman" panose="02020603050405020304"/>
                <a:ea typeface="Times New Roman" panose="02020603050405020304"/>
                <a:cs typeface="Times New Roman" panose="02020603050405020304"/>
              </a:rPr>
              <a:t>   </a:t>
            </a:r>
            <a:r>
              <a:rPr sz="1300" kern="0" spc="-20" dirty="0">
                <a:solidFill>
                  <a:srgbClr val="000000">
                    <a:alpha val="100000"/>
                  </a:srgbClr>
                </a:solidFill>
                <a:latin typeface="黑体" panose="02010609060101010101" charset="-122"/>
                <a:ea typeface="黑体" panose="02010609060101010101" charset="-122"/>
                <a:cs typeface="黑体" panose="02010609060101010101" charset="-122"/>
              </a:rPr>
              <a:t>//矩形的属性和方法</a:t>
            </a:r>
            <a:endParaRPr sz="1300" dirty="0">
              <a:latin typeface="黑体" panose="02010609060101010101" charset="-122"/>
              <a:ea typeface="黑体" panose="02010609060101010101" charset="-122"/>
              <a:cs typeface="黑体" panose="02010609060101010101" charset="-122"/>
            </a:endParaRPr>
          </a:p>
          <a:p>
            <a:pPr algn="l" rtl="0" eaLnBrk="0">
              <a:lnSpc>
                <a:spcPct val="111000"/>
              </a:lnSpc>
            </a:pPr>
            <a:endParaRPr sz="600" dirty="0">
              <a:latin typeface="Arial" panose="020B0604020202020204"/>
              <a:ea typeface="Arial" panose="020B0604020202020204"/>
              <a:cs typeface="Arial" panose="020B0604020202020204"/>
            </a:endParaRPr>
          </a:p>
          <a:p>
            <a:pPr marL="88265" algn="l" rtl="0" eaLnBrk="0">
              <a:lnSpc>
                <a:spcPct val="96000"/>
              </a:lnSpc>
              <a:spcBef>
                <a:spcPts val="0"/>
              </a:spcBef>
            </a:pPr>
            <a:r>
              <a:rPr sz="1100" kern="0" spc="-50" dirty="0">
                <a:solidFill>
                  <a:srgbClr val="305080">
                    <a:alpha val="100000"/>
                  </a:srgbClr>
                </a:solidFill>
                <a:latin typeface="Times New Roman" panose="02020603050405020304"/>
                <a:ea typeface="Times New Roman" panose="02020603050405020304"/>
                <a:cs typeface="Times New Roman" panose="02020603050405020304"/>
              </a:rPr>
              <a:t>17</a:t>
            </a:r>
            <a:r>
              <a:rPr sz="1100" kern="0" spc="10" dirty="0">
                <a:solidFill>
                  <a:srgbClr val="305080">
                    <a:alpha val="100000"/>
                  </a:srgbClr>
                </a:solidFill>
                <a:latin typeface="Times New Roman" panose="02020603050405020304"/>
                <a:ea typeface="Times New Roman" panose="02020603050405020304"/>
                <a:cs typeface="Times New Roman" panose="02020603050405020304"/>
              </a:rPr>
              <a:t>           </a:t>
            </a:r>
            <a:r>
              <a:rPr sz="1100" kern="0" spc="-5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a:t>
            </a:r>
            <a:endParaRPr sz="1100" dirty="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8" name="textbox 298"/>
          <p:cNvSpPr/>
          <p:nvPr/>
        </p:nvSpPr>
        <p:spPr>
          <a:xfrm>
            <a:off x="901700" y="1427020"/>
            <a:ext cx="8414384" cy="2052954"/>
          </a:xfrm>
          <a:prstGeom prst="rect">
            <a:avLst/>
          </a:prstGeom>
          <a:noFill/>
          <a:ln w="0" cap="flat">
            <a:noFill/>
            <a:prstDash val="solid"/>
            <a:miter lim="0"/>
          </a:ln>
        </p:spPr>
        <p:txBody>
          <a:bodyPr vert="horz" wrap="square" lIns="0" tIns="0" rIns="0" bIns="0"/>
          <a:lstStyle/>
          <a:p>
            <a:pPr algn="l" rtl="0" eaLnBrk="0">
              <a:lnSpc>
                <a:spcPct val="80000"/>
              </a:lnSpc>
            </a:pPr>
            <a:endParaRPr sz="100" dirty="0">
              <a:latin typeface="Arial" panose="020B0604020202020204"/>
              <a:ea typeface="Arial" panose="020B0604020202020204"/>
              <a:cs typeface="Arial" panose="020B0604020202020204"/>
            </a:endParaRPr>
          </a:p>
          <a:p>
            <a:pPr marL="12700" algn="l" rtl="0" eaLnBrk="0">
              <a:lnSpc>
                <a:spcPct val="96000"/>
              </a:lnSpc>
            </a:pPr>
            <a:r>
              <a:rPr sz="1600" kern="0" spc="30" dirty="0">
                <a:solidFill>
                  <a:srgbClr val="000000">
                    <a:alpha val="100000"/>
                  </a:srgbClr>
                </a:solidFill>
                <a:latin typeface="黑体" panose="02010609060101010101" charset="-122"/>
                <a:ea typeface="黑体" panose="02010609060101010101" charset="-122"/>
                <a:cs typeface="黑体" panose="02010609060101010101" charset="-122"/>
              </a:rPr>
              <a:t>·</a:t>
            </a:r>
            <a:r>
              <a:rPr sz="1600" kern="0" spc="-600" dirty="0">
                <a:solidFill>
                  <a:srgbClr val="000000">
                    <a:alpha val="100000"/>
                  </a:srgbClr>
                </a:solidFill>
                <a:latin typeface="黑体" panose="02010609060101010101" charset="-122"/>
                <a:ea typeface="黑体" panose="02010609060101010101" charset="-122"/>
                <a:cs typeface="黑体" panose="02010609060101010101" charset="-122"/>
              </a:rPr>
              <a:t> </a:t>
            </a:r>
            <a:r>
              <a:rPr sz="1600" b="1" kern="0" spc="30" dirty="0">
                <a:solidFill>
                  <a:srgbClr val="C02020">
                    <a:alpha val="100000"/>
                  </a:srgbClr>
                </a:solidFill>
                <a:latin typeface="黑体" panose="02010609060101010101" charset="-122"/>
                <a:ea typeface="黑体" panose="02010609060101010101" charset="-122"/>
                <a:cs typeface="黑体" panose="02010609060101010101" charset="-122"/>
              </a:rPr>
              <a:t>合成复</a:t>
            </a:r>
            <a:r>
              <a:rPr sz="1600" b="1" kern="0" spc="30" dirty="0">
                <a:solidFill>
                  <a:srgbClr val="D03020">
                    <a:alpha val="100000"/>
                  </a:srgbClr>
                </a:solidFill>
                <a:latin typeface="黑体" panose="02010609060101010101" charset="-122"/>
                <a:ea typeface="黑体" panose="02010609060101010101" charset="-122"/>
                <a:cs typeface="黑体" panose="02010609060101010101" charset="-122"/>
              </a:rPr>
              <a:t>用</a:t>
            </a:r>
            <a:r>
              <a:rPr sz="1600" b="1" kern="0" spc="30" dirty="0">
                <a:solidFill>
                  <a:srgbClr val="000000">
                    <a:alpha val="100000"/>
                  </a:srgbClr>
                </a:solidFill>
                <a:latin typeface="黑体" panose="02010609060101010101" charset="-122"/>
                <a:ea typeface="黑体" panose="02010609060101010101" charset="-122"/>
                <a:cs typeface="黑体" panose="02010609060101010101" charset="-122"/>
              </a:rPr>
              <a:t>原</a:t>
            </a:r>
            <a:r>
              <a:rPr sz="1600" kern="0" spc="30" dirty="0">
                <a:solidFill>
                  <a:srgbClr val="000000">
                    <a:alpha val="100000"/>
                  </a:srgbClr>
                </a:solidFill>
                <a:latin typeface="黑体" panose="02010609060101010101" charset="-122"/>
                <a:ea typeface="黑体" panose="02010609060101010101" charset="-122"/>
                <a:cs typeface="黑体" panose="02010609060101010101" charset="-122"/>
              </a:rPr>
              <a:t>则</a:t>
            </a:r>
            <a:endParaRPr sz="1600" dirty="0">
              <a:latin typeface="黑体" panose="02010609060101010101" charset="-122"/>
              <a:ea typeface="黑体" panose="02010609060101010101" charset="-122"/>
              <a:cs typeface="黑体" panose="02010609060101010101" charset="-122"/>
            </a:endParaRPr>
          </a:p>
          <a:p>
            <a:pPr marL="12700" algn="l" rtl="0" eaLnBrk="0">
              <a:lnSpc>
                <a:spcPct val="92000"/>
              </a:lnSpc>
              <a:spcBef>
                <a:spcPts val="1555"/>
              </a:spcBef>
            </a:pPr>
            <a:r>
              <a:rPr sz="1600" kern="0" spc="-40" dirty="0">
                <a:solidFill>
                  <a:srgbClr val="000000">
                    <a:alpha val="100000"/>
                  </a:srgbClr>
                </a:solidFill>
                <a:latin typeface="黑体" panose="02010609060101010101" charset="-122"/>
                <a:ea typeface="黑体" panose="02010609060101010101" charset="-122"/>
                <a:cs typeface="黑体" panose="02010609060101010101" charset="-122"/>
              </a:rPr>
              <a:t>尽量使用组合或者聚合关系实现代码复用，少</a:t>
            </a:r>
            <a:r>
              <a:rPr sz="1600" kern="0" spc="-50" dirty="0">
                <a:solidFill>
                  <a:srgbClr val="000000">
                    <a:alpha val="100000"/>
                  </a:srgbClr>
                </a:solidFill>
                <a:latin typeface="黑体" panose="02010609060101010101" charset="-122"/>
                <a:ea typeface="黑体" panose="02010609060101010101" charset="-122"/>
                <a:cs typeface="黑体" panose="02010609060101010101" charset="-122"/>
              </a:rPr>
              <a:t>使用继承。</a:t>
            </a:r>
            <a:endParaRPr sz="1600" dirty="0">
              <a:latin typeface="黑体" panose="02010609060101010101" charset="-122"/>
              <a:ea typeface="黑体" panose="02010609060101010101" charset="-122"/>
              <a:cs typeface="黑体" panose="02010609060101010101" charset="-122"/>
            </a:endParaRPr>
          </a:p>
          <a:p>
            <a:pPr algn="l" rtl="0" eaLnBrk="0">
              <a:lnSpc>
                <a:spcPct val="106000"/>
              </a:lnSpc>
            </a:pPr>
            <a:endParaRPr sz="1000" dirty="0">
              <a:latin typeface="Arial" panose="020B0604020202020204"/>
              <a:ea typeface="Arial" panose="020B0604020202020204"/>
              <a:cs typeface="Arial" panose="020B0604020202020204"/>
            </a:endParaRPr>
          </a:p>
          <a:p>
            <a:pPr marL="12700" algn="l" rtl="0" eaLnBrk="0">
              <a:lnSpc>
                <a:spcPct val="96000"/>
              </a:lnSpc>
              <a:spcBef>
                <a:spcPts val="485"/>
              </a:spcBef>
            </a:pPr>
            <a:r>
              <a:rPr sz="1600" kern="0" spc="10" dirty="0">
                <a:solidFill>
                  <a:srgbClr val="000000">
                    <a:alpha val="100000"/>
                  </a:srgbClr>
                </a:solidFill>
                <a:latin typeface="黑体" panose="02010609060101010101" charset="-122"/>
                <a:ea typeface="黑体" panose="02010609060101010101" charset="-122"/>
                <a:cs typeface="黑体" panose="02010609060101010101" charset="-122"/>
              </a:rPr>
              <a:t>继承的耦合度很高</a:t>
            </a:r>
            <a:endParaRPr sz="1600" dirty="0">
              <a:latin typeface="黑体" panose="02010609060101010101" charset="-122"/>
              <a:ea typeface="黑体" panose="02010609060101010101" charset="-122"/>
              <a:cs typeface="黑体" panose="02010609060101010101" charset="-122"/>
            </a:endParaRPr>
          </a:p>
          <a:p>
            <a:pPr algn="l" rtl="0" eaLnBrk="0">
              <a:lnSpc>
                <a:spcPct val="129000"/>
              </a:lnSpc>
            </a:pPr>
            <a:endParaRPr sz="1000" dirty="0">
              <a:latin typeface="Arial" panose="020B0604020202020204"/>
              <a:ea typeface="Arial" panose="020B0604020202020204"/>
              <a:cs typeface="Arial" panose="020B0604020202020204"/>
            </a:endParaRPr>
          </a:p>
          <a:p>
            <a:pPr marL="12700" algn="l" rtl="0" eaLnBrk="0">
              <a:lnSpc>
                <a:spcPct val="96000"/>
              </a:lnSpc>
              <a:spcBef>
                <a:spcPts val="485"/>
              </a:spcBef>
            </a:pPr>
            <a:r>
              <a:rPr sz="1600" kern="0" spc="-20" dirty="0">
                <a:solidFill>
                  <a:srgbClr val="D02020">
                    <a:alpha val="100000"/>
                  </a:srgbClr>
                </a:solidFill>
                <a:latin typeface="黑体" panose="02010609060101010101" charset="-122"/>
                <a:ea typeface="黑体" panose="02010609060101010101" charset="-122"/>
                <a:cs typeface="黑体" panose="02010609060101010101" charset="-122"/>
              </a:rPr>
              <a:t>·</a:t>
            </a:r>
            <a:r>
              <a:rPr sz="1600" kern="0" spc="-450" dirty="0">
                <a:solidFill>
                  <a:srgbClr val="D02020">
                    <a:alpha val="100000"/>
                  </a:srgbClr>
                </a:solidFill>
                <a:latin typeface="黑体" panose="02010609060101010101" charset="-122"/>
                <a:ea typeface="黑体" panose="02010609060101010101" charset="-122"/>
                <a:cs typeface="黑体" panose="02010609060101010101" charset="-122"/>
              </a:rPr>
              <a:t> </a:t>
            </a:r>
            <a:r>
              <a:rPr sz="1600" b="1" kern="0" spc="-20" dirty="0">
                <a:solidFill>
                  <a:srgbClr val="D02020">
                    <a:alpha val="100000"/>
                  </a:srgbClr>
                </a:solidFill>
                <a:latin typeface="黑体" panose="02010609060101010101" charset="-122"/>
                <a:ea typeface="黑体" panose="02010609060101010101" charset="-122"/>
                <a:cs typeface="黑体" panose="02010609060101010101" charset="-122"/>
              </a:rPr>
              <a:t>依赖倒转</a:t>
            </a:r>
            <a:r>
              <a:rPr sz="1600" b="1" kern="0" spc="-20" dirty="0">
                <a:solidFill>
                  <a:srgbClr val="000000">
                    <a:alpha val="100000"/>
                  </a:srgbClr>
                </a:solidFill>
                <a:latin typeface="黑体" panose="02010609060101010101" charset="-122"/>
                <a:ea typeface="黑体" panose="02010609060101010101" charset="-122"/>
                <a:cs typeface="黑体" panose="02010609060101010101" charset="-122"/>
              </a:rPr>
              <a:t>原</a:t>
            </a:r>
            <a:r>
              <a:rPr sz="1600" kern="0" spc="-210" dirty="0">
                <a:solidFill>
                  <a:srgbClr val="000000">
                    <a:alpha val="100000"/>
                  </a:srgbClr>
                </a:solidFill>
                <a:latin typeface="黑体" panose="02010609060101010101" charset="-122"/>
                <a:ea typeface="黑体" panose="02010609060101010101" charset="-122"/>
                <a:cs typeface="黑体" panose="02010609060101010101" charset="-122"/>
              </a:rPr>
              <a:t> </a:t>
            </a:r>
            <a:r>
              <a:rPr sz="1600" b="1" kern="0" spc="-20" dirty="0">
                <a:solidFill>
                  <a:srgbClr val="000000">
                    <a:alpha val="100000"/>
                  </a:srgbClr>
                </a:solidFill>
                <a:latin typeface="黑体" panose="02010609060101010101" charset="-122"/>
                <a:ea typeface="黑体" panose="02010609060101010101" charset="-122"/>
                <a:cs typeface="黑体" panose="02010609060101010101" charset="-122"/>
              </a:rPr>
              <a:t>则</a:t>
            </a:r>
            <a:endParaRPr sz="1600" dirty="0">
              <a:latin typeface="黑体" panose="02010609060101010101" charset="-122"/>
              <a:ea typeface="黑体" panose="02010609060101010101" charset="-122"/>
              <a:cs typeface="黑体" panose="02010609060101010101" charset="-122"/>
            </a:endParaRPr>
          </a:p>
          <a:p>
            <a:pPr algn="l" rtl="0" eaLnBrk="0">
              <a:lnSpc>
                <a:spcPct val="108000"/>
              </a:lnSpc>
            </a:pPr>
            <a:endParaRPr sz="1200" dirty="0">
              <a:latin typeface="Arial" panose="020B0604020202020204"/>
              <a:ea typeface="Arial" panose="020B0604020202020204"/>
              <a:cs typeface="Arial" panose="020B0604020202020204"/>
            </a:endParaRPr>
          </a:p>
          <a:p>
            <a:pPr marL="12700" algn="l" rtl="0" eaLnBrk="0">
              <a:lnSpc>
                <a:spcPct val="92000"/>
              </a:lnSpc>
              <a:spcBef>
                <a:spcPts val="0"/>
              </a:spcBef>
            </a:pPr>
            <a:r>
              <a:rPr sz="1600" kern="0" spc="-80" dirty="0">
                <a:solidFill>
                  <a:srgbClr val="000000">
                    <a:alpha val="100000"/>
                  </a:srgbClr>
                </a:solidFill>
                <a:latin typeface="黑体" panose="02010609060101010101" charset="-122"/>
                <a:ea typeface="黑体" panose="02010609060101010101" charset="-122"/>
                <a:cs typeface="黑体" panose="02010609060101010101" charset="-122"/>
              </a:rPr>
              <a:t>抽象不应该依赖于细节，细节应当依赖于抽象。换言之，要针对接口编程，而不是针对实</a:t>
            </a:r>
            <a:r>
              <a:rPr sz="1600" kern="0" spc="-90" dirty="0">
                <a:solidFill>
                  <a:srgbClr val="000000">
                    <a:alpha val="100000"/>
                  </a:srgbClr>
                </a:solidFill>
                <a:latin typeface="黑体" panose="02010609060101010101" charset="-122"/>
                <a:ea typeface="黑体" panose="02010609060101010101" charset="-122"/>
                <a:cs typeface="黑体" panose="02010609060101010101" charset="-122"/>
              </a:rPr>
              <a:t>现编程。</a:t>
            </a:r>
            <a:endParaRPr sz="1600" dirty="0">
              <a:latin typeface="黑体" panose="02010609060101010101" charset="-122"/>
              <a:ea typeface="黑体" panose="02010609060101010101" charset="-122"/>
              <a:cs typeface="黑体" panose="02010609060101010101" charset="-122"/>
            </a:endParaRPr>
          </a:p>
        </p:txBody>
      </p:sp>
      <p:grpSp>
        <p:nvGrpSpPr>
          <p:cNvPr id="16" name="group 16"/>
          <p:cNvGrpSpPr/>
          <p:nvPr/>
        </p:nvGrpSpPr>
        <p:grpSpPr>
          <a:xfrm rot="21600000">
            <a:off x="5721339" y="3562319"/>
            <a:ext cx="2908279" cy="2781330"/>
            <a:chOff x="0" y="0"/>
            <a:chExt cx="2908279" cy="2781330"/>
          </a:xfrm>
        </p:grpSpPr>
        <p:pic>
          <p:nvPicPr>
            <p:cNvPr id="300" name="picture 300"/>
            <p:cNvPicPr>
              <a:picLocks noChangeAspect="1"/>
            </p:cNvPicPr>
            <p:nvPr/>
          </p:nvPicPr>
          <p:blipFill>
            <a:blip r:embed="rId1"/>
            <a:stretch>
              <a:fillRect/>
            </a:stretch>
          </p:blipFill>
          <p:spPr>
            <a:xfrm rot="21600000">
              <a:off x="0" y="0"/>
              <a:ext cx="2908279" cy="2781330"/>
            </a:xfrm>
            <a:prstGeom prst="rect">
              <a:avLst/>
            </a:prstGeom>
          </p:spPr>
        </p:pic>
        <p:sp>
          <p:nvSpPr>
            <p:cNvPr id="302" name="textbox 302"/>
            <p:cNvSpPr/>
            <p:nvPr/>
          </p:nvSpPr>
          <p:spPr>
            <a:xfrm>
              <a:off x="-20" y="50103"/>
              <a:ext cx="2745104" cy="2760979"/>
            </a:xfrm>
            <a:prstGeom prst="rect">
              <a:avLst/>
            </a:prstGeom>
            <a:noFill/>
            <a:ln w="0" cap="flat">
              <a:noFill/>
              <a:prstDash val="solid"/>
              <a:miter lim="0"/>
            </a:ln>
          </p:spPr>
          <p:txBody>
            <a:bodyPr vert="horz" wrap="square" lIns="0" tIns="0" rIns="0" bIns="0"/>
            <a:lstStyle/>
            <a:p>
              <a:pPr algn="l" rtl="0" eaLnBrk="0">
                <a:lnSpc>
                  <a:spcPct val="87000"/>
                </a:lnSpc>
              </a:pPr>
              <a:endParaRPr sz="100" dirty="0">
                <a:latin typeface="Arial" panose="020B0604020202020204"/>
                <a:ea typeface="Arial" panose="020B0604020202020204"/>
                <a:cs typeface="Arial" panose="020B0604020202020204"/>
              </a:endParaRPr>
            </a:p>
            <a:p>
              <a:pPr marL="895350" algn="l" rtl="0" eaLnBrk="0">
                <a:lnSpc>
                  <a:spcPct val="86000"/>
                </a:lnSpc>
              </a:pPr>
              <a:r>
                <a:rPr sz="800" kern="0" spc="0" dirty="0">
                  <a:solidFill>
                    <a:srgbClr val="407080">
                      <a:alpha val="100000"/>
                    </a:srgbClr>
                  </a:solidFill>
                  <a:latin typeface="Arial" panose="020B0604020202020204"/>
                  <a:ea typeface="Arial" panose="020B0604020202020204"/>
                  <a:cs typeface="Arial" panose="020B0604020202020204"/>
                </a:rPr>
                <a:t>CPU</a:t>
              </a:r>
              <a:r>
                <a:rPr sz="800" kern="0" spc="60" dirty="0">
                  <a:solidFill>
                    <a:srgbClr val="407080">
                      <a:alpha val="100000"/>
                    </a:srgbClr>
                  </a:solidFill>
                  <a:latin typeface="Arial" panose="020B0604020202020204"/>
                  <a:ea typeface="Arial" panose="020B0604020202020204"/>
                  <a:cs typeface="Arial" panose="020B0604020202020204"/>
                </a:rPr>
                <a:t>{</a:t>
              </a:r>
              <a:endParaRPr sz="800" dirty="0">
                <a:latin typeface="Arial" panose="020B0604020202020204"/>
                <a:ea typeface="Arial" panose="020B0604020202020204"/>
                <a:cs typeface="Arial" panose="020B0604020202020204"/>
              </a:endParaRPr>
            </a:p>
            <a:p>
              <a:pPr marL="831850" algn="l" rtl="0" eaLnBrk="0">
                <a:lnSpc>
                  <a:spcPts val="1160"/>
                </a:lnSpc>
                <a:spcBef>
                  <a:spcPts val="165"/>
                </a:spcBef>
              </a:pPr>
              <a:r>
                <a:rPr sz="800" kern="0" spc="0" dirty="0">
                  <a:solidFill>
                    <a:srgbClr val="A03080">
                      <a:alpha val="100000"/>
                    </a:srgbClr>
                  </a:solidFill>
                  <a:latin typeface="Arial" panose="020B0604020202020204"/>
                  <a:ea typeface="Arial" panose="020B0604020202020204"/>
                  <a:cs typeface="Arial" panose="020B0604020202020204"/>
                </a:rPr>
                <a:t>process</a:t>
              </a:r>
              <a:r>
                <a:rPr sz="800" kern="0" spc="-50" dirty="0">
                  <a:solidFill>
                    <a:srgbClr val="A03080">
                      <a:alpha val="100000"/>
                    </a:srgbClr>
                  </a:solidFill>
                  <a:latin typeface="Arial" panose="020B0604020202020204"/>
                  <a:ea typeface="Arial" panose="020B0604020202020204"/>
                  <a:cs typeface="Arial" panose="020B0604020202020204"/>
                </a:rPr>
                <a:t> </a:t>
              </a:r>
              <a:r>
                <a:rPr sz="800" kern="0" spc="30" dirty="0">
                  <a:solidFill>
                    <a:srgbClr val="000000">
                      <a:alpha val="100000"/>
                    </a:srgbClr>
                  </a:solidFill>
                  <a:latin typeface="Arial" panose="020B0604020202020204"/>
                  <a:ea typeface="Arial" panose="020B0604020202020204"/>
                  <a:cs typeface="Arial" panose="020B0604020202020204"/>
                </a:rPr>
                <a:t>();</a:t>
              </a:r>
              <a:endParaRPr sz="800" dirty="0">
                <a:latin typeface="Arial" panose="020B0604020202020204"/>
                <a:ea typeface="Arial" panose="020B0604020202020204"/>
                <a:cs typeface="Arial" panose="020B0604020202020204"/>
              </a:endParaRPr>
            </a:p>
            <a:p>
              <a:pPr algn="l" rtl="0" eaLnBrk="0">
                <a:lnSpc>
                  <a:spcPct val="112000"/>
                </a:lnSpc>
              </a:pPr>
              <a:endParaRPr sz="1000" dirty="0">
                <a:latin typeface="Arial" panose="020B0604020202020204"/>
                <a:ea typeface="Arial" panose="020B0604020202020204"/>
                <a:cs typeface="Arial" panose="020B0604020202020204"/>
              </a:endParaRPr>
            </a:p>
            <a:p>
              <a:pPr algn="l" rtl="0" eaLnBrk="0">
                <a:lnSpc>
                  <a:spcPct val="113000"/>
                </a:lnSpc>
              </a:pPr>
              <a:endParaRPr sz="1000" dirty="0">
                <a:latin typeface="Arial" panose="020B0604020202020204"/>
                <a:ea typeface="Arial" panose="020B0604020202020204"/>
                <a:cs typeface="Arial" panose="020B0604020202020204"/>
              </a:endParaRPr>
            </a:p>
            <a:p>
              <a:pPr marL="917575" algn="l" rtl="0" eaLnBrk="0">
                <a:lnSpc>
                  <a:spcPct val="86000"/>
                </a:lnSpc>
                <a:spcBef>
                  <a:spcPts val="250"/>
                </a:spcBef>
              </a:pPr>
              <a:r>
                <a:rPr sz="800" kern="0" spc="10" dirty="0">
                  <a:solidFill>
                    <a:srgbClr val="2060A0">
                      <a:alpha val="100000"/>
                    </a:srgbClr>
                  </a:solidFill>
                  <a:latin typeface="Arial" panose="020B0604020202020204"/>
                  <a:ea typeface="Arial" panose="020B0604020202020204"/>
                  <a:cs typeface="Arial" panose="020B0604020202020204"/>
                </a:rPr>
                <a:t>Memory{</a:t>
              </a:r>
              <a:endParaRPr sz="800" dirty="0">
                <a:latin typeface="Arial" panose="020B0604020202020204"/>
                <a:ea typeface="Arial" panose="020B0604020202020204"/>
                <a:cs typeface="Arial" panose="020B0604020202020204"/>
              </a:endParaRPr>
            </a:p>
            <a:p>
              <a:pPr marL="838200" algn="l" rtl="0" eaLnBrk="0">
                <a:lnSpc>
                  <a:spcPts val="1160"/>
                </a:lnSpc>
                <a:spcBef>
                  <a:spcPts val="165"/>
                </a:spcBef>
              </a:pPr>
              <a:r>
                <a:rPr sz="800" kern="0" spc="0" dirty="0">
                  <a:solidFill>
                    <a:srgbClr val="A03070">
                      <a:alpha val="100000"/>
                    </a:srgbClr>
                  </a:solidFill>
                  <a:latin typeface="Arial" panose="020B0604020202020204"/>
                  <a:ea typeface="Arial" panose="020B0604020202020204"/>
                  <a:cs typeface="Arial" panose="020B0604020202020204"/>
                </a:rPr>
                <a:t>storeData</a:t>
              </a:r>
              <a:r>
                <a:rPr sz="800" kern="0" spc="90" dirty="0">
                  <a:solidFill>
                    <a:srgbClr val="A03070">
                      <a:alpha val="100000"/>
                    </a:srgbClr>
                  </a:solidFill>
                  <a:latin typeface="Arial" panose="020B0604020202020204"/>
                  <a:ea typeface="Arial" panose="020B0604020202020204"/>
                  <a:cs typeface="Arial" panose="020B0604020202020204"/>
                </a:rPr>
                <a:t> </a:t>
              </a:r>
              <a:r>
                <a:rPr sz="800" kern="0" spc="40" dirty="0">
                  <a:solidFill>
                    <a:srgbClr val="000000">
                      <a:alpha val="100000"/>
                    </a:srgbClr>
                  </a:solidFill>
                  <a:latin typeface="Arial" panose="020B0604020202020204"/>
                  <a:ea typeface="Arial" panose="020B0604020202020204"/>
                  <a:cs typeface="Arial" panose="020B0604020202020204"/>
                </a:rPr>
                <a:t>();</a:t>
              </a:r>
              <a:endParaRPr sz="800" dirty="0">
                <a:latin typeface="Arial" panose="020B0604020202020204"/>
                <a:ea typeface="Arial" panose="020B0604020202020204"/>
                <a:cs typeface="Arial" panose="020B0604020202020204"/>
              </a:endParaRPr>
            </a:p>
            <a:p>
              <a:pPr algn="l" rtl="0" eaLnBrk="0">
                <a:lnSpc>
                  <a:spcPct val="104000"/>
                </a:lnSpc>
              </a:pPr>
              <a:endParaRPr sz="1000" dirty="0">
                <a:latin typeface="Arial" panose="020B0604020202020204"/>
                <a:ea typeface="Arial" panose="020B0604020202020204"/>
                <a:cs typeface="Arial" panose="020B0604020202020204"/>
              </a:endParaRPr>
            </a:p>
            <a:p>
              <a:pPr algn="l" rtl="0" eaLnBrk="0">
                <a:lnSpc>
                  <a:spcPct val="104000"/>
                </a:lnSpc>
              </a:pPr>
              <a:endParaRPr sz="1000" dirty="0">
                <a:latin typeface="Arial" panose="020B0604020202020204"/>
                <a:ea typeface="Arial" panose="020B0604020202020204"/>
                <a:cs typeface="Arial" panose="020B0604020202020204"/>
              </a:endParaRPr>
            </a:p>
            <a:p>
              <a:pPr marL="342900" algn="l" rtl="0" eaLnBrk="0">
                <a:lnSpc>
                  <a:spcPts val="1160"/>
                </a:lnSpc>
                <a:spcBef>
                  <a:spcPts val="245"/>
                </a:spcBef>
              </a:pPr>
              <a:r>
                <a:rPr sz="800" kern="0" spc="0" dirty="0">
                  <a:solidFill>
                    <a:srgbClr val="3080A0">
                      <a:alpha val="100000"/>
                    </a:srgbClr>
                  </a:solidFill>
                  <a:latin typeface="Arial" panose="020B0604020202020204"/>
                  <a:ea typeface="Arial" panose="020B0604020202020204"/>
                  <a:cs typeface="Arial" panose="020B0604020202020204"/>
                </a:rPr>
                <a:t>class</a:t>
              </a:r>
              <a:r>
                <a:rPr sz="800" kern="0" spc="50" dirty="0">
                  <a:solidFill>
                    <a:srgbClr val="3080A0">
                      <a:alpha val="100000"/>
                    </a:srgbClr>
                  </a:solidFill>
                  <a:latin typeface="Arial" panose="020B0604020202020204"/>
                  <a:ea typeface="Arial" panose="020B0604020202020204"/>
                  <a:cs typeface="Arial" panose="020B0604020202020204"/>
                </a:rPr>
                <a:t>   </a:t>
              </a:r>
              <a:r>
                <a:rPr sz="800" kern="0" spc="0" dirty="0">
                  <a:solidFill>
                    <a:srgbClr val="2060A0">
                      <a:alpha val="100000"/>
                    </a:srgbClr>
                  </a:solidFill>
                  <a:latin typeface="Arial" panose="020B0604020202020204"/>
                  <a:ea typeface="Arial" panose="020B0604020202020204"/>
                  <a:cs typeface="Arial" panose="020B0604020202020204"/>
                </a:rPr>
                <a:t>Computer</a:t>
              </a:r>
              <a:r>
                <a:rPr sz="800" kern="0" spc="50" dirty="0">
                  <a:solidFill>
                    <a:srgbClr val="2060A0">
                      <a:alpha val="100000"/>
                    </a:srgbClr>
                  </a:solidFill>
                  <a:latin typeface="Arial" panose="020B0604020202020204"/>
                  <a:ea typeface="Arial" panose="020B0604020202020204"/>
                  <a:cs typeface="Arial" panose="020B0604020202020204"/>
                </a:rPr>
                <a:t> </a:t>
              </a:r>
              <a:r>
                <a:rPr sz="800" kern="0" spc="50" dirty="0">
                  <a:solidFill>
                    <a:srgbClr val="000000">
                      <a:alpha val="100000"/>
                    </a:srgbClr>
                  </a:solidFill>
                  <a:latin typeface="Arial" panose="020B0604020202020204"/>
                  <a:ea typeface="Arial" panose="020B0604020202020204"/>
                  <a:cs typeface="Arial" panose="020B0604020202020204"/>
                </a:rPr>
                <a:t>{</a:t>
              </a:r>
              <a:endParaRPr sz="800" dirty="0">
                <a:latin typeface="Arial" panose="020B0604020202020204"/>
                <a:ea typeface="Arial" panose="020B0604020202020204"/>
                <a:cs typeface="Arial" panose="020B0604020202020204"/>
              </a:endParaRPr>
            </a:p>
            <a:p>
              <a:pPr marL="558165" algn="l" rtl="0" eaLnBrk="0">
                <a:lnSpc>
                  <a:spcPts val="1160"/>
                </a:lnSpc>
                <a:spcBef>
                  <a:spcPts val="200"/>
                </a:spcBef>
              </a:pPr>
              <a:r>
                <a:rPr sz="800" kern="0" spc="0" dirty="0">
                  <a:solidFill>
                    <a:srgbClr val="208090">
                      <a:alpha val="100000"/>
                    </a:srgbClr>
                  </a:solidFill>
                  <a:latin typeface="Arial" panose="020B0604020202020204"/>
                  <a:ea typeface="Arial" panose="020B0604020202020204"/>
                  <a:cs typeface="Arial" panose="020B0604020202020204"/>
                </a:rPr>
                <a:t>private</a:t>
              </a:r>
              <a:r>
                <a:rPr sz="800" kern="0" spc="10" dirty="0">
                  <a:solidFill>
                    <a:srgbClr val="208090">
                      <a:alpha val="100000"/>
                    </a:srgbClr>
                  </a:solidFill>
                  <a:latin typeface="Arial" panose="020B0604020202020204"/>
                  <a:ea typeface="Arial" panose="020B0604020202020204"/>
                  <a:cs typeface="Arial" panose="020B0604020202020204"/>
                </a:rPr>
                <a:t>    </a:t>
              </a:r>
              <a:r>
                <a:rPr sz="800" kern="0" spc="0" dirty="0">
                  <a:solidFill>
                    <a:srgbClr val="A03070">
                      <a:alpha val="100000"/>
                    </a:srgbClr>
                  </a:solidFill>
                  <a:latin typeface="Arial" panose="020B0604020202020204"/>
                  <a:ea typeface="Arial" panose="020B0604020202020204"/>
                  <a:cs typeface="Arial" panose="020B0604020202020204"/>
                </a:rPr>
                <a:t>CPU</a:t>
              </a:r>
              <a:r>
                <a:rPr sz="800" kern="0" spc="-10" dirty="0">
                  <a:solidFill>
                    <a:srgbClr val="A03070">
                      <a:alpha val="100000"/>
                    </a:srgbClr>
                  </a:solidFill>
                  <a:latin typeface="Arial" panose="020B0604020202020204"/>
                  <a:ea typeface="Arial" panose="020B0604020202020204"/>
                  <a:cs typeface="Arial" panose="020B0604020202020204"/>
                </a:rPr>
                <a:t> </a:t>
              </a:r>
              <a:r>
                <a:rPr sz="800" kern="0" spc="0" dirty="0">
                  <a:solidFill>
                    <a:srgbClr val="A03070">
                      <a:alpha val="100000"/>
                    </a:srgbClr>
                  </a:solidFill>
                  <a:latin typeface="Arial" panose="020B0604020202020204"/>
                  <a:ea typeface="Arial" panose="020B0604020202020204"/>
                  <a:cs typeface="Arial" panose="020B0604020202020204"/>
                </a:rPr>
                <a:t>cpu</a:t>
              </a:r>
              <a:r>
                <a:rPr sz="800" kern="0" spc="-10" dirty="0">
                  <a:solidFill>
                    <a:srgbClr val="000000">
                      <a:alpha val="100000"/>
                    </a:srgbClr>
                  </a:solidFill>
                  <a:latin typeface="Arial" panose="020B0604020202020204"/>
                  <a:ea typeface="Arial" panose="020B0604020202020204"/>
                  <a:cs typeface="Arial" panose="020B0604020202020204"/>
                </a:rPr>
                <a:t>;</a:t>
              </a:r>
              <a:endParaRPr sz="800" dirty="0">
                <a:latin typeface="Arial" panose="020B0604020202020204"/>
                <a:ea typeface="Arial" panose="020B0604020202020204"/>
                <a:cs typeface="Arial" panose="020B0604020202020204"/>
              </a:endParaRPr>
            </a:p>
            <a:p>
              <a:pPr marL="558165" algn="l" rtl="0" eaLnBrk="0">
                <a:lnSpc>
                  <a:spcPts val="1160"/>
                </a:lnSpc>
                <a:spcBef>
                  <a:spcPts val="180"/>
                </a:spcBef>
              </a:pPr>
              <a:r>
                <a:rPr sz="800" kern="0" spc="-10" dirty="0">
                  <a:solidFill>
                    <a:srgbClr val="30A0A0">
                      <a:alpha val="100000"/>
                    </a:srgbClr>
                  </a:solidFill>
                  <a:latin typeface="Arial" panose="020B0604020202020204"/>
                  <a:ea typeface="Arial" panose="020B0604020202020204"/>
                  <a:cs typeface="Arial" panose="020B0604020202020204"/>
                </a:rPr>
                <a:t>private</a:t>
              </a:r>
              <a:r>
                <a:rPr sz="800" kern="0" spc="20" dirty="0">
                  <a:solidFill>
                    <a:srgbClr val="30A0A0">
                      <a:alpha val="100000"/>
                    </a:srgbClr>
                  </a:solidFill>
                  <a:latin typeface="Arial" panose="020B0604020202020204"/>
                  <a:ea typeface="Arial" panose="020B0604020202020204"/>
                  <a:cs typeface="Arial" panose="020B0604020202020204"/>
                </a:rPr>
                <a:t>    </a:t>
              </a:r>
              <a:r>
                <a:rPr sz="800" kern="0" spc="-10" dirty="0">
                  <a:solidFill>
                    <a:srgbClr val="B03070">
                      <a:alpha val="100000"/>
                    </a:srgbClr>
                  </a:solidFill>
                  <a:latin typeface="Arial" panose="020B0604020202020204"/>
                  <a:ea typeface="Arial" panose="020B0604020202020204"/>
                  <a:cs typeface="Arial" panose="020B0604020202020204"/>
                </a:rPr>
                <a:t>Memory memory</a:t>
              </a:r>
              <a:r>
                <a:rPr sz="800" kern="0" spc="-10" dirty="0">
                  <a:solidFill>
                    <a:srgbClr val="000000">
                      <a:alpha val="100000"/>
                    </a:srgbClr>
                  </a:solidFill>
                  <a:latin typeface="Arial" panose="020B0604020202020204"/>
                  <a:ea typeface="Arial" panose="020B0604020202020204"/>
                  <a:cs typeface="Arial" panose="020B0604020202020204"/>
                </a:rPr>
                <a:t>;</a:t>
              </a:r>
              <a:endParaRPr sz="800" dirty="0">
                <a:latin typeface="Arial" panose="020B0604020202020204"/>
                <a:ea typeface="Arial" panose="020B0604020202020204"/>
                <a:cs typeface="Arial" panose="020B0604020202020204"/>
              </a:endParaRPr>
            </a:p>
            <a:p>
              <a:pPr marL="12700" algn="l" rtl="0" eaLnBrk="0">
                <a:lnSpc>
                  <a:spcPct val="77000"/>
                </a:lnSpc>
                <a:spcBef>
                  <a:spcPts val="490"/>
                </a:spcBef>
              </a:pPr>
              <a:r>
                <a:rPr sz="600" kern="0" spc="-30" dirty="0">
                  <a:solidFill>
                    <a:srgbClr val="305090">
                      <a:alpha val="100000"/>
                    </a:srgbClr>
                  </a:solidFill>
                  <a:latin typeface="Times New Roman" panose="02020603050405020304"/>
                  <a:ea typeface="Times New Roman" panose="02020603050405020304"/>
                  <a:cs typeface="Times New Roman" panose="02020603050405020304"/>
                </a:rPr>
                <a:t>12</a:t>
              </a:r>
              <a:endParaRPr sz="600" dirty="0">
                <a:latin typeface="Times New Roman" panose="02020603050405020304"/>
                <a:ea typeface="Times New Roman" panose="02020603050405020304"/>
                <a:cs typeface="Times New Roman" panose="02020603050405020304"/>
              </a:endParaRPr>
            </a:p>
            <a:p>
              <a:pPr marL="774065" indent="-215900" algn="l" rtl="0" eaLnBrk="0">
                <a:lnSpc>
                  <a:spcPct val="117000"/>
                </a:lnSpc>
                <a:spcBef>
                  <a:spcPts val="355"/>
                </a:spcBef>
              </a:pPr>
              <a:r>
                <a:rPr sz="800" kern="0" spc="0" dirty="0">
                  <a:solidFill>
                    <a:srgbClr val="307080">
                      <a:alpha val="100000"/>
                    </a:srgbClr>
                  </a:solidFill>
                  <a:latin typeface="Arial" panose="020B0604020202020204"/>
                  <a:ea typeface="Arial" panose="020B0604020202020204"/>
                  <a:cs typeface="Arial" panose="020B0604020202020204"/>
                </a:rPr>
                <a:t>public</a:t>
              </a:r>
              <a:r>
                <a:rPr sz="800" kern="0" spc="70" dirty="0">
                  <a:solidFill>
                    <a:srgbClr val="307080">
                      <a:alpha val="100000"/>
                    </a:srgbClr>
                  </a:solidFill>
                  <a:latin typeface="Arial" panose="020B0604020202020204"/>
                  <a:ea typeface="Arial" panose="020B0604020202020204"/>
                  <a:cs typeface="Arial" panose="020B0604020202020204"/>
                </a:rPr>
                <a:t>   </a:t>
              </a:r>
              <a:r>
                <a:rPr sz="800" kern="0" spc="0" dirty="0">
                  <a:solidFill>
                    <a:srgbClr val="903080">
                      <a:alpha val="100000"/>
                    </a:srgbClr>
                  </a:solidFill>
                  <a:latin typeface="Arial" panose="020B0604020202020204"/>
                  <a:ea typeface="Arial" panose="020B0604020202020204"/>
                  <a:cs typeface="Arial" panose="020B0604020202020204"/>
                </a:rPr>
                <a:t>Computer</a:t>
              </a:r>
              <a:r>
                <a:rPr sz="800" kern="0" spc="50" dirty="0">
                  <a:solidFill>
                    <a:srgbClr val="903080">
                      <a:alpha val="100000"/>
                    </a:srgbClr>
                  </a:solidFill>
                  <a:latin typeface="Arial" panose="020B0604020202020204"/>
                  <a:ea typeface="Arial" panose="020B0604020202020204"/>
                  <a:cs typeface="Arial" panose="020B0604020202020204"/>
                </a:rPr>
                <a:t>(</a:t>
              </a:r>
              <a:r>
                <a:rPr sz="800" kern="0" spc="0" dirty="0">
                  <a:solidFill>
                    <a:srgbClr val="903080">
                      <a:alpha val="100000"/>
                    </a:srgbClr>
                  </a:solidFill>
                  <a:latin typeface="Arial" panose="020B0604020202020204"/>
                  <a:ea typeface="Arial" panose="020B0604020202020204"/>
                  <a:cs typeface="Arial" panose="020B0604020202020204"/>
                </a:rPr>
                <a:t>CPU</a:t>
              </a:r>
              <a:r>
                <a:rPr sz="800" kern="0" spc="50" dirty="0">
                  <a:solidFill>
                    <a:srgbClr val="903080">
                      <a:alpha val="100000"/>
                    </a:srgbClr>
                  </a:solidFill>
                  <a:latin typeface="Arial" panose="020B0604020202020204"/>
                  <a:ea typeface="Arial" panose="020B0604020202020204"/>
                  <a:cs typeface="Arial" panose="020B0604020202020204"/>
                </a:rPr>
                <a:t> </a:t>
              </a:r>
              <a:r>
                <a:rPr sz="800" kern="0" spc="0" dirty="0">
                  <a:solidFill>
                    <a:srgbClr val="903080">
                      <a:alpha val="100000"/>
                    </a:srgbClr>
                  </a:solidFill>
                  <a:latin typeface="Arial" panose="020B0604020202020204"/>
                  <a:ea typeface="Arial" panose="020B0604020202020204"/>
                  <a:cs typeface="Arial" panose="020B0604020202020204"/>
                </a:rPr>
                <a:t>cpu</a:t>
              </a:r>
              <a:r>
                <a:rPr sz="800" kern="0" spc="50" dirty="0">
                  <a:solidFill>
                    <a:srgbClr val="903080">
                      <a:alpha val="100000"/>
                    </a:srgbClr>
                  </a:solidFill>
                  <a:latin typeface="Arial" panose="020B0604020202020204"/>
                  <a:ea typeface="Arial" panose="020B0604020202020204"/>
                  <a:cs typeface="Arial" panose="020B0604020202020204"/>
                </a:rPr>
                <a:t>,</a:t>
              </a:r>
              <a:r>
                <a:rPr sz="800" kern="0" spc="0" dirty="0">
                  <a:solidFill>
                    <a:srgbClr val="903080">
                      <a:alpha val="100000"/>
                    </a:srgbClr>
                  </a:solidFill>
                  <a:latin typeface="Arial" panose="020B0604020202020204"/>
                  <a:ea typeface="Arial" panose="020B0604020202020204"/>
                  <a:cs typeface="Arial" panose="020B0604020202020204"/>
                </a:rPr>
                <a:t>Memory</a:t>
              </a:r>
              <a:r>
                <a:rPr sz="800" kern="0" spc="50" dirty="0">
                  <a:solidFill>
                    <a:srgbClr val="903080">
                      <a:alpha val="100000"/>
                    </a:srgbClr>
                  </a:solidFill>
                  <a:latin typeface="Arial" panose="020B0604020202020204"/>
                  <a:ea typeface="Arial" panose="020B0604020202020204"/>
                  <a:cs typeface="Arial" panose="020B0604020202020204"/>
                </a:rPr>
                <a:t> </a:t>
              </a:r>
              <a:r>
                <a:rPr sz="800" kern="0" spc="0" dirty="0">
                  <a:solidFill>
                    <a:srgbClr val="903080">
                      <a:alpha val="100000"/>
                    </a:srgbClr>
                  </a:solidFill>
                  <a:latin typeface="Arial" panose="020B0604020202020204"/>
                  <a:ea typeface="Arial" panose="020B0604020202020204"/>
                  <a:cs typeface="Arial" panose="020B0604020202020204"/>
                </a:rPr>
                <a:t>memory</a:t>
              </a:r>
              <a:r>
                <a:rPr sz="800" kern="0" spc="50" dirty="0">
                  <a:solidFill>
                    <a:srgbClr val="000000">
                      <a:alpha val="100000"/>
                    </a:srgbClr>
                  </a:solidFill>
                  <a:latin typeface="Arial" panose="020B0604020202020204"/>
                  <a:ea typeface="Arial" panose="020B0604020202020204"/>
                  <a:cs typeface="Arial" panose="020B0604020202020204"/>
                </a:rPr>
                <a:t>){</a:t>
              </a:r>
              <a:r>
                <a:rPr sz="800" kern="0" spc="0" dirty="0">
                  <a:solidFill>
                    <a:srgbClr val="000000">
                      <a:alpha val="100000"/>
                    </a:srgbClr>
                  </a:solidFill>
                  <a:latin typeface="Arial" panose="020B0604020202020204"/>
                  <a:ea typeface="Arial" panose="020B0604020202020204"/>
                  <a:cs typeface="Arial" panose="020B0604020202020204"/>
                </a:rPr>
                <a:t>  </a:t>
              </a:r>
              <a:r>
                <a:rPr sz="1000" kern="0" spc="-30" dirty="0">
                  <a:solidFill>
                    <a:srgbClr val="3090A0">
                      <a:alpha val="100000"/>
                    </a:srgbClr>
                  </a:solidFill>
                  <a:latin typeface="Arial" panose="020B0604020202020204"/>
                  <a:ea typeface="Arial" panose="020B0604020202020204"/>
                  <a:cs typeface="Arial" panose="020B0604020202020204"/>
                </a:rPr>
                <a:t>this. </a:t>
              </a:r>
              <a:r>
                <a:rPr sz="1000" kern="0" spc="-30" dirty="0">
                  <a:solidFill>
                    <a:srgbClr val="805090">
                      <a:alpha val="100000"/>
                    </a:srgbClr>
                  </a:solidFill>
                  <a:latin typeface="Arial" panose="020B0604020202020204"/>
                  <a:ea typeface="Arial" panose="020B0604020202020204"/>
                  <a:cs typeface="Arial" panose="020B0604020202020204"/>
                </a:rPr>
                <a:t>cpu</a:t>
              </a:r>
              <a:r>
                <a:rPr sz="1000" kern="0" spc="30" dirty="0">
                  <a:solidFill>
                    <a:srgbClr val="805090">
                      <a:alpha val="100000"/>
                    </a:srgbClr>
                  </a:solidFill>
                  <a:latin typeface="Arial" panose="020B0604020202020204"/>
                  <a:ea typeface="Arial" panose="020B0604020202020204"/>
                  <a:cs typeface="Arial" panose="020B0604020202020204"/>
                </a:rPr>
                <a:t> </a:t>
              </a:r>
              <a:r>
                <a:rPr sz="1000" kern="0" spc="-30" dirty="0">
                  <a:solidFill>
                    <a:srgbClr val="805090">
                      <a:alpha val="100000"/>
                    </a:srgbClr>
                  </a:solidFill>
                  <a:latin typeface="Arial" panose="020B0604020202020204"/>
                  <a:ea typeface="Arial" panose="020B0604020202020204"/>
                  <a:cs typeface="Arial" panose="020B0604020202020204"/>
                </a:rPr>
                <a:t>=</a:t>
              </a:r>
              <a:r>
                <a:rPr sz="1000" kern="0" spc="110" dirty="0">
                  <a:solidFill>
                    <a:srgbClr val="805090">
                      <a:alpha val="100000"/>
                    </a:srgbClr>
                  </a:solidFill>
                  <a:latin typeface="Arial" panose="020B0604020202020204"/>
                  <a:ea typeface="Arial" panose="020B0604020202020204"/>
                  <a:cs typeface="Arial" panose="020B0604020202020204"/>
                </a:rPr>
                <a:t> </a:t>
              </a:r>
              <a:r>
                <a:rPr sz="1000" kern="0" spc="-30" dirty="0">
                  <a:solidFill>
                    <a:srgbClr val="A04080">
                      <a:alpha val="100000"/>
                    </a:srgbClr>
                  </a:solidFill>
                  <a:latin typeface="Arial" panose="020B0604020202020204"/>
                  <a:ea typeface="Arial" panose="020B0604020202020204"/>
                  <a:cs typeface="Arial" panose="020B0604020202020204"/>
                </a:rPr>
                <a:t>cp</a:t>
              </a:r>
              <a:r>
                <a:rPr sz="1000" kern="0" spc="-40" dirty="0">
                  <a:solidFill>
                    <a:srgbClr val="A04080">
                      <a:alpha val="100000"/>
                    </a:srgbClr>
                  </a:solidFill>
                  <a:latin typeface="Arial" panose="020B0604020202020204"/>
                  <a:ea typeface="Arial" panose="020B0604020202020204"/>
                  <a:cs typeface="Arial" panose="020B0604020202020204"/>
                </a:rPr>
                <a:t>u</a:t>
              </a:r>
              <a:r>
                <a:rPr sz="1000" kern="0" spc="-40" dirty="0">
                  <a:solidFill>
                    <a:srgbClr val="000000">
                      <a:alpha val="100000"/>
                    </a:srgbClr>
                  </a:solidFill>
                  <a:latin typeface="Arial" panose="020B0604020202020204"/>
                  <a:ea typeface="Arial" panose="020B0604020202020204"/>
                  <a:cs typeface="Arial" panose="020B0604020202020204"/>
                </a:rPr>
                <a:t>;</a:t>
              </a:r>
              <a:endParaRPr sz="1000" dirty="0">
                <a:latin typeface="Arial" panose="020B0604020202020204"/>
                <a:ea typeface="Arial" panose="020B0604020202020204"/>
                <a:cs typeface="Arial" panose="020B0604020202020204"/>
              </a:endParaRPr>
            </a:p>
            <a:p>
              <a:pPr marL="780415" algn="l" rtl="0" eaLnBrk="0">
                <a:lnSpc>
                  <a:spcPts val="1160"/>
                </a:lnSpc>
                <a:spcBef>
                  <a:spcPts val="65"/>
                </a:spcBef>
              </a:pPr>
              <a:r>
                <a:rPr sz="800" kern="0" spc="0" dirty="0">
                  <a:solidFill>
                    <a:srgbClr val="20A0A0">
                      <a:alpha val="100000"/>
                    </a:srgbClr>
                  </a:solidFill>
                  <a:latin typeface="Arial" panose="020B0604020202020204"/>
                  <a:ea typeface="Arial" panose="020B0604020202020204"/>
                  <a:cs typeface="Arial" panose="020B0604020202020204"/>
                </a:rPr>
                <a:t>this</a:t>
              </a:r>
              <a:r>
                <a:rPr sz="800" kern="0" spc="20" dirty="0">
                  <a:solidFill>
                    <a:srgbClr val="20A0A0">
                      <a:alpha val="100000"/>
                    </a:srgbClr>
                  </a:solidFill>
                  <a:latin typeface="Arial" panose="020B0604020202020204"/>
                  <a:ea typeface="Arial" panose="020B0604020202020204"/>
                  <a:cs typeface="Arial" panose="020B0604020202020204"/>
                </a:rPr>
                <a:t>  </a:t>
              </a:r>
              <a:r>
                <a:rPr sz="800" kern="0" spc="20" dirty="0">
                  <a:solidFill>
                    <a:srgbClr val="305080">
                      <a:alpha val="100000"/>
                    </a:srgbClr>
                  </a:solidFill>
                  <a:latin typeface="Arial" panose="020B0604020202020204"/>
                  <a:ea typeface="Arial" panose="020B0604020202020204"/>
                  <a:cs typeface="Arial" panose="020B0604020202020204"/>
                </a:rPr>
                <a:t>. </a:t>
              </a:r>
              <a:r>
                <a:rPr sz="800" kern="0" spc="0" dirty="0">
                  <a:solidFill>
                    <a:srgbClr val="903080">
                      <a:alpha val="100000"/>
                    </a:srgbClr>
                  </a:solidFill>
                  <a:latin typeface="Arial" panose="020B0604020202020204"/>
                  <a:ea typeface="Arial" panose="020B0604020202020204"/>
                  <a:cs typeface="Arial" panose="020B0604020202020204"/>
                </a:rPr>
                <a:t>memory</a:t>
              </a:r>
              <a:r>
                <a:rPr sz="800" kern="0" spc="20" dirty="0">
                  <a:solidFill>
                    <a:srgbClr val="903080">
                      <a:alpha val="100000"/>
                    </a:srgbClr>
                  </a:solidFill>
                  <a:latin typeface="Arial" panose="020B0604020202020204"/>
                  <a:ea typeface="Arial" panose="020B0604020202020204"/>
                  <a:cs typeface="Arial" panose="020B0604020202020204"/>
                </a:rPr>
                <a:t> =</a:t>
              </a:r>
              <a:r>
                <a:rPr sz="800" kern="0" spc="0" dirty="0">
                  <a:solidFill>
                    <a:srgbClr val="903080">
                      <a:alpha val="100000"/>
                    </a:srgbClr>
                  </a:solidFill>
                  <a:latin typeface="Arial" panose="020B0604020202020204"/>
                  <a:ea typeface="Arial" panose="020B0604020202020204"/>
                  <a:cs typeface="Arial" panose="020B0604020202020204"/>
                </a:rPr>
                <a:t>memory</a:t>
              </a:r>
              <a:r>
                <a:rPr sz="800" kern="0" spc="20" dirty="0">
                  <a:solidFill>
                    <a:srgbClr val="000000">
                      <a:alpha val="100000"/>
                    </a:srgbClr>
                  </a:solidFill>
                  <a:latin typeface="Arial" panose="020B0604020202020204"/>
                  <a:ea typeface="Arial" panose="020B0604020202020204"/>
                  <a:cs typeface="Arial" panose="020B0604020202020204"/>
                </a:rPr>
                <a:t>;</a:t>
              </a:r>
              <a:endParaRPr sz="800" dirty="0">
                <a:latin typeface="Arial" panose="020B0604020202020204"/>
                <a:ea typeface="Arial" panose="020B0604020202020204"/>
                <a:cs typeface="Arial" panose="020B0604020202020204"/>
              </a:endParaRPr>
            </a:p>
            <a:p>
              <a:pPr marL="12700" algn="l" rtl="0" eaLnBrk="0">
                <a:lnSpc>
                  <a:spcPct val="81000"/>
                </a:lnSpc>
                <a:spcBef>
                  <a:spcPts val="555"/>
                </a:spcBef>
              </a:pPr>
              <a:r>
                <a:rPr sz="800" kern="0" spc="-20" dirty="0">
                  <a:solidFill>
                    <a:srgbClr val="305080">
                      <a:alpha val="100000"/>
                    </a:srgbClr>
                  </a:solidFill>
                  <a:latin typeface="Times New Roman" panose="02020603050405020304"/>
                  <a:ea typeface="Times New Roman" panose="02020603050405020304"/>
                  <a:cs typeface="Times New Roman" panose="02020603050405020304"/>
                </a:rPr>
                <a:t>16</a:t>
              </a:r>
              <a:endParaRPr sz="800" dirty="0">
                <a:latin typeface="Times New Roman" panose="02020603050405020304"/>
                <a:ea typeface="Times New Roman" panose="02020603050405020304"/>
                <a:cs typeface="Times New Roman" panose="02020603050405020304"/>
              </a:endParaRPr>
            </a:p>
            <a:p>
              <a:pPr algn="l" rtl="0" eaLnBrk="0">
                <a:lnSpc>
                  <a:spcPct val="116000"/>
                </a:lnSpc>
              </a:pPr>
              <a:endParaRPr sz="300" dirty="0">
                <a:latin typeface="Arial" panose="020B0604020202020204"/>
                <a:ea typeface="Arial" panose="020B0604020202020204"/>
                <a:cs typeface="Arial" panose="020B0604020202020204"/>
              </a:endParaRPr>
            </a:p>
            <a:p>
              <a:pPr marL="12700" algn="l" rtl="0" eaLnBrk="0">
                <a:lnSpc>
                  <a:spcPct val="81000"/>
                </a:lnSpc>
                <a:spcBef>
                  <a:spcPts val="5"/>
                </a:spcBef>
              </a:pPr>
              <a:r>
                <a:rPr sz="800" kern="0" spc="-20" dirty="0">
                  <a:solidFill>
                    <a:srgbClr val="305090">
                      <a:alpha val="100000"/>
                    </a:srgbClr>
                  </a:solidFill>
                  <a:latin typeface="Times New Roman" panose="02020603050405020304"/>
                  <a:ea typeface="Times New Roman" panose="02020603050405020304"/>
                  <a:cs typeface="Times New Roman" panose="02020603050405020304"/>
                </a:rPr>
                <a:t>17</a:t>
              </a:r>
              <a:endParaRPr sz="800" dirty="0">
                <a:latin typeface="Times New Roman" panose="02020603050405020304"/>
                <a:ea typeface="Times New Roman" panose="02020603050405020304"/>
                <a:cs typeface="Times New Roman" panose="02020603050405020304"/>
              </a:endParaRPr>
            </a:p>
          </p:txBody>
        </p:sp>
      </p:grpSp>
      <p:grpSp>
        <p:nvGrpSpPr>
          <p:cNvPr id="18" name="group 18"/>
          <p:cNvGrpSpPr/>
          <p:nvPr/>
        </p:nvGrpSpPr>
        <p:grpSpPr>
          <a:xfrm rot="21600000">
            <a:off x="1435120" y="3568697"/>
            <a:ext cx="2863778" cy="2787639"/>
            <a:chOff x="0" y="0"/>
            <a:chExt cx="2863778" cy="2787639"/>
          </a:xfrm>
        </p:grpSpPr>
        <p:pic>
          <p:nvPicPr>
            <p:cNvPr id="304" name="picture 304"/>
            <p:cNvPicPr>
              <a:picLocks noChangeAspect="1"/>
            </p:cNvPicPr>
            <p:nvPr/>
          </p:nvPicPr>
          <p:blipFill>
            <a:blip r:embed="rId2"/>
            <a:stretch>
              <a:fillRect/>
            </a:stretch>
          </p:blipFill>
          <p:spPr>
            <a:xfrm rot="21600000">
              <a:off x="0" y="0"/>
              <a:ext cx="2863778" cy="2787639"/>
            </a:xfrm>
            <a:prstGeom prst="rect">
              <a:avLst/>
            </a:prstGeom>
          </p:spPr>
        </p:pic>
        <p:sp>
          <p:nvSpPr>
            <p:cNvPr id="306" name="textbox 306"/>
            <p:cNvSpPr/>
            <p:nvPr/>
          </p:nvSpPr>
          <p:spPr>
            <a:xfrm>
              <a:off x="-12700" y="-12700"/>
              <a:ext cx="2889250" cy="2836545"/>
            </a:xfrm>
            <a:prstGeom prst="rect">
              <a:avLst/>
            </a:prstGeom>
            <a:noFill/>
            <a:ln w="0" cap="flat">
              <a:noFill/>
              <a:prstDash val="solid"/>
              <a:miter lim="0"/>
            </a:ln>
          </p:spPr>
          <p:txBody>
            <a:bodyPr vert="horz" wrap="square" lIns="0" tIns="0" rIns="0" bIns="0"/>
            <a:lstStyle/>
            <a:p>
              <a:pPr algn="l" rtl="0" eaLnBrk="0">
                <a:lnSpc>
                  <a:spcPct val="141000"/>
                </a:lnSpc>
              </a:pPr>
              <a:endParaRPr sz="200" dirty="0">
                <a:latin typeface="Arial" panose="020B0604020202020204"/>
                <a:ea typeface="Arial" panose="020B0604020202020204"/>
                <a:cs typeface="Arial" panose="020B0604020202020204"/>
              </a:endParaRPr>
            </a:p>
            <a:p>
              <a:pPr marL="381000" algn="l" rtl="0" eaLnBrk="0">
                <a:lnSpc>
                  <a:spcPts val="1160"/>
                </a:lnSpc>
                <a:spcBef>
                  <a:spcPts val="0"/>
                </a:spcBef>
              </a:pPr>
              <a:r>
                <a:rPr sz="800" kern="0" spc="20" dirty="0">
                  <a:solidFill>
                    <a:srgbClr val="3080B0">
                      <a:alpha val="100000"/>
                    </a:srgbClr>
                  </a:solidFill>
                  <a:latin typeface="Arial" panose="020B0604020202020204"/>
                  <a:ea typeface="Arial" panose="020B0604020202020204"/>
                  <a:cs typeface="Arial" panose="020B0604020202020204"/>
                </a:rPr>
                <a:t>class</a:t>
              </a:r>
              <a:r>
                <a:rPr sz="800" kern="0" spc="90" dirty="0">
                  <a:solidFill>
                    <a:srgbClr val="3080B0">
                      <a:alpha val="100000"/>
                    </a:srgbClr>
                  </a:solidFill>
                  <a:latin typeface="Arial" panose="020B0604020202020204"/>
                  <a:ea typeface="Arial" panose="020B0604020202020204"/>
                  <a:cs typeface="Arial" panose="020B0604020202020204"/>
                </a:rPr>
                <a:t>  </a:t>
              </a:r>
              <a:r>
                <a:rPr sz="800" kern="0" spc="20" dirty="0">
                  <a:solidFill>
                    <a:srgbClr val="2060A0">
                      <a:alpha val="100000"/>
                    </a:srgbClr>
                  </a:solidFill>
                  <a:latin typeface="Arial" panose="020B0604020202020204"/>
                  <a:ea typeface="Arial" panose="020B0604020202020204"/>
                  <a:cs typeface="Arial" panose="020B0604020202020204"/>
                </a:rPr>
                <a:t>Comp</a:t>
              </a:r>
              <a:r>
                <a:rPr sz="800" kern="0" spc="10" dirty="0">
                  <a:solidFill>
                    <a:srgbClr val="2060A0">
                      <a:alpha val="100000"/>
                    </a:srgbClr>
                  </a:solidFill>
                  <a:latin typeface="Arial" panose="020B0604020202020204"/>
                  <a:ea typeface="Arial" panose="020B0604020202020204"/>
                  <a:cs typeface="Arial" panose="020B0604020202020204"/>
                </a:rPr>
                <a:t>uter</a:t>
              </a:r>
              <a:r>
                <a:rPr sz="800" kern="0" spc="-70" dirty="0">
                  <a:solidFill>
                    <a:srgbClr val="2060A0">
                      <a:alpha val="100000"/>
                    </a:srgbClr>
                  </a:solidFill>
                  <a:latin typeface="Arial" panose="020B0604020202020204"/>
                  <a:ea typeface="Arial" panose="020B0604020202020204"/>
                  <a:cs typeface="Arial" panose="020B0604020202020204"/>
                </a:rPr>
                <a:t> </a:t>
              </a:r>
              <a:r>
                <a:rPr sz="800" kern="0" spc="10" dirty="0">
                  <a:solidFill>
                    <a:srgbClr val="303050">
                      <a:alpha val="100000"/>
                    </a:srgbClr>
                  </a:solidFill>
                  <a:latin typeface="Arial" panose="020B0604020202020204"/>
                  <a:ea typeface="Arial" panose="020B0604020202020204"/>
                  <a:cs typeface="Arial" panose="020B0604020202020204"/>
                </a:rPr>
                <a:t>{</a:t>
              </a:r>
              <a:endParaRPr sz="800" dirty="0">
                <a:latin typeface="Arial" panose="020B0604020202020204"/>
                <a:ea typeface="Arial" panose="020B0604020202020204"/>
                <a:cs typeface="Arial" panose="020B0604020202020204"/>
              </a:endParaRPr>
            </a:p>
            <a:p>
              <a:pPr marL="596900" algn="l" rtl="0" eaLnBrk="0">
                <a:lnSpc>
                  <a:spcPts val="1160"/>
                </a:lnSpc>
                <a:spcBef>
                  <a:spcPts val="100"/>
                </a:spcBef>
              </a:pPr>
              <a:r>
                <a:rPr sz="800" kern="0" spc="0" dirty="0">
                  <a:solidFill>
                    <a:srgbClr val="208090">
                      <a:alpha val="100000"/>
                    </a:srgbClr>
                  </a:solidFill>
                  <a:latin typeface="Arial" panose="020B0604020202020204"/>
                  <a:ea typeface="Arial" panose="020B0604020202020204"/>
                  <a:cs typeface="Arial" panose="020B0604020202020204"/>
                </a:rPr>
                <a:t>private    </a:t>
              </a:r>
              <a:r>
                <a:rPr sz="800" kern="0" spc="0" dirty="0">
                  <a:solidFill>
                    <a:srgbClr val="A03070">
                      <a:alpha val="100000"/>
                    </a:srgbClr>
                  </a:solidFill>
                  <a:latin typeface="Arial" panose="020B0604020202020204"/>
                  <a:ea typeface="Arial" panose="020B0604020202020204"/>
                  <a:cs typeface="Arial" panose="020B0604020202020204"/>
                </a:rPr>
                <a:t>CPU</a:t>
              </a:r>
              <a:r>
                <a:rPr sz="800" kern="0" spc="-10" dirty="0">
                  <a:solidFill>
                    <a:srgbClr val="A03070">
                      <a:alpha val="100000"/>
                    </a:srgbClr>
                  </a:solidFill>
                  <a:latin typeface="Arial" panose="020B0604020202020204"/>
                  <a:ea typeface="Arial" panose="020B0604020202020204"/>
                  <a:cs typeface="Arial" panose="020B0604020202020204"/>
                </a:rPr>
                <a:t> cpu</a:t>
              </a:r>
              <a:r>
                <a:rPr sz="800" kern="0" spc="-10" dirty="0">
                  <a:solidFill>
                    <a:srgbClr val="000000">
                      <a:alpha val="100000"/>
                    </a:srgbClr>
                  </a:solidFill>
                  <a:latin typeface="Arial" panose="020B0604020202020204"/>
                  <a:ea typeface="Arial" panose="020B0604020202020204"/>
                  <a:cs typeface="Arial" panose="020B0604020202020204"/>
                </a:rPr>
                <a:t>;</a:t>
              </a:r>
              <a:endParaRPr sz="800" dirty="0">
                <a:latin typeface="Arial" panose="020B0604020202020204"/>
                <a:ea typeface="Arial" panose="020B0604020202020204"/>
                <a:cs typeface="Arial" panose="020B0604020202020204"/>
              </a:endParaRPr>
            </a:p>
            <a:p>
              <a:pPr marL="596900" algn="l" rtl="0" eaLnBrk="0">
                <a:lnSpc>
                  <a:spcPts val="1160"/>
                </a:lnSpc>
                <a:spcBef>
                  <a:spcPts val="130"/>
                </a:spcBef>
              </a:pPr>
              <a:r>
                <a:rPr sz="800" kern="0" spc="-20" dirty="0">
                  <a:solidFill>
                    <a:srgbClr val="30A0B0">
                      <a:alpha val="100000"/>
                    </a:srgbClr>
                  </a:solidFill>
                  <a:latin typeface="Arial" panose="020B0604020202020204"/>
                  <a:ea typeface="Arial" panose="020B0604020202020204"/>
                  <a:cs typeface="Arial" panose="020B0604020202020204"/>
                </a:rPr>
                <a:t>private</a:t>
              </a:r>
              <a:r>
                <a:rPr sz="800" kern="0" spc="10" dirty="0">
                  <a:solidFill>
                    <a:srgbClr val="30A0B0">
                      <a:alpha val="100000"/>
                    </a:srgbClr>
                  </a:solidFill>
                  <a:latin typeface="Arial" panose="020B0604020202020204"/>
                  <a:ea typeface="Arial" panose="020B0604020202020204"/>
                  <a:cs typeface="Arial" panose="020B0604020202020204"/>
                </a:rPr>
                <a:t>    </a:t>
              </a:r>
              <a:r>
                <a:rPr sz="800" kern="0" spc="-20" dirty="0">
                  <a:solidFill>
                    <a:srgbClr val="A03080">
                      <a:alpha val="100000"/>
                    </a:srgbClr>
                  </a:solidFill>
                  <a:latin typeface="Arial" panose="020B0604020202020204"/>
                  <a:ea typeface="Arial" panose="020B0604020202020204"/>
                  <a:cs typeface="Arial" panose="020B0604020202020204"/>
                </a:rPr>
                <a:t>Memory memory</a:t>
              </a:r>
              <a:r>
                <a:rPr sz="800" kern="0" spc="-20" dirty="0">
                  <a:solidFill>
                    <a:srgbClr val="602030">
                      <a:alpha val="100000"/>
                    </a:srgbClr>
                  </a:solidFill>
                  <a:latin typeface="Arial" panose="020B0604020202020204"/>
                  <a:ea typeface="Arial" panose="020B0604020202020204"/>
                  <a:cs typeface="Arial" panose="020B0604020202020204"/>
                </a:rPr>
                <a:t>;</a:t>
              </a:r>
              <a:endParaRPr sz="800" dirty="0">
                <a:latin typeface="Arial" panose="020B0604020202020204"/>
                <a:ea typeface="Arial" panose="020B0604020202020204"/>
                <a:cs typeface="Arial" panose="020B0604020202020204"/>
              </a:endParaRPr>
            </a:p>
            <a:p>
              <a:pPr algn="l" rtl="0" eaLnBrk="0">
                <a:lnSpc>
                  <a:spcPct val="104000"/>
                </a:lnSpc>
              </a:pPr>
              <a:endParaRPr sz="1000" dirty="0">
                <a:latin typeface="Arial" panose="020B0604020202020204"/>
                <a:ea typeface="Arial" panose="020B0604020202020204"/>
                <a:cs typeface="Arial" panose="020B0604020202020204"/>
              </a:endParaRPr>
            </a:p>
            <a:p>
              <a:pPr marL="596900" algn="l" rtl="0" eaLnBrk="0">
                <a:lnSpc>
                  <a:spcPts val="1160"/>
                </a:lnSpc>
                <a:spcBef>
                  <a:spcPts val="245"/>
                </a:spcBef>
              </a:pPr>
              <a:r>
                <a:rPr sz="800" kern="0" spc="0" dirty="0">
                  <a:solidFill>
                    <a:srgbClr val="3080A0">
                      <a:alpha val="100000"/>
                    </a:srgbClr>
                  </a:solidFill>
                  <a:latin typeface="Arial" panose="020B0604020202020204"/>
                  <a:ea typeface="Arial" panose="020B0604020202020204"/>
                  <a:cs typeface="Arial" panose="020B0604020202020204"/>
                </a:rPr>
                <a:t>public</a:t>
              </a:r>
              <a:r>
                <a:rPr sz="800" kern="0" spc="50" dirty="0">
                  <a:solidFill>
                    <a:srgbClr val="3080A0">
                      <a:alpha val="100000"/>
                    </a:srgbClr>
                  </a:solidFill>
                  <a:latin typeface="Arial" panose="020B0604020202020204"/>
                  <a:ea typeface="Arial" panose="020B0604020202020204"/>
                  <a:cs typeface="Arial" panose="020B0604020202020204"/>
                </a:rPr>
                <a:t>   </a:t>
              </a:r>
              <a:r>
                <a:rPr sz="800" kern="0" spc="0" dirty="0">
                  <a:solidFill>
                    <a:srgbClr val="A03080">
                      <a:alpha val="100000"/>
                    </a:srgbClr>
                  </a:solidFill>
                  <a:latin typeface="Arial" panose="020B0604020202020204"/>
                  <a:ea typeface="Arial" panose="020B0604020202020204"/>
                  <a:cs typeface="Arial" panose="020B0604020202020204"/>
                </a:rPr>
                <a:t>Computer</a:t>
              </a:r>
              <a:r>
                <a:rPr sz="800" kern="0" spc="0" dirty="0">
                  <a:solidFill>
                    <a:srgbClr val="000000">
                      <a:alpha val="100000"/>
                    </a:srgbClr>
                  </a:solidFill>
                  <a:latin typeface="Arial" panose="020B0604020202020204"/>
                  <a:ea typeface="Arial" panose="020B0604020202020204"/>
                  <a:cs typeface="Arial" panose="020B0604020202020204"/>
                </a:rPr>
                <a:t>(){</a:t>
              </a:r>
              <a:endParaRPr sz="800" dirty="0">
                <a:latin typeface="Arial" panose="020B0604020202020204"/>
                <a:ea typeface="Arial" panose="020B0604020202020204"/>
                <a:cs typeface="Arial" panose="020B0604020202020204"/>
              </a:endParaRPr>
            </a:p>
            <a:p>
              <a:pPr marL="812165" algn="l" rtl="0" eaLnBrk="0">
                <a:lnSpc>
                  <a:spcPts val="1160"/>
                </a:lnSpc>
                <a:spcBef>
                  <a:spcPts val="90"/>
                </a:spcBef>
              </a:pPr>
              <a:r>
                <a:rPr sz="800" kern="0" spc="0" dirty="0">
                  <a:solidFill>
                    <a:srgbClr val="3090B0">
                      <a:alpha val="100000"/>
                    </a:srgbClr>
                  </a:solidFill>
                  <a:latin typeface="Arial" panose="020B0604020202020204"/>
                  <a:ea typeface="Arial" panose="020B0604020202020204"/>
                  <a:cs typeface="Arial" panose="020B0604020202020204"/>
                </a:rPr>
                <a:t>this</a:t>
              </a:r>
              <a:r>
                <a:rPr sz="800" kern="0" spc="40" dirty="0">
                  <a:solidFill>
                    <a:srgbClr val="3090B0">
                      <a:alpha val="100000"/>
                    </a:srgbClr>
                  </a:solidFill>
                  <a:latin typeface="Arial" panose="020B0604020202020204"/>
                  <a:ea typeface="Arial" panose="020B0604020202020204"/>
                  <a:cs typeface="Arial" panose="020B0604020202020204"/>
                </a:rPr>
                <a:t>  </a:t>
              </a:r>
              <a:r>
                <a:rPr sz="800" kern="0" spc="40" dirty="0">
                  <a:solidFill>
                    <a:srgbClr val="508080">
                      <a:alpha val="100000"/>
                    </a:srgbClr>
                  </a:solidFill>
                  <a:latin typeface="Arial" panose="020B0604020202020204"/>
                  <a:ea typeface="Arial" panose="020B0604020202020204"/>
                  <a:cs typeface="Arial" panose="020B0604020202020204"/>
                </a:rPr>
                <a:t>.</a:t>
              </a:r>
              <a:r>
                <a:rPr sz="800" kern="0" spc="-40" dirty="0">
                  <a:solidFill>
                    <a:srgbClr val="508080">
                      <a:alpha val="100000"/>
                    </a:srgbClr>
                  </a:solidFill>
                  <a:latin typeface="Arial" panose="020B0604020202020204"/>
                  <a:ea typeface="Arial" panose="020B0604020202020204"/>
                  <a:cs typeface="Arial" panose="020B0604020202020204"/>
                </a:rPr>
                <a:t> </a:t>
              </a:r>
              <a:r>
                <a:rPr sz="800" kern="0" spc="0" dirty="0">
                  <a:solidFill>
                    <a:srgbClr val="904080">
                      <a:alpha val="100000"/>
                    </a:srgbClr>
                  </a:solidFill>
                  <a:latin typeface="Arial" panose="020B0604020202020204"/>
                  <a:ea typeface="Arial" panose="020B0604020202020204"/>
                  <a:cs typeface="Arial" panose="020B0604020202020204"/>
                </a:rPr>
                <a:t>cpu</a:t>
              </a:r>
              <a:r>
                <a:rPr sz="800" kern="0" spc="140" dirty="0">
                  <a:solidFill>
                    <a:srgbClr val="904080">
                      <a:alpha val="100000"/>
                    </a:srgbClr>
                  </a:solidFill>
                  <a:latin typeface="Arial" panose="020B0604020202020204"/>
                  <a:ea typeface="Arial" panose="020B0604020202020204"/>
                  <a:cs typeface="Arial" panose="020B0604020202020204"/>
                </a:rPr>
                <a:t> </a:t>
              </a:r>
              <a:r>
                <a:rPr sz="800" kern="0" spc="40" dirty="0">
                  <a:solidFill>
                    <a:srgbClr val="3080B0">
                      <a:alpha val="100000"/>
                    </a:srgbClr>
                  </a:solidFill>
                  <a:latin typeface="Arial" panose="020B0604020202020204"/>
                  <a:ea typeface="Arial" panose="020B0604020202020204"/>
                  <a:cs typeface="Arial" panose="020B0604020202020204"/>
                </a:rPr>
                <a:t>=</a:t>
              </a:r>
              <a:r>
                <a:rPr sz="800" kern="0" spc="0" dirty="0">
                  <a:solidFill>
                    <a:srgbClr val="3080B0">
                      <a:alpha val="100000"/>
                    </a:srgbClr>
                  </a:solidFill>
                  <a:latin typeface="Arial" panose="020B0604020202020204"/>
                  <a:ea typeface="Arial" panose="020B0604020202020204"/>
                  <a:cs typeface="Arial" panose="020B0604020202020204"/>
                </a:rPr>
                <a:t>new</a:t>
              </a:r>
              <a:r>
                <a:rPr sz="800" kern="0" spc="90" dirty="0">
                  <a:solidFill>
                    <a:srgbClr val="3080B0">
                      <a:alpha val="100000"/>
                    </a:srgbClr>
                  </a:solidFill>
                  <a:latin typeface="Arial" panose="020B0604020202020204"/>
                  <a:ea typeface="Arial" panose="020B0604020202020204"/>
                  <a:cs typeface="Arial" panose="020B0604020202020204"/>
                </a:rPr>
                <a:t>  </a:t>
              </a:r>
              <a:r>
                <a:rPr sz="800" kern="0" spc="0" dirty="0">
                  <a:solidFill>
                    <a:srgbClr val="B03070">
                      <a:alpha val="100000"/>
                    </a:srgbClr>
                  </a:solidFill>
                  <a:latin typeface="Arial" panose="020B0604020202020204"/>
                  <a:ea typeface="Arial" panose="020B0604020202020204"/>
                  <a:cs typeface="Arial" panose="020B0604020202020204"/>
                </a:rPr>
                <a:t>IntelCPU</a:t>
              </a:r>
              <a:r>
                <a:rPr sz="800" kern="0" spc="40" dirty="0">
                  <a:solidFill>
                    <a:srgbClr val="000000">
                      <a:alpha val="100000"/>
                    </a:srgbClr>
                  </a:solidFill>
                  <a:latin typeface="Arial" panose="020B0604020202020204"/>
                  <a:ea typeface="Arial" panose="020B0604020202020204"/>
                  <a:cs typeface="Arial" panose="020B0604020202020204"/>
                </a:rPr>
                <a:t>();</a:t>
              </a:r>
              <a:endParaRPr sz="800" dirty="0">
                <a:latin typeface="Arial" panose="020B0604020202020204"/>
                <a:ea typeface="Arial" panose="020B0604020202020204"/>
                <a:cs typeface="Arial" panose="020B0604020202020204"/>
              </a:endParaRPr>
            </a:p>
            <a:p>
              <a:pPr marL="825500" algn="l" rtl="0" eaLnBrk="0">
                <a:lnSpc>
                  <a:spcPts val="1160"/>
                </a:lnSpc>
                <a:spcBef>
                  <a:spcPts val="90"/>
                </a:spcBef>
              </a:pPr>
              <a:r>
                <a:rPr sz="800" kern="0" spc="-10" dirty="0">
                  <a:solidFill>
                    <a:srgbClr val="3090A0">
                      <a:alpha val="100000"/>
                    </a:srgbClr>
                  </a:solidFill>
                  <a:latin typeface="Arial" panose="020B0604020202020204"/>
                  <a:ea typeface="Arial" panose="020B0604020202020204"/>
                  <a:cs typeface="Arial" panose="020B0604020202020204"/>
                </a:rPr>
                <a:t>this  </a:t>
              </a:r>
              <a:r>
                <a:rPr sz="800" kern="0" spc="-10" dirty="0">
                  <a:solidFill>
                    <a:srgbClr val="403080">
                      <a:alpha val="100000"/>
                    </a:srgbClr>
                  </a:solidFill>
                  <a:latin typeface="Arial" panose="020B0604020202020204"/>
                  <a:ea typeface="Arial" panose="020B0604020202020204"/>
                  <a:cs typeface="Arial" panose="020B0604020202020204"/>
                </a:rPr>
                <a:t>. </a:t>
              </a:r>
              <a:r>
                <a:rPr sz="800" kern="0" spc="-10" dirty="0">
                  <a:solidFill>
                    <a:srgbClr val="A03090">
                      <a:alpha val="100000"/>
                    </a:srgbClr>
                  </a:solidFill>
                  <a:latin typeface="Arial" panose="020B0604020202020204"/>
                  <a:ea typeface="Arial" panose="020B0604020202020204"/>
                  <a:cs typeface="Arial" panose="020B0604020202020204"/>
                </a:rPr>
                <a:t>memory  </a:t>
              </a:r>
              <a:r>
                <a:rPr sz="800" kern="0" spc="-10" dirty="0">
                  <a:solidFill>
                    <a:srgbClr val="3080A0">
                      <a:alpha val="100000"/>
                    </a:srgbClr>
                  </a:solidFill>
                  <a:latin typeface="Arial" panose="020B0604020202020204"/>
                  <a:ea typeface="Arial" panose="020B0604020202020204"/>
                  <a:cs typeface="Arial" panose="020B0604020202020204"/>
                </a:rPr>
                <a:t>=new</a:t>
              </a:r>
              <a:r>
                <a:rPr sz="800" kern="0" spc="50" dirty="0">
                  <a:solidFill>
                    <a:srgbClr val="3080A0">
                      <a:alpha val="100000"/>
                    </a:srgbClr>
                  </a:solidFill>
                  <a:latin typeface="Arial" panose="020B0604020202020204"/>
                  <a:ea typeface="Arial" panose="020B0604020202020204"/>
                  <a:cs typeface="Arial" panose="020B0604020202020204"/>
                </a:rPr>
                <a:t>  </a:t>
              </a:r>
              <a:r>
                <a:rPr sz="800" kern="0" spc="-10" dirty="0">
                  <a:solidFill>
                    <a:srgbClr val="A04080">
                      <a:alpha val="100000"/>
                    </a:srgbClr>
                  </a:solidFill>
                  <a:latin typeface="Arial" panose="020B0604020202020204"/>
                  <a:ea typeface="Arial" panose="020B0604020202020204"/>
                  <a:cs typeface="Arial" panose="020B0604020202020204"/>
                </a:rPr>
                <a:t>KingstonMemory</a:t>
              </a:r>
              <a:r>
                <a:rPr sz="800" kern="0" spc="-10" dirty="0">
                  <a:solidFill>
                    <a:srgbClr val="000000">
                      <a:alpha val="100000"/>
                    </a:srgbClr>
                  </a:solidFill>
                  <a:latin typeface="Arial" panose="020B0604020202020204"/>
                  <a:ea typeface="Arial" panose="020B0604020202020204"/>
                  <a:cs typeface="Arial" panose="020B0604020202020204"/>
                </a:rPr>
                <a:t>();</a:t>
              </a:r>
              <a:endParaRPr sz="800" dirty="0">
                <a:latin typeface="Arial" panose="020B0604020202020204"/>
                <a:ea typeface="Arial" panose="020B0604020202020204"/>
                <a:cs typeface="Arial" panose="020B0604020202020204"/>
              </a:endParaRPr>
            </a:p>
            <a:p>
              <a:pPr marL="381000" algn="l" rtl="0" eaLnBrk="0">
                <a:lnSpc>
                  <a:spcPts val="975"/>
                </a:lnSpc>
                <a:spcBef>
                  <a:spcPts val="1405"/>
                </a:spcBef>
              </a:pPr>
              <a:r>
                <a:rPr sz="800" kern="0" spc="-1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a:t>
              </a:r>
              <a:endParaRPr sz="800" dirty="0">
                <a:latin typeface="宋体" panose="02010600030101010101" pitchFamily="2" charset="-122"/>
                <a:ea typeface="宋体" panose="02010600030101010101" pitchFamily="2" charset="-122"/>
                <a:cs typeface="宋体" panose="02010600030101010101" pitchFamily="2" charset="-122"/>
              </a:endParaRPr>
            </a:p>
            <a:p>
              <a:pPr marL="69850" algn="l" rtl="0" eaLnBrk="0">
                <a:lnSpc>
                  <a:spcPct val="81000"/>
                </a:lnSpc>
                <a:spcBef>
                  <a:spcPts val="480"/>
                </a:spcBef>
              </a:pPr>
              <a:r>
                <a:rPr sz="800" kern="0" spc="-20" dirty="0">
                  <a:solidFill>
                    <a:srgbClr val="304090">
                      <a:alpha val="100000"/>
                    </a:srgbClr>
                  </a:solidFill>
                  <a:latin typeface="Times New Roman" panose="02020603050405020304"/>
                  <a:ea typeface="Times New Roman" panose="02020603050405020304"/>
                  <a:cs typeface="Times New Roman" panose="02020603050405020304"/>
                </a:rPr>
                <a:t>10</a:t>
              </a:r>
              <a:endParaRPr sz="800" dirty="0">
                <a:latin typeface="Times New Roman" panose="02020603050405020304"/>
                <a:ea typeface="Times New Roman" panose="02020603050405020304"/>
                <a:cs typeface="Times New Roman" panose="02020603050405020304"/>
              </a:endParaRPr>
            </a:p>
            <a:p>
              <a:pPr marL="69850" algn="l" rtl="0" eaLnBrk="0">
                <a:lnSpc>
                  <a:spcPts val="1160"/>
                </a:lnSpc>
                <a:spcBef>
                  <a:spcPts val="55"/>
                </a:spcBef>
              </a:pPr>
              <a:r>
                <a:rPr sz="600" kern="0" spc="30" dirty="0">
                  <a:solidFill>
                    <a:srgbClr val="205080">
                      <a:alpha val="100000"/>
                    </a:srgbClr>
                  </a:solidFill>
                  <a:latin typeface="Times New Roman" panose="02020603050405020304"/>
                  <a:ea typeface="Times New Roman" panose="02020603050405020304"/>
                  <a:cs typeface="Times New Roman" panose="02020603050405020304"/>
                </a:rPr>
                <a:t>11</a:t>
              </a:r>
              <a:r>
                <a:rPr sz="600" kern="0" spc="10" dirty="0">
                  <a:solidFill>
                    <a:srgbClr val="205080">
                      <a:alpha val="100000"/>
                    </a:srgbClr>
                  </a:solidFill>
                  <a:latin typeface="Times New Roman" panose="02020603050405020304"/>
                  <a:ea typeface="Times New Roman" panose="02020603050405020304"/>
                  <a:cs typeface="Times New Roman" panose="02020603050405020304"/>
                </a:rPr>
                <a:t>            </a:t>
              </a:r>
              <a:r>
                <a:rPr sz="800" kern="0" spc="0" dirty="0">
                  <a:solidFill>
                    <a:srgbClr val="3070A0">
                      <a:alpha val="100000"/>
                    </a:srgbClr>
                  </a:solidFill>
                  <a:latin typeface="Arial" panose="020B0604020202020204"/>
                  <a:ea typeface="Arial" panose="020B0604020202020204"/>
                  <a:cs typeface="Arial" panose="020B0604020202020204"/>
                </a:rPr>
                <a:t>class</a:t>
              </a:r>
              <a:r>
                <a:rPr sz="800" kern="0" spc="30" dirty="0">
                  <a:solidFill>
                    <a:srgbClr val="3070A0">
                      <a:alpha val="100000"/>
                    </a:srgbClr>
                  </a:solidFill>
                  <a:latin typeface="Arial" panose="020B0604020202020204"/>
                  <a:ea typeface="Arial" panose="020B0604020202020204"/>
                  <a:cs typeface="Arial" panose="020B0604020202020204"/>
                </a:rPr>
                <a:t>   </a:t>
              </a:r>
              <a:r>
                <a:rPr sz="800" kern="0" spc="0" dirty="0">
                  <a:solidFill>
                    <a:srgbClr val="2050A0">
                      <a:alpha val="100000"/>
                    </a:srgbClr>
                  </a:solidFill>
                  <a:latin typeface="Arial" panose="020B0604020202020204"/>
                  <a:ea typeface="Arial" panose="020B0604020202020204"/>
                  <a:cs typeface="Arial" panose="020B0604020202020204"/>
                </a:rPr>
                <a:t>InteLCPU</a:t>
              </a:r>
              <a:r>
                <a:rPr sz="800" kern="0" spc="30" dirty="0">
                  <a:solidFill>
                    <a:srgbClr val="2050A0">
                      <a:alpha val="100000"/>
                    </a:srgbClr>
                  </a:solidFill>
                  <a:latin typeface="Arial" panose="020B0604020202020204"/>
                  <a:ea typeface="Arial" panose="020B0604020202020204"/>
                  <a:cs typeface="Arial" panose="020B0604020202020204"/>
                </a:rPr>
                <a:t>{</a:t>
              </a:r>
              <a:endParaRPr sz="800" dirty="0">
                <a:latin typeface="Arial" panose="020B0604020202020204"/>
                <a:ea typeface="Arial" panose="020B0604020202020204"/>
                <a:cs typeface="Arial" panose="020B0604020202020204"/>
              </a:endParaRPr>
            </a:p>
            <a:p>
              <a:pPr marL="69850" algn="l" rtl="0" eaLnBrk="0">
                <a:lnSpc>
                  <a:spcPct val="81000"/>
                </a:lnSpc>
                <a:spcBef>
                  <a:spcPts val="565"/>
                </a:spcBef>
              </a:pPr>
              <a:r>
                <a:rPr sz="800" kern="0" spc="-20" dirty="0">
                  <a:solidFill>
                    <a:srgbClr val="305080">
                      <a:alpha val="100000"/>
                    </a:srgbClr>
                  </a:solidFill>
                  <a:latin typeface="Times New Roman" panose="02020603050405020304"/>
                  <a:ea typeface="Times New Roman" panose="02020603050405020304"/>
                  <a:cs typeface="Times New Roman" panose="02020603050405020304"/>
                </a:rPr>
                <a:t>12</a:t>
              </a:r>
              <a:endParaRPr sz="800" dirty="0">
                <a:latin typeface="Times New Roman" panose="02020603050405020304"/>
                <a:ea typeface="Times New Roman" panose="02020603050405020304"/>
                <a:cs typeface="Times New Roman" panose="02020603050405020304"/>
              </a:endParaRPr>
            </a:p>
            <a:p>
              <a:pPr marL="69850" algn="l" rtl="0" eaLnBrk="0">
                <a:lnSpc>
                  <a:spcPct val="81000"/>
                </a:lnSpc>
                <a:spcBef>
                  <a:spcPts val="615"/>
                </a:spcBef>
              </a:pPr>
              <a:r>
                <a:rPr sz="800" kern="0" spc="-20" dirty="0">
                  <a:solidFill>
                    <a:srgbClr val="305060">
                      <a:alpha val="100000"/>
                    </a:srgbClr>
                  </a:solidFill>
                  <a:latin typeface="Times New Roman" panose="02020603050405020304"/>
                  <a:ea typeface="Times New Roman" panose="02020603050405020304"/>
                  <a:cs typeface="Times New Roman" panose="02020603050405020304"/>
                </a:rPr>
                <a:t>13</a:t>
              </a:r>
              <a:endParaRPr sz="800" dirty="0">
                <a:latin typeface="Times New Roman" panose="02020603050405020304"/>
                <a:ea typeface="Times New Roman" panose="02020603050405020304"/>
                <a:cs typeface="Times New Roman" panose="02020603050405020304"/>
              </a:endParaRPr>
            </a:p>
            <a:p>
              <a:pPr marL="69850" algn="l" rtl="0" eaLnBrk="0">
                <a:lnSpc>
                  <a:spcPct val="80000"/>
                </a:lnSpc>
                <a:spcBef>
                  <a:spcPts val="490"/>
                </a:spcBef>
              </a:pPr>
              <a:r>
                <a:rPr sz="800" kern="0" spc="-20" dirty="0">
                  <a:solidFill>
                    <a:srgbClr val="305070">
                      <a:alpha val="100000"/>
                    </a:srgbClr>
                  </a:solidFill>
                  <a:latin typeface="Times New Roman" panose="02020603050405020304"/>
                  <a:ea typeface="Times New Roman" panose="02020603050405020304"/>
                  <a:cs typeface="Times New Roman" panose="02020603050405020304"/>
                </a:rPr>
                <a:t>14</a:t>
              </a:r>
              <a:endParaRPr sz="800" dirty="0">
                <a:latin typeface="Times New Roman" panose="02020603050405020304"/>
                <a:ea typeface="Times New Roman" panose="02020603050405020304"/>
                <a:cs typeface="Times New Roman" panose="02020603050405020304"/>
              </a:endParaRPr>
            </a:p>
            <a:p>
              <a:pPr marL="69850" algn="l" rtl="0" eaLnBrk="0">
                <a:lnSpc>
                  <a:spcPts val="1160"/>
                </a:lnSpc>
              </a:pPr>
              <a:r>
                <a:rPr sz="600" kern="0" spc="20" dirty="0">
                  <a:solidFill>
                    <a:srgbClr val="305090">
                      <a:alpha val="100000"/>
                    </a:srgbClr>
                  </a:solidFill>
                  <a:latin typeface="Times New Roman" panose="02020603050405020304"/>
                  <a:ea typeface="Times New Roman" panose="02020603050405020304"/>
                  <a:cs typeface="Times New Roman" panose="02020603050405020304"/>
                </a:rPr>
                <a:t>15            </a:t>
              </a:r>
              <a:r>
                <a:rPr sz="800" kern="0" spc="0" dirty="0">
                  <a:solidFill>
                    <a:srgbClr val="308090">
                      <a:alpha val="100000"/>
                    </a:srgbClr>
                  </a:solidFill>
                  <a:latin typeface="Arial" panose="020B0604020202020204"/>
                  <a:ea typeface="Arial" panose="020B0604020202020204"/>
                  <a:cs typeface="Arial" panose="020B0604020202020204"/>
                </a:rPr>
                <a:t>class</a:t>
              </a:r>
              <a:r>
                <a:rPr sz="800" kern="0" spc="20" dirty="0">
                  <a:solidFill>
                    <a:srgbClr val="308090">
                      <a:alpha val="100000"/>
                    </a:srgbClr>
                  </a:solidFill>
                  <a:latin typeface="Arial" panose="020B0604020202020204"/>
                  <a:ea typeface="Arial" panose="020B0604020202020204"/>
                  <a:cs typeface="Arial" panose="020B0604020202020204"/>
                </a:rPr>
                <a:t>   </a:t>
              </a:r>
              <a:r>
                <a:rPr sz="800" kern="0" spc="0" dirty="0">
                  <a:solidFill>
                    <a:srgbClr val="3050A0">
                      <a:alpha val="100000"/>
                    </a:srgbClr>
                  </a:solidFill>
                  <a:latin typeface="Arial" panose="020B0604020202020204"/>
                  <a:ea typeface="Arial" panose="020B0604020202020204"/>
                  <a:cs typeface="Arial" panose="020B0604020202020204"/>
                </a:rPr>
                <a:t>KingstonMemory</a:t>
              </a:r>
              <a:r>
                <a:rPr sz="800" kern="0" spc="20" dirty="0">
                  <a:solidFill>
                    <a:srgbClr val="3050A0">
                      <a:alpha val="100000"/>
                    </a:srgbClr>
                  </a:solidFill>
                  <a:latin typeface="Arial" panose="020B0604020202020204"/>
                  <a:ea typeface="Arial" panose="020B0604020202020204"/>
                  <a:cs typeface="Arial" panose="020B0604020202020204"/>
                </a:rPr>
                <a:t> {</a:t>
              </a:r>
              <a:endParaRPr sz="800" dirty="0">
                <a:latin typeface="Arial" panose="020B0604020202020204"/>
                <a:ea typeface="Arial" panose="020B0604020202020204"/>
                <a:cs typeface="Arial" panose="020B0604020202020204"/>
              </a:endParaRPr>
            </a:p>
            <a:p>
              <a:pPr marL="69850" algn="l" rtl="0" eaLnBrk="0">
                <a:lnSpc>
                  <a:spcPts val="1085"/>
                </a:lnSpc>
                <a:spcBef>
                  <a:spcPts val="235"/>
                </a:spcBef>
              </a:pPr>
              <a:r>
                <a:rPr sz="1300" kern="0" spc="30" baseline="-9000" dirty="0">
                  <a:solidFill>
                    <a:srgbClr val="204060">
                      <a:alpha val="100000"/>
                    </a:srgbClr>
                  </a:solidFill>
                  <a:latin typeface="Times New Roman" panose="02020603050405020304"/>
                  <a:ea typeface="Times New Roman" panose="02020603050405020304"/>
                  <a:cs typeface="Times New Roman" panose="02020603050405020304"/>
                </a:rPr>
                <a:t>16</a:t>
              </a:r>
              <a:r>
                <a:rPr sz="800" kern="0" spc="20" dirty="0">
                  <a:solidFill>
                    <a:srgbClr val="204060">
                      <a:alpha val="100000"/>
                    </a:srgbClr>
                  </a:solidFill>
                  <a:latin typeface="Times New Roman" panose="02020603050405020304"/>
                  <a:ea typeface="Times New Roman" panose="02020603050405020304"/>
                  <a:cs typeface="Times New Roman" panose="02020603050405020304"/>
                </a:rPr>
                <a:t>         </a:t>
              </a:r>
              <a:r>
                <a:rPr sz="800" kern="0" spc="10" dirty="0">
                  <a:solidFill>
                    <a:srgbClr val="204060">
                      <a:alpha val="100000"/>
                    </a:srgbClr>
                  </a:solidFill>
                  <a:latin typeface="Times New Roman" panose="02020603050405020304"/>
                  <a:ea typeface="Times New Roman" panose="02020603050405020304"/>
                  <a:cs typeface="Times New Roman" panose="02020603050405020304"/>
                </a:rPr>
                <a:t>       </a:t>
              </a:r>
              <a:r>
                <a:rPr sz="800" kern="0" spc="30" dirty="0">
                  <a:solidFill>
                    <a:srgbClr val="000000">
                      <a:alpha val="100000"/>
                    </a:srgbClr>
                  </a:solidFill>
                  <a:latin typeface="黑体" panose="02010609060101010101" charset="-122"/>
                  <a:ea typeface="黑体" panose="02010609060101010101" charset="-122"/>
                  <a:cs typeface="黑体" panose="02010609060101010101" charset="-122"/>
                </a:rPr>
                <a:t>//内存</a:t>
              </a:r>
              <a:endParaRPr sz="800" dirty="0">
                <a:latin typeface="黑体" panose="02010609060101010101" charset="-122"/>
                <a:ea typeface="黑体" panose="02010609060101010101" charset="-122"/>
                <a:cs typeface="黑体" panose="02010609060101010101" charset="-122"/>
              </a:endParaRPr>
            </a:p>
            <a:p>
              <a:pPr algn="l" rtl="0" eaLnBrk="0">
                <a:lnSpc>
                  <a:spcPct val="120000"/>
                </a:lnSpc>
              </a:pPr>
              <a:endParaRPr sz="300" dirty="0">
                <a:latin typeface="Arial" panose="020B0604020202020204"/>
                <a:ea typeface="Arial" panose="020B0604020202020204"/>
                <a:cs typeface="Arial" panose="020B0604020202020204"/>
              </a:endParaRPr>
            </a:p>
            <a:p>
              <a:pPr marL="69850" algn="l" rtl="0" eaLnBrk="0">
                <a:lnSpc>
                  <a:spcPct val="81000"/>
                </a:lnSpc>
                <a:spcBef>
                  <a:spcPts val="5"/>
                </a:spcBef>
              </a:pPr>
              <a:r>
                <a:rPr sz="800" kern="0" spc="-20" dirty="0">
                  <a:solidFill>
                    <a:srgbClr val="305080">
                      <a:alpha val="100000"/>
                    </a:srgbClr>
                  </a:solidFill>
                  <a:latin typeface="Times New Roman" panose="02020603050405020304"/>
                  <a:ea typeface="Times New Roman" panose="02020603050405020304"/>
                  <a:cs typeface="Times New Roman" panose="02020603050405020304"/>
                </a:rPr>
                <a:t>17</a:t>
              </a:r>
              <a:endParaRPr sz="800" dirty="0">
                <a:latin typeface="Times New Roman" panose="02020603050405020304"/>
                <a:ea typeface="Times New Roman" panose="02020603050405020304"/>
                <a:cs typeface="Times New Roman" panose="02020603050405020304"/>
              </a:endParaRPr>
            </a:p>
          </p:txBody>
        </p:sp>
      </p:grpSp>
      <p:sp>
        <p:nvSpPr>
          <p:cNvPr id="310" name="textbox 310"/>
          <p:cNvSpPr/>
          <p:nvPr/>
        </p:nvSpPr>
        <p:spPr>
          <a:xfrm>
            <a:off x="906694" y="807997"/>
            <a:ext cx="1459864" cy="426084"/>
          </a:xfrm>
          <a:prstGeom prst="rect">
            <a:avLst/>
          </a:prstGeom>
          <a:noFill/>
          <a:ln w="0" cap="flat">
            <a:noFill/>
            <a:prstDash val="solid"/>
            <a:miter lim="0"/>
          </a:ln>
        </p:spPr>
        <p:txBody>
          <a:bodyPr vert="horz" wrap="square" lIns="0" tIns="0" rIns="0" bIns="0"/>
          <a:lstStyle/>
          <a:p>
            <a:pPr algn="l" rtl="0" eaLnBrk="0">
              <a:lnSpc>
                <a:spcPct val="93000"/>
              </a:lnSpc>
            </a:pPr>
            <a:endParaRPr sz="100" dirty="0">
              <a:latin typeface="Arial" panose="020B0604020202020204"/>
              <a:ea typeface="Arial" panose="020B0604020202020204"/>
              <a:cs typeface="Arial" panose="020B0604020202020204"/>
            </a:endParaRPr>
          </a:p>
          <a:p>
            <a:pPr marL="12700" algn="l" rtl="0" eaLnBrk="0">
              <a:lnSpc>
                <a:spcPct val="97000"/>
              </a:lnSpc>
            </a:pPr>
            <a:r>
              <a:rPr sz="2700" b="1" kern="0" spc="100" dirty="0">
                <a:solidFill>
                  <a:srgbClr val="000000">
                    <a:alpha val="100000"/>
                  </a:srgbClr>
                </a:solidFill>
                <a:latin typeface="黑体" panose="02010609060101010101" charset="-122"/>
                <a:ea typeface="黑体" panose="02010609060101010101" charset="-122"/>
                <a:cs typeface="黑体" panose="02010609060101010101" charset="-122"/>
              </a:rPr>
              <a:t>设计原则</a:t>
            </a:r>
            <a:endParaRPr sz="2700" dirty="0">
              <a:latin typeface="黑体" panose="02010609060101010101" charset="-122"/>
              <a:ea typeface="黑体" panose="02010609060101010101" charset="-122"/>
              <a:cs typeface="黑体" panose="02010609060101010101" charset="-122"/>
            </a:endParaRPr>
          </a:p>
        </p:txBody>
      </p:sp>
      <p:sp>
        <p:nvSpPr>
          <p:cNvPr id="312" name="textbox 312"/>
          <p:cNvSpPr/>
          <p:nvPr/>
        </p:nvSpPr>
        <p:spPr>
          <a:xfrm>
            <a:off x="6051600" y="3580038"/>
            <a:ext cx="438150" cy="979169"/>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160"/>
              </a:lnSpc>
            </a:pPr>
            <a:r>
              <a:rPr sz="800" kern="0" spc="10" dirty="0">
                <a:solidFill>
                  <a:srgbClr val="2080A0">
                    <a:alpha val="100000"/>
                  </a:srgbClr>
                </a:solidFill>
                <a:latin typeface="Arial" panose="020B0604020202020204"/>
                <a:ea typeface="Arial" panose="020B0604020202020204"/>
                <a:cs typeface="Arial" panose="020B0604020202020204"/>
              </a:rPr>
              <a:t>interface</a:t>
            </a:r>
            <a:endParaRPr sz="800" dirty="0">
              <a:latin typeface="Arial" panose="020B0604020202020204"/>
              <a:ea typeface="Arial" panose="020B0604020202020204"/>
              <a:cs typeface="Arial" panose="020B0604020202020204"/>
            </a:endParaRPr>
          </a:p>
          <a:p>
            <a:pPr algn="r" rtl="0" eaLnBrk="0">
              <a:lnSpc>
                <a:spcPts val="1160"/>
              </a:lnSpc>
              <a:spcBef>
                <a:spcPts val="90"/>
              </a:spcBef>
            </a:pPr>
            <a:r>
              <a:rPr sz="800" kern="0" spc="10" dirty="0">
                <a:solidFill>
                  <a:srgbClr val="3070B0">
                    <a:alpha val="100000"/>
                  </a:srgbClr>
                </a:solidFill>
                <a:latin typeface="Arial" panose="020B0604020202020204"/>
                <a:ea typeface="Arial" panose="020B0604020202020204"/>
                <a:cs typeface="Arial" panose="020B0604020202020204"/>
              </a:rPr>
              <a:t>void</a:t>
            </a:r>
            <a:endParaRPr sz="8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marL="12700" algn="l" rtl="0" eaLnBrk="0">
              <a:lnSpc>
                <a:spcPts val="1160"/>
              </a:lnSpc>
              <a:spcBef>
                <a:spcPts val="245"/>
              </a:spcBef>
            </a:pPr>
            <a:r>
              <a:rPr sz="800" kern="0" spc="10" dirty="0">
                <a:solidFill>
                  <a:srgbClr val="207090">
                    <a:alpha val="100000"/>
                  </a:srgbClr>
                </a:solidFill>
                <a:latin typeface="Arial" panose="020B0604020202020204"/>
                <a:ea typeface="Arial" panose="020B0604020202020204"/>
                <a:cs typeface="Arial" panose="020B0604020202020204"/>
              </a:rPr>
              <a:t>interface</a:t>
            </a:r>
            <a:endParaRPr sz="800" dirty="0">
              <a:latin typeface="Arial" panose="020B0604020202020204"/>
              <a:ea typeface="Arial" panose="020B0604020202020204"/>
              <a:cs typeface="Arial" panose="020B0604020202020204"/>
            </a:endParaRPr>
          </a:p>
          <a:p>
            <a:pPr algn="r" rtl="0" eaLnBrk="0">
              <a:lnSpc>
                <a:spcPts val="1160"/>
              </a:lnSpc>
              <a:spcBef>
                <a:spcPts val="90"/>
              </a:spcBef>
            </a:pPr>
            <a:r>
              <a:rPr sz="800" kern="0" spc="10" dirty="0">
                <a:solidFill>
                  <a:srgbClr val="2070B0">
                    <a:alpha val="100000"/>
                  </a:srgbClr>
                </a:solidFill>
                <a:latin typeface="Arial" panose="020B0604020202020204"/>
                <a:ea typeface="Arial" panose="020B0604020202020204"/>
                <a:cs typeface="Arial" panose="020B0604020202020204"/>
              </a:rPr>
              <a:t>void</a:t>
            </a:r>
            <a:endParaRPr sz="800" dirty="0">
              <a:latin typeface="Arial" panose="020B0604020202020204"/>
              <a:ea typeface="Arial" panose="020B0604020202020204"/>
              <a:cs typeface="Arial" panose="020B0604020202020204"/>
            </a:endParaRPr>
          </a:p>
        </p:txBody>
      </p:sp>
      <p:sp>
        <p:nvSpPr>
          <p:cNvPr id="314" name="textbox 314"/>
          <p:cNvSpPr/>
          <p:nvPr/>
        </p:nvSpPr>
        <p:spPr>
          <a:xfrm>
            <a:off x="5721319" y="5755233"/>
            <a:ext cx="121285" cy="294640"/>
          </a:xfrm>
          <a:prstGeom prst="rect">
            <a:avLst/>
          </a:prstGeom>
          <a:noFill/>
          <a:ln w="0" cap="flat">
            <a:noFill/>
            <a:prstDash val="solid"/>
            <a:miter lim="0"/>
          </a:ln>
        </p:spPr>
        <p:txBody>
          <a:bodyPr vert="horz" wrap="square" lIns="0" tIns="0" rIns="0" bIns="0"/>
          <a:lstStyle/>
          <a:p>
            <a:pPr algn="l" rtl="0" eaLnBrk="0">
              <a:lnSpc>
                <a:spcPct val="81000"/>
              </a:lnSpc>
            </a:pPr>
            <a:endParaRPr sz="100" dirty="0">
              <a:latin typeface="Arial" panose="020B0604020202020204"/>
              <a:ea typeface="Arial" panose="020B0604020202020204"/>
              <a:cs typeface="Arial" panose="020B0604020202020204"/>
            </a:endParaRPr>
          </a:p>
          <a:p>
            <a:pPr marL="12700" algn="l" rtl="0" eaLnBrk="0">
              <a:lnSpc>
                <a:spcPct val="81000"/>
              </a:lnSpc>
            </a:pPr>
            <a:r>
              <a:rPr sz="800" kern="0" spc="-20" dirty="0">
                <a:solidFill>
                  <a:srgbClr val="304090">
                    <a:alpha val="100000"/>
                  </a:srgbClr>
                </a:solidFill>
                <a:latin typeface="Times New Roman" panose="02020603050405020304"/>
                <a:ea typeface="Times New Roman" panose="02020603050405020304"/>
                <a:cs typeface="Times New Roman" panose="02020603050405020304"/>
              </a:rPr>
              <a:t>14</a:t>
            </a:r>
            <a:endParaRPr sz="800" dirty="0">
              <a:latin typeface="Times New Roman" panose="02020603050405020304"/>
              <a:ea typeface="Times New Roman" panose="02020603050405020304"/>
              <a:cs typeface="Times New Roman" panose="02020603050405020304"/>
            </a:endParaRPr>
          </a:p>
          <a:p>
            <a:pPr algn="l" rtl="0" eaLnBrk="0">
              <a:lnSpc>
                <a:spcPct val="117000"/>
              </a:lnSpc>
            </a:pPr>
            <a:endParaRPr sz="400" dirty="0">
              <a:latin typeface="Arial" panose="020B0604020202020204"/>
              <a:ea typeface="Arial" panose="020B0604020202020204"/>
              <a:cs typeface="Arial" panose="020B0604020202020204"/>
            </a:endParaRPr>
          </a:p>
          <a:p>
            <a:pPr marL="12700" algn="l" rtl="0" eaLnBrk="0">
              <a:lnSpc>
                <a:spcPct val="81000"/>
              </a:lnSpc>
              <a:spcBef>
                <a:spcPts val="0"/>
              </a:spcBef>
            </a:pPr>
            <a:r>
              <a:rPr sz="800" kern="0" spc="-20" dirty="0">
                <a:solidFill>
                  <a:srgbClr val="304070">
                    <a:alpha val="100000"/>
                  </a:srgbClr>
                </a:solidFill>
                <a:latin typeface="Times New Roman" panose="02020603050405020304"/>
                <a:ea typeface="Times New Roman" panose="02020603050405020304"/>
                <a:cs typeface="Times New Roman" panose="02020603050405020304"/>
              </a:rPr>
              <a:t>15</a:t>
            </a:r>
            <a:endParaRPr sz="800" dirty="0">
              <a:latin typeface="Times New Roman" panose="02020603050405020304"/>
              <a:ea typeface="Times New Roman" panose="02020603050405020304"/>
              <a:cs typeface="Times New Roman" panose="02020603050405020304"/>
            </a:endParaRPr>
          </a:p>
        </p:txBody>
      </p:sp>
      <p:sp>
        <p:nvSpPr>
          <p:cNvPr id="316" name="textbox 316"/>
          <p:cNvSpPr/>
          <p:nvPr/>
        </p:nvSpPr>
        <p:spPr>
          <a:xfrm>
            <a:off x="5721319" y="5119063"/>
            <a:ext cx="121285" cy="252729"/>
          </a:xfrm>
          <a:prstGeom prst="rect">
            <a:avLst/>
          </a:prstGeom>
          <a:noFill/>
          <a:ln w="0" cap="flat">
            <a:noFill/>
            <a:prstDash val="solid"/>
            <a:miter lim="0"/>
          </a:ln>
        </p:spPr>
        <p:txBody>
          <a:bodyPr vert="horz" wrap="square" lIns="0" tIns="0" rIns="0" bIns="0"/>
          <a:lstStyle/>
          <a:p>
            <a:pPr algn="l" rtl="0" eaLnBrk="0">
              <a:lnSpc>
                <a:spcPct val="81000"/>
              </a:lnSpc>
            </a:pPr>
            <a:endParaRPr sz="100" dirty="0">
              <a:latin typeface="Arial" panose="020B0604020202020204"/>
              <a:ea typeface="Arial" panose="020B0604020202020204"/>
              <a:cs typeface="Arial" panose="020B0604020202020204"/>
            </a:endParaRPr>
          </a:p>
          <a:p>
            <a:pPr marL="12700" algn="l" rtl="0" eaLnBrk="0">
              <a:lnSpc>
                <a:spcPct val="81000"/>
              </a:lnSpc>
            </a:pPr>
            <a:r>
              <a:rPr sz="800" kern="0" spc="-20" dirty="0">
                <a:solidFill>
                  <a:srgbClr val="304060">
                    <a:alpha val="100000"/>
                  </a:srgbClr>
                </a:solidFill>
                <a:latin typeface="Times New Roman" panose="02020603050405020304"/>
                <a:ea typeface="Times New Roman" panose="02020603050405020304"/>
                <a:cs typeface="Times New Roman" panose="02020603050405020304"/>
              </a:rPr>
              <a:t>10</a:t>
            </a:r>
            <a:endParaRPr sz="800" dirty="0">
              <a:latin typeface="Times New Roman" panose="02020603050405020304"/>
              <a:ea typeface="Times New Roman" panose="02020603050405020304"/>
              <a:cs typeface="Times New Roman" panose="02020603050405020304"/>
            </a:endParaRPr>
          </a:p>
          <a:p>
            <a:pPr algn="l" rtl="0" eaLnBrk="0">
              <a:lnSpc>
                <a:spcPct val="126000"/>
              </a:lnSpc>
            </a:pPr>
            <a:endParaRPr sz="300" dirty="0">
              <a:latin typeface="Arial" panose="020B0604020202020204"/>
              <a:ea typeface="Arial" panose="020B0604020202020204"/>
              <a:cs typeface="Arial" panose="020B0604020202020204"/>
            </a:endParaRPr>
          </a:p>
          <a:p>
            <a:pPr marL="12700" algn="l" rtl="0" eaLnBrk="0">
              <a:lnSpc>
                <a:spcPct val="77000"/>
              </a:lnSpc>
              <a:spcBef>
                <a:spcPts val="5"/>
              </a:spcBef>
            </a:pPr>
            <a:r>
              <a:rPr sz="600" kern="0" spc="-30" dirty="0">
                <a:solidFill>
                  <a:srgbClr val="205080">
                    <a:alpha val="100000"/>
                  </a:srgbClr>
                </a:solidFill>
                <a:latin typeface="Times New Roman" panose="02020603050405020304"/>
                <a:ea typeface="Times New Roman" panose="02020603050405020304"/>
                <a:cs typeface="Times New Roman" panose="02020603050405020304"/>
              </a:rPr>
              <a:t>11</a:t>
            </a:r>
            <a:endParaRPr sz="600" dirty="0">
              <a:latin typeface="Times New Roman" panose="02020603050405020304"/>
              <a:ea typeface="Times New Roman" panose="02020603050405020304"/>
              <a:cs typeface="Times New Roman" panose="02020603050405020304"/>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 name="textbox 318"/>
          <p:cNvSpPr/>
          <p:nvPr/>
        </p:nvSpPr>
        <p:spPr>
          <a:xfrm>
            <a:off x="919987" y="1481124"/>
            <a:ext cx="10067290" cy="3846829"/>
          </a:xfrm>
          <a:prstGeom prst="rect">
            <a:avLst/>
          </a:prstGeom>
          <a:noFill/>
          <a:ln w="0" cap="flat">
            <a:noFill/>
            <a:prstDash val="solid"/>
            <a:miter lim="0"/>
          </a:ln>
        </p:spPr>
        <p:txBody>
          <a:bodyPr vert="horz" wrap="square" lIns="0" tIns="0" rIns="0" bIns="0"/>
          <a:lstStyle/>
          <a:p>
            <a:pPr algn="l" rtl="0" eaLnBrk="0">
              <a:lnSpc>
                <a:spcPct val="89000"/>
              </a:lnSpc>
            </a:pPr>
            <a:endParaRPr sz="100" dirty="0">
              <a:latin typeface="Arial" panose="020B0604020202020204"/>
              <a:ea typeface="Arial" panose="020B0604020202020204"/>
              <a:cs typeface="Arial" panose="020B0604020202020204"/>
            </a:endParaRPr>
          </a:p>
          <a:p>
            <a:pPr marL="38100" algn="l" rtl="0" eaLnBrk="0">
              <a:lnSpc>
                <a:spcPct val="94000"/>
              </a:lnSpc>
            </a:pPr>
            <a:r>
              <a:rPr sz="2300" kern="0" spc="50" dirty="0">
                <a:solidFill>
                  <a:srgbClr val="000000">
                    <a:alpha val="100000"/>
                  </a:srgbClr>
                </a:solidFill>
                <a:latin typeface="Calibri" panose="020F0502020204030204"/>
                <a:ea typeface="Calibri" panose="020F0502020204030204"/>
                <a:cs typeface="Calibri" panose="020F0502020204030204"/>
              </a:rPr>
              <a:t>• </a:t>
            </a:r>
            <a:r>
              <a:rPr sz="2300" b="1" kern="0" spc="50" dirty="0">
                <a:solidFill>
                  <a:srgbClr val="C00000">
                    <a:alpha val="100000"/>
                  </a:srgbClr>
                </a:solidFill>
                <a:latin typeface="微软雅黑" panose="020B0503020204020204" charset="-122"/>
                <a:ea typeface="微软雅黑" panose="020B0503020204020204" charset="-122"/>
                <a:cs typeface="微软雅黑" panose="020B0503020204020204" charset="-122"/>
              </a:rPr>
              <a:t>接口隔离</a:t>
            </a:r>
            <a:r>
              <a:rPr sz="23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原则</a:t>
            </a:r>
            <a:endParaRPr sz="2300" dirty="0">
              <a:latin typeface="微软雅黑" panose="020B0503020204020204" charset="-122"/>
              <a:ea typeface="微软雅黑" panose="020B0503020204020204" charset="-122"/>
              <a:cs typeface="微软雅黑" panose="020B0503020204020204" charset="-122"/>
            </a:endParaRPr>
          </a:p>
          <a:p>
            <a:pPr algn="l" rtl="0" eaLnBrk="0">
              <a:lnSpc>
                <a:spcPct val="118000"/>
              </a:lnSpc>
            </a:pPr>
            <a:endParaRPr sz="1000" dirty="0">
              <a:latin typeface="Arial" panose="020B0604020202020204"/>
              <a:ea typeface="Arial" panose="020B0604020202020204"/>
              <a:cs typeface="Arial" panose="020B0604020202020204"/>
            </a:endParaRPr>
          </a:p>
          <a:p>
            <a:pPr marL="13970" algn="l" rtl="0" eaLnBrk="0">
              <a:lnSpc>
                <a:spcPct val="87000"/>
              </a:lnSpc>
              <a:spcBef>
                <a:spcPts val="700"/>
              </a:spcBef>
            </a:pPr>
            <a:r>
              <a:rPr sz="23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使用多个专门的接口</a:t>
            </a:r>
            <a:r>
              <a:rPr sz="2300" kern="0" spc="90" dirty="0">
                <a:solidFill>
                  <a:srgbClr val="000000">
                    <a:alpha val="100000"/>
                  </a:srgbClr>
                </a:solidFill>
                <a:latin typeface="Calibri" panose="020F0502020204030204"/>
                <a:ea typeface="Calibri" panose="020F0502020204030204"/>
                <a:cs typeface="Calibri" panose="020F0502020204030204"/>
              </a:rPr>
              <a:t>, </a:t>
            </a:r>
            <a:r>
              <a:rPr sz="23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而不使用单一的总接口</a:t>
            </a:r>
            <a:r>
              <a:rPr sz="2300" kern="0" spc="90" dirty="0">
                <a:solidFill>
                  <a:srgbClr val="000000">
                    <a:alpha val="100000"/>
                  </a:srgbClr>
                </a:solidFill>
                <a:latin typeface="Calibri" panose="020F0502020204030204"/>
                <a:ea typeface="Calibri" panose="020F0502020204030204"/>
                <a:cs typeface="Calibri" panose="020F0502020204030204"/>
              </a:rPr>
              <a:t>, </a:t>
            </a:r>
            <a:r>
              <a:rPr sz="23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即客户端不应该依赖那些它不</a:t>
            </a:r>
            <a:endParaRPr sz="2300" dirty="0">
              <a:latin typeface="微软雅黑" panose="020B0503020204020204" charset="-122"/>
              <a:ea typeface="微软雅黑" panose="020B0503020204020204" charset="-122"/>
              <a:cs typeface="微软雅黑" panose="020B0503020204020204" charset="-122"/>
            </a:endParaRPr>
          </a:p>
          <a:p>
            <a:pPr marL="15240" algn="l" rtl="0" eaLnBrk="0">
              <a:lnSpc>
                <a:spcPts val="3725"/>
              </a:lnSpc>
            </a:pPr>
            <a:r>
              <a:rPr sz="23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需要的接口。</a:t>
            </a:r>
            <a:endParaRPr sz="2300" dirty="0">
              <a:latin typeface="微软雅黑" panose="020B0503020204020204" charset="-122"/>
              <a:ea typeface="微软雅黑" panose="020B0503020204020204" charset="-122"/>
              <a:cs typeface="微软雅黑" panose="020B0503020204020204" charset="-122"/>
            </a:endParaRPr>
          </a:p>
          <a:p>
            <a:pPr algn="l" rtl="0" eaLnBrk="0">
              <a:lnSpc>
                <a:spcPct val="141000"/>
              </a:lnSpc>
            </a:pPr>
            <a:endParaRPr sz="1000" dirty="0">
              <a:latin typeface="Arial" panose="020B0604020202020204"/>
              <a:ea typeface="Arial" panose="020B0604020202020204"/>
              <a:cs typeface="Arial" panose="020B0604020202020204"/>
            </a:endParaRPr>
          </a:p>
          <a:p>
            <a:pPr marL="38100" algn="l" rtl="0" eaLnBrk="0">
              <a:lnSpc>
                <a:spcPct val="94000"/>
              </a:lnSpc>
              <a:spcBef>
                <a:spcPts val="695"/>
              </a:spcBef>
            </a:pPr>
            <a:r>
              <a:rPr sz="2300" kern="0" spc="40" dirty="0">
                <a:solidFill>
                  <a:srgbClr val="000000">
                    <a:alpha val="100000"/>
                  </a:srgbClr>
                </a:solidFill>
                <a:latin typeface="Calibri" panose="020F0502020204030204"/>
                <a:ea typeface="Calibri" panose="020F0502020204030204"/>
                <a:cs typeface="Calibri" panose="020F0502020204030204"/>
              </a:rPr>
              <a:t>• </a:t>
            </a:r>
            <a:r>
              <a:rPr sz="2300" b="1" kern="0" spc="40" dirty="0">
                <a:solidFill>
                  <a:srgbClr val="C00000">
                    <a:alpha val="100000"/>
                  </a:srgbClr>
                </a:solidFill>
                <a:latin typeface="微软雅黑" panose="020B0503020204020204" charset="-122"/>
                <a:ea typeface="微软雅黑" panose="020B0503020204020204" charset="-122"/>
                <a:cs typeface="微软雅黑" panose="020B0503020204020204" charset="-122"/>
              </a:rPr>
              <a:t>迪米特法则</a:t>
            </a:r>
            <a:endParaRPr sz="2300" dirty="0">
              <a:latin typeface="微软雅黑" panose="020B0503020204020204" charset="-122"/>
              <a:ea typeface="微软雅黑" panose="020B0503020204020204" charset="-122"/>
              <a:cs typeface="微软雅黑" panose="020B0503020204020204" charset="-122"/>
            </a:endParaRPr>
          </a:p>
          <a:p>
            <a:pPr algn="l" rtl="0" eaLnBrk="0">
              <a:lnSpc>
                <a:spcPct val="119000"/>
              </a:lnSpc>
            </a:pPr>
            <a:endParaRPr sz="1000" dirty="0">
              <a:latin typeface="Arial" panose="020B0604020202020204"/>
              <a:ea typeface="Arial" panose="020B0604020202020204"/>
              <a:cs typeface="Arial" panose="020B0604020202020204"/>
            </a:endParaRPr>
          </a:p>
          <a:p>
            <a:pPr marL="13970" algn="l" rtl="0" eaLnBrk="0">
              <a:lnSpc>
                <a:spcPct val="95000"/>
              </a:lnSpc>
              <a:spcBef>
                <a:spcPts val="690"/>
              </a:spcBef>
            </a:pPr>
            <a:r>
              <a:rPr sz="23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一个软件实体应当尽可</a:t>
            </a:r>
            <a:r>
              <a:rPr sz="23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能少地与其他实体发生相互作用。</a:t>
            </a:r>
            <a:endParaRPr sz="2300" dirty="0">
              <a:latin typeface="微软雅黑" panose="020B0503020204020204" charset="-122"/>
              <a:ea typeface="微软雅黑" panose="020B0503020204020204" charset="-122"/>
              <a:cs typeface="微软雅黑" panose="020B0503020204020204" charset="-122"/>
            </a:endParaRPr>
          </a:p>
          <a:p>
            <a:pPr algn="l" rtl="0" eaLnBrk="0">
              <a:lnSpc>
                <a:spcPct val="121000"/>
              </a:lnSpc>
            </a:pPr>
            <a:endParaRPr sz="1000" dirty="0">
              <a:latin typeface="Arial" panose="020B0604020202020204"/>
              <a:ea typeface="Arial" panose="020B0604020202020204"/>
              <a:cs typeface="Arial" panose="020B0604020202020204"/>
            </a:endParaRPr>
          </a:p>
          <a:p>
            <a:pPr marL="38100" algn="l" rtl="0" eaLnBrk="0">
              <a:lnSpc>
                <a:spcPct val="94000"/>
              </a:lnSpc>
              <a:spcBef>
                <a:spcPts val="695"/>
              </a:spcBef>
            </a:pPr>
            <a:r>
              <a:rPr sz="2300" kern="0" spc="50" dirty="0">
                <a:solidFill>
                  <a:srgbClr val="000000">
                    <a:alpha val="100000"/>
                  </a:srgbClr>
                </a:solidFill>
                <a:latin typeface="Calibri" panose="020F0502020204030204"/>
                <a:ea typeface="Calibri" panose="020F0502020204030204"/>
                <a:cs typeface="Calibri" panose="020F0502020204030204"/>
              </a:rPr>
              <a:t>• </a:t>
            </a:r>
            <a:r>
              <a:rPr sz="2300" b="1" kern="0" spc="50" dirty="0">
                <a:solidFill>
                  <a:srgbClr val="C00000">
                    <a:alpha val="100000"/>
                  </a:srgbClr>
                </a:solidFill>
                <a:latin typeface="微软雅黑" panose="020B0503020204020204" charset="-122"/>
                <a:ea typeface="微软雅黑" panose="020B0503020204020204" charset="-122"/>
                <a:cs typeface="微软雅黑" panose="020B0503020204020204" charset="-122"/>
              </a:rPr>
              <a:t>里氏代换</a:t>
            </a:r>
            <a:r>
              <a:rPr sz="23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原则</a:t>
            </a:r>
            <a:endParaRPr sz="2300" dirty="0">
              <a:latin typeface="微软雅黑" panose="020B0503020204020204" charset="-122"/>
              <a:ea typeface="微软雅黑" panose="020B0503020204020204" charset="-122"/>
              <a:cs typeface="微软雅黑" panose="020B0503020204020204" charset="-122"/>
            </a:endParaRPr>
          </a:p>
          <a:p>
            <a:pPr algn="l" rtl="0" eaLnBrk="0">
              <a:lnSpc>
                <a:spcPct val="100000"/>
              </a:lnSpc>
            </a:pPr>
            <a:endParaRPr sz="1400" dirty="0">
              <a:latin typeface="Arial" panose="020B0604020202020204"/>
              <a:ea typeface="Arial" panose="020B0604020202020204"/>
              <a:cs typeface="Arial" panose="020B0604020202020204"/>
            </a:endParaRPr>
          </a:p>
          <a:p>
            <a:pPr algn="l" rtl="0" eaLnBrk="0">
              <a:lnSpc>
                <a:spcPct val="9000"/>
              </a:lnSpc>
            </a:pPr>
            <a:endParaRPr sz="100" dirty="0">
              <a:latin typeface="Arial" panose="020B0604020202020204"/>
              <a:ea typeface="Arial" panose="020B0604020202020204"/>
              <a:cs typeface="Arial" panose="020B0604020202020204"/>
            </a:endParaRPr>
          </a:p>
          <a:p>
            <a:pPr marL="12700" algn="l" rtl="0" eaLnBrk="0">
              <a:lnSpc>
                <a:spcPts val="3100"/>
              </a:lnSpc>
            </a:pPr>
            <a:r>
              <a:rPr sz="23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所有引用基类 （父类） 的地</a:t>
            </a:r>
            <a:r>
              <a:rPr sz="23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方必须能透明地使用其子类的对象</a:t>
            </a:r>
            <a:endParaRPr sz="2300" dirty="0">
              <a:latin typeface="微软雅黑" panose="020B0503020204020204" charset="-122"/>
              <a:ea typeface="微软雅黑" panose="020B0503020204020204" charset="-122"/>
              <a:cs typeface="微软雅黑" panose="020B0503020204020204" charset="-122"/>
            </a:endParaRPr>
          </a:p>
        </p:txBody>
      </p:sp>
      <p:sp>
        <p:nvSpPr>
          <p:cNvPr id="322" name="textbox 322"/>
          <p:cNvSpPr/>
          <p:nvPr/>
        </p:nvSpPr>
        <p:spPr>
          <a:xfrm>
            <a:off x="922264" y="800434"/>
            <a:ext cx="1442085" cy="410209"/>
          </a:xfrm>
          <a:prstGeom prst="rect">
            <a:avLst/>
          </a:prstGeom>
          <a:noFill/>
          <a:ln w="0" cap="flat">
            <a:noFill/>
            <a:prstDash val="solid"/>
            <a:miter lim="0"/>
          </a:ln>
        </p:spPr>
        <p:txBody>
          <a:bodyPr vert="horz" wrap="square" lIns="0" tIns="0" rIns="0" bIns="0"/>
          <a:lstStyle/>
          <a:p>
            <a:pPr algn="l" rtl="0" eaLnBrk="0">
              <a:lnSpc>
                <a:spcPct val="94000"/>
              </a:lnSpc>
            </a:pPr>
            <a:endParaRPr sz="100" dirty="0">
              <a:latin typeface="Arial" panose="020B0604020202020204"/>
              <a:ea typeface="Arial" panose="020B0604020202020204"/>
              <a:cs typeface="Arial" panose="020B0604020202020204"/>
            </a:endParaRPr>
          </a:p>
          <a:p>
            <a:pPr marL="12700" algn="l" rtl="0" eaLnBrk="0">
              <a:lnSpc>
                <a:spcPct val="93000"/>
              </a:lnSpc>
            </a:pPr>
            <a:r>
              <a:rPr sz="27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设计原则</a:t>
            </a:r>
            <a:endParaRPr sz="27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picture 72"/>
          <p:cNvPicPr>
            <a:picLocks noChangeAspect="1"/>
          </p:cNvPicPr>
          <p:nvPr/>
        </p:nvPicPr>
        <p:blipFill>
          <a:blip r:embed="rId1"/>
          <a:stretch>
            <a:fillRect/>
          </a:stretch>
        </p:blipFill>
        <p:spPr>
          <a:xfrm rot="21600000">
            <a:off x="1493519" y="1956180"/>
            <a:ext cx="9326880" cy="1781556"/>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 name="textbox 324"/>
          <p:cNvSpPr/>
          <p:nvPr/>
        </p:nvSpPr>
        <p:spPr>
          <a:xfrm>
            <a:off x="922264" y="800434"/>
            <a:ext cx="8097519" cy="4490084"/>
          </a:xfrm>
          <a:prstGeom prst="rect">
            <a:avLst/>
          </a:prstGeom>
          <a:noFill/>
          <a:ln w="0" cap="flat">
            <a:noFill/>
            <a:prstDash val="solid"/>
            <a:miter lim="0"/>
          </a:ln>
        </p:spPr>
        <p:txBody>
          <a:bodyPr vert="horz" wrap="square" lIns="0" tIns="0" rIns="0" bIns="0"/>
          <a:lstStyle/>
          <a:p>
            <a:pPr algn="l" rtl="0" eaLnBrk="0">
              <a:lnSpc>
                <a:spcPct val="94000"/>
              </a:lnSpc>
            </a:pPr>
            <a:endParaRPr sz="100" dirty="0">
              <a:latin typeface="Arial" panose="020B0604020202020204"/>
              <a:ea typeface="Arial" panose="020B0604020202020204"/>
              <a:cs typeface="Arial" panose="020B0604020202020204"/>
            </a:endParaRPr>
          </a:p>
          <a:p>
            <a:pPr marL="12700" algn="l" rtl="0" eaLnBrk="0">
              <a:lnSpc>
                <a:spcPct val="93000"/>
              </a:lnSpc>
            </a:pPr>
            <a:r>
              <a:rPr sz="27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设计模式</a:t>
            </a:r>
            <a:endParaRPr sz="2700" dirty="0">
              <a:latin typeface="微软雅黑" panose="020B0503020204020204" charset="-122"/>
              <a:ea typeface="微软雅黑" panose="020B0503020204020204" charset="-122"/>
              <a:cs typeface="微软雅黑" panose="020B0503020204020204" charset="-122"/>
            </a:endParaRPr>
          </a:p>
          <a:p>
            <a:pPr algn="l" rtl="0" eaLnBrk="0">
              <a:lnSpc>
                <a:spcPct val="117000"/>
              </a:lnSpc>
            </a:pPr>
            <a:endParaRPr sz="1000" dirty="0">
              <a:latin typeface="Arial" panose="020B0604020202020204"/>
              <a:ea typeface="Arial" panose="020B0604020202020204"/>
              <a:cs typeface="Arial" panose="020B0604020202020204"/>
            </a:endParaRPr>
          </a:p>
          <a:p>
            <a:pPr algn="l" rtl="0" eaLnBrk="0">
              <a:lnSpc>
                <a:spcPct val="117000"/>
              </a:lnSpc>
            </a:pPr>
            <a:endParaRPr sz="1000" dirty="0">
              <a:latin typeface="Arial" panose="020B0604020202020204"/>
              <a:ea typeface="Arial" panose="020B0604020202020204"/>
              <a:cs typeface="Arial" panose="020B0604020202020204"/>
            </a:endParaRPr>
          </a:p>
          <a:p>
            <a:pPr algn="l" rtl="0" eaLnBrk="0">
              <a:lnSpc>
                <a:spcPct val="118000"/>
              </a:lnSpc>
            </a:pPr>
            <a:endParaRPr sz="1000" dirty="0">
              <a:latin typeface="Arial" panose="020B0604020202020204"/>
              <a:ea typeface="Arial" panose="020B0604020202020204"/>
              <a:cs typeface="Arial" panose="020B0604020202020204"/>
            </a:endParaRPr>
          </a:p>
          <a:p>
            <a:pPr algn="l" rtl="0" eaLnBrk="0">
              <a:lnSpc>
                <a:spcPct val="118000"/>
              </a:lnSpc>
            </a:pPr>
            <a:endParaRPr sz="1000" dirty="0">
              <a:latin typeface="Arial" panose="020B0604020202020204"/>
              <a:ea typeface="Arial" panose="020B0604020202020204"/>
              <a:cs typeface="Arial" panose="020B0604020202020204"/>
            </a:endParaRPr>
          </a:p>
          <a:p>
            <a:pPr marL="23495" algn="l" rtl="0" eaLnBrk="0">
              <a:lnSpc>
                <a:spcPct val="94000"/>
              </a:lnSpc>
              <a:spcBef>
                <a:spcPts val="690"/>
              </a:spcBef>
            </a:pPr>
            <a:r>
              <a:rPr sz="2300" kern="0" spc="40" dirty="0">
                <a:solidFill>
                  <a:srgbClr val="000000">
                    <a:alpha val="100000"/>
                  </a:srgbClr>
                </a:solidFill>
                <a:latin typeface="Arial" panose="020B0604020202020204"/>
                <a:ea typeface="Arial" panose="020B0604020202020204"/>
                <a:cs typeface="Arial" panose="020B0604020202020204"/>
              </a:rPr>
              <a:t>•</a:t>
            </a:r>
            <a:r>
              <a:rPr sz="2300" kern="0" spc="350" dirty="0">
                <a:solidFill>
                  <a:srgbClr val="000000">
                    <a:alpha val="100000"/>
                  </a:srgbClr>
                </a:solidFill>
                <a:latin typeface="Arial" panose="020B0604020202020204"/>
                <a:ea typeface="Arial" panose="020B0604020202020204"/>
                <a:cs typeface="Arial" panose="020B0604020202020204"/>
              </a:rPr>
              <a:t> </a:t>
            </a:r>
            <a:r>
              <a:rPr sz="23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创建型</a:t>
            </a:r>
            <a:endParaRPr sz="2300" dirty="0">
              <a:latin typeface="微软雅黑" panose="020B0503020204020204" charset="-122"/>
              <a:ea typeface="微软雅黑" panose="020B0503020204020204" charset="-122"/>
              <a:cs typeface="微软雅黑" panose="020B0503020204020204" charset="-122"/>
            </a:endParaRPr>
          </a:p>
          <a:p>
            <a:pPr algn="r" rtl="0" eaLnBrk="0">
              <a:lnSpc>
                <a:spcPts val="3100"/>
              </a:lnSpc>
              <a:spcBef>
                <a:spcPts val="1690"/>
              </a:spcBef>
            </a:pPr>
            <a:r>
              <a:rPr sz="2300" b="1" kern="0" spc="30" dirty="0">
                <a:solidFill>
                  <a:srgbClr val="C00000">
                    <a:alpha val="100000"/>
                  </a:srgbClr>
                </a:solidFill>
                <a:latin typeface="微软雅黑" panose="020B0503020204020204" charset="-122"/>
                <a:ea typeface="微软雅黑" panose="020B0503020204020204" charset="-122"/>
                <a:cs typeface="微软雅黑" panose="020B0503020204020204" charset="-122"/>
              </a:rPr>
              <a:t>单例模式， 工厂模式 </a:t>
            </a:r>
            <a:r>
              <a:rPr sz="23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（简单工厂、</a:t>
            </a:r>
            <a:r>
              <a:rPr sz="2300" kern="0" spc="-5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3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抽象工厂</a:t>
            </a:r>
            <a:r>
              <a:rPr sz="2300" kern="0" spc="-23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23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3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原</a:t>
            </a:r>
            <a:r>
              <a:rPr sz="23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型模式</a:t>
            </a:r>
            <a:endParaRPr sz="2300" dirty="0">
              <a:latin typeface="微软雅黑" panose="020B0503020204020204" charset="-122"/>
              <a:ea typeface="微软雅黑" panose="020B0503020204020204" charset="-122"/>
              <a:cs typeface="微软雅黑" panose="020B0503020204020204" charset="-122"/>
            </a:endParaRPr>
          </a:p>
          <a:p>
            <a:pPr algn="l" rtl="0" eaLnBrk="0">
              <a:lnSpc>
                <a:spcPct val="117000"/>
              </a:lnSpc>
            </a:pPr>
            <a:endParaRPr sz="1000" dirty="0">
              <a:latin typeface="Arial" panose="020B0604020202020204"/>
              <a:ea typeface="Arial" panose="020B0604020202020204"/>
              <a:cs typeface="Arial" panose="020B0604020202020204"/>
            </a:endParaRPr>
          </a:p>
          <a:p>
            <a:pPr marL="23495" algn="l" rtl="0" eaLnBrk="0">
              <a:lnSpc>
                <a:spcPct val="94000"/>
              </a:lnSpc>
              <a:spcBef>
                <a:spcPts val="690"/>
              </a:spcBef>
            </a:pPr>
            <a:r>
              <a:rPr sz="2300" kern="0" spc="40" dirty="0">
                <a:solidFill>
                  <a:srgbClr val="000000">
                    <a:alpha val="100000"/>
                  </a:srgbClr>
                </a:solidFill>
                <a:latin typeface="Arial" panose="020B0604020202020204"/>
                <a:ea typeface="Arial" panose="020B0604020202020204"/>
                <a:cs typeface="Arial" panose="020B0604020202020204"/>
              </a:rPr>
              <a:t>•</a:t>
            </a:r>
            <a:r>
              <a:rPr sz="2300" kern="0" spc="350" dirty="0">
                <a:solidFill>
                  <a:srgbClr val="000000">
                    <a:alpha val="100000"/>
                  </a:srgbClr>
                </a:solidFill>
                <a:latin typeface="Arial" panose="020B0604020202020204"/>
                <a:ea typeface="Arial" panose="020B0604020202020204"/>
                <a:cs typeface="Arial" panose="020B0604020202020204"/>
              </a:rPr>
              <a:t> </a:t>
            </a:r>
            <a:r>
              <a:rPr sz="23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结构型</a:t>
            </a:r>
            <a:endParaRPr sz="2300" dirty="0">
              <a:latin typeface="微软雅黑" panose="020B0503020204020204" charset="-122"/>
              <a:ea typeface="微软雅黑" panose="020B0503020204020204" charset="-122"/>
              <a:cs typeface="微软雅黑" panose="020B0503020204020204" charset="-122"/>
            </a:endParaRPr>
          </a:p>
          <a:p>
            <a:pPr marL="471805" algn="l" rtl="0" eaLnBrk="0">
              <a:lnSpc>
                <a:spcPct val="94000"/>
              </a:lnSpc>
              <a:spcBef>
                <a:spcPts val="1645"/>
              </a:spcBef>
            </a:pPr>
            <a:r>
              <a:rPr sz="2300" b="1" kern="0" spc="-10" dirty="0">
                <a:solidFill>
                  <a:srgbClr val="C00000">
                    <a:alpha val="100000"/>
                  </a:srgbClr>
                </a:solidFill>
                <a:latin typeface="微软雅黑" panose="020B0503020204020204" charset="-122"/>
                <a:ea typeface="微软雅黑" panose="020B0503020204020204" charset="-122"/>
                <a:cs typeface="微软雅黑" panose="020B0503020204020204" charset="-122"/>
              </a:rPr>
              <a:t>适配器模式， 装饰模式</a:t>
            </a:r>
            <a:r>
              <a:rPr sz="23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23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3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门面模式</a:t>
            </a:r>
            <a:endParaRPr sz="2300" dirty="0">
              <a:latin typeface="微软雅黑" panose="020B0503020204020204" charset="-122"/>
              <a:ea typeface="微软雅黑" panose="020B0503020204020204" charset="-122"/>
              <a:cs typeface="微软雅黑" panose="020B0503020204020204" charset="-122"/>
            </a:endParaRPr>
          </a:p>
          <a:p>
            <a:pPr algn="l" rtl="0" eaLnBrk="0">
              <a:lnSpc>
                <a:spcPct val="121000"/>
              </a:lnSpc>
            </a:pPr>
            <a:endParaRPr sz="1000" dirty="0">
              <a:latin typeface="Arial" panose="020B0604020202020204"/>
              <a:ea typeface="Arial" panose="020B0604020202020204"/>
              <a:cs typeface="Arial" panose="020B0604020202020204"/>
            </a:endParaRPr>
          </a:p>
          <a:p>
            <a:pPr marL="23495" algn="l" rtl="0" eaLnBrk="0">
              <a:lnSpc>
                <a:spcPct val="94000"/>
              </a:lnSpc>
              <a:spcBef>
                <a:spcPts val="695"/>
              </a:spcBef>
            </a:pPr>
            <a:r>
              <a:rPr sz="2300" kern="0" spc="30" dirty="0">
                <a:solidFill>
                  <a:srgbClr val="000000">
                    <a:alpha val="100000"/>
                  </a:srgbClr>
                </a:solidFill>
                <a:latin typeface="Arial" panose="020B0604020202020204"/>
                <a:ea typeface="Arial" panose="020B0604020202020204"/>
                <a:cs typeface="Arial" panose="020B0604020202020204"/>
              </a:rPr>
              <a:t>•</a:t>
            </a:r>
            <a:r>
              <a:rPr sz="2300" kern="0" spc="390" dirty="0">
                <a:solidFill>
                  <a:srgbClr val="000000">
                    <a:alpha val="100000"/>
                  </a:srgbClr>
                </a:solidFill>
                <a:latin typeface="Arial" panose="020B0604020202020204"/>
                <a:ea typeface="Arial" panose="020B0604020202020204"/>
                <a:cs typeface="Arial" panose="020B0604020202020204"/>
              </a:rPr>
              <a:t> </a:t>
            </a:r>
            <a:r>
              <a:rPr sz="23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行为型</a:t>
            </a:r>
            <a:endParaRPr sz="2300" dirty="0">
              <a:latin typeface="微软雅黑" panose="020B0503020204020204" charset="-122"/>
              <a:ea typeface="微软雅黑" panose="020B0503020204020204" charset="-122"/>
              <a:cs typeface="微软雅黑" panose="020B0503020204020204" charset="-122"/>
            </a:endParaRPr>
          </a:p>
          <a:p>
            <a:pPr algn="l" rtl="0" eaLnBrk="0">
              <a:lnSpc>
                <a:spcPct val="121000"/>
              </a:lnSpc>
            </a:pPr>
            <a:endParaRPr sz="1000" dirty="0">
              <a:latin typeface="Arial" panose="020B0604020202020204"/>
              <a:ea typeface="Arial" panose="020B0604020202020204"/>
              <a:cs typeface="Arial" panose="020B0604020202020204"/>
            </a:endParaRPr>
          </a:p>
          <a:p>
            <a:pPr algn="l" rtl="0" eaLnBrk="0">
              <a:lnSpc>
                <a:spcPct val="115000"/>
              </a:lnSpc>
            </a:pPr>
            <a:endParaRPr sz="500" dirty="0">
              <a:latin typeface="Arial" panose="020B0604020202020204"/>
              <a:ea typeface="Arial" panose="020B0604020202020204"/>
              <a:cs typeface="Arial" panose="020B0604020202020204"/>
            </a:endParaRPr>
          </a:p>
          <a:p>
            <a:pPr marL="467995" algn="l" rtl="0" eaLnBrk="0">
              <a:lnSpc>
                <a:spcPct val="94000"/>
              </a:lnSpc>
              <a:spcBef>
                <a:spcPts val="5"/>
              </a:spcBef>
            </a:pPr>
            <a:r>
              <a:rPr sz="2300" b="1" kern="0" spc="10" dirty="0">
                <a:solidFill>
                  <a:srgbClr val="C00000">
                    <a:alpha val="100000"/>
                  </a:srgbClr>
                </a:solidFill>
                <a:latin typeface="微软雅黑" panose="020B0503020204020204" charset="-122"/>
                <a:ea typeface="微软雅黑" panose="020B0503020204020204" charset="-122"/>
                <a:cs typeface="微软雅黑" panose="020B0503020204020204" charset="-122"/>
              </a:rPr>
              <a:t>策略模式， 访问者</a:t>
            </a:r>
            <a:r>
              <a:rPr sz="2300" b="1" kern="0" spc="0" dirty="0">
                <a:solidFill>
                  <a:srgbClr val="C00000">
                    <a:alpha val="100000"/>
                  </a:srgbClr>
                </a:solidFill>
                <a:latin typeface="微软雅黑" panose="020B0503020204020204" charset="-122"/>
                <a:ea typeface="微软雅黑" panose="020B0503020204020204" charset="-122"/>
                <a:cs typeface="微软雅黑" panose="020B0503020204020204" charset="-122"/>
              </a:rPr>
              <a:t>模式， 责任链模式， 观察者模式</a:t>
            </a:r>
            <a:endParaRPr sz="23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 name="textbox 328"/>
          <p:cNvSpPr/>
          <p:nvPr/>
        </p:nvSpPr>
        <p:spPr>
          <a:xfrm>
            <a:off x="918714" y="801854"/>
            <a:ext cx="10082530" cy="3822700"/>
          </a:xfrm>
          <a:prstGeom prst="rect">
            <a:avLst/>
          </a:prstGeom>
          <a:noFill/>
          <a:ln w="0" cap="flat">
            <a:noFill/>
            <a:prstDash val="solid"/>
            <a:miter lim="0"/>
          </a:ln>
        </p:spPr>
        <p:txBody>
          <a:bodyPr vert="horz" wrap="square" lIns="0" tIns="0" rIns="0" bIns="0"/>
          <a:lstStyle/>
          <a:p>
            <a:pPr algn="l" rtl="0" eaLnBrk="0">
              <a:lnSpc>
                <a:spcPct val="84000"/>
              </a:lnSpc>
            </a:pPr>
            <a:endParaRPr sz="100" dirty="0">
              <a:latin typeface="Arial" panose="020B0604020202020204"/>
              <a:ea typeface="Arial" panose="020B0604020202020204"/>
              <a:cs typeface="Arial" panose="020B0604020202020204"/>
            </a:endParaRPr>
          </a:p>
          <a:p>
            <a:pPr marL="12700" algn="l" rtl="0" eaLnBrk="0">
              <a:lnSpc>
                <a:spcPct val="93000"/>
              </a:lnSpc>
            </a:pPr>
            <a:r>
              <a:rPr sz="27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创建型</a:t>
            </a:r>
            <a:endParaRPr sz="2700" dirty="0">
              <a:latin typeface="微软雅黑" panose="020B0503020204020204" charset="-122"/>
              <a:ea typeface="微软雅黑" panose="020B0503020204020204" charset="-122"/>
              <a:cs typeface="微软雅黑" panose="020B0503020204020204" charset="-122"/>
            </a:endParaRPr>
          </a:p>
          <a:p>
            <a:pPr algn="l" rtl="0" eaLnBrk="0">
              <a:lnSpc>
                <a:spcPct val="117000"/>
              </a:lnSpc>
            </a:pPr>
            <a:endParaRPr sz="1000" dirty="0">
              <a:latin typeface="Arial" panose="020B0604020202020204"/>
              <a:ea typeface="Arial" panose="020B0604020202020204"/>
              <a:cs typeface="Arial" panose="020B0604020202020204"/>
            </a:endParaRPr>
          </a:p>
          <a:p>
            <a:pPr algn="l" rtl="0" eaLnBrk="0">
              <a:lnSpc>
                <a:spcPct val="117000"/>
              </a:lnSpc>
            </a:pPr>
            <a:endParaRPr sz="1000" dirty="0">
              <a:latin typeface="Arial" panose="020B0604020202020204"/>
              <a:ea typeface="Arial" panose="020B0604020202020204"/>
              <a:cs typeface="Arial" panose="020B0604020202020204"/>
            </a:endParaRPr>
          </a:p>
          <a:p>
            <a:pPr algn="l" rtl="0" eaLnBrk="0">
              <a:lnSpc>
                <a:spcPct val="118000"/>
              </a:lnSpc>
            </a:pPr>
            <a:endParaRPr sz="1000" dirty="0">
              <a:latin typeface="Arial" panose="020B0604020202020204"/>
              <a:ea typeface="Arial" panose="020B0604020202020204"/>
              <a:cs typeface="Arial" panose="020B0604020202020204"/>
            </a:endParaRPr>
          </a:p>
          <a:p>
            <a:pPr algn="l" rtl="0" eaLnBrk="0">
              <a:lnSpc>
                <a:spcPct val="118000"/>
              </a:lnSpc>
            </a:pPr>
            <a:endParaRPr sz="1000" dirty="0">
              <a:latin typeface="Arial" panose="020B0604020202020204"/>
              <a:ea typeface="Arial" panose="020B0604020202020204"/>
              <a:cs typeface="Arial" panose="020B0604020202020204"/>
            </a:endParaRPr>
          </a:p>
          <a:p>
            <a:pPr marL="26670" algn="l" rtl="0" eaLnBrk="0">
              <a:lnSpc>
                <a:spcPct val="94000"/>
              </a:lnSpc>
              <a:spcBef>
                <a:spcPts val="690"/>
              </a:spcBef>
            </a:pPr>
            <a:r>
              <a:rPr sz="2300" kern="0" spc="50" dirty="0">
                <a:solidFill>
                  <a:srgbClr val="000000">
                    <a:alpha val="100000"/>
                  </a:srgbClr>
                </a:solidFill>
                <a:latin typeface="Arial" panose="020B0604020202020204"/>
                <a:ea typeface="Arial" panose="020B0604020202020204"/>
                <a:cs typeface="Arial" panose="020B0604020202020204"/>
              </a:rPr>
              <a:t>•</a:t>
            </a:r>
            <a:r>
              <a:rPr sz="2300" kern="0" spc="360" dirty="0">
                <a:solidFill>
                  <a:srgbClr val="000000">
                    <a:alpha val="100000"/>
                  </a:srgbClr>
                </a:solidFill>
                <a:latin typeface="Arial" panose="020B0604020202020204"/>
                <a:ea typeface="Arial" panose="020B0604020202020204"/>
                <a:cs typeface="Arial" panose="020B0604020202020204"/>
              </a:rPr>
              <a:t> </a:t>
            </a:r>
            <a:r>
              <a:rPr sz="23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原型模式</a:t>
            </a:r>
            <a:endParaRPr sz="2300" dirty="0">
              <a:latin typeface="微软雅黑" panose="020B0503020204020204" charset="-122"/>
              <a:ea typeface="微软雅黑" panose="020B0503020204020204" charset="-122"/>
              <a:cs typeface="微软雅黑" panose="020B0503020204020204" charset="-122"/>
            </a:endParaRPr>
          </a:p>
          <a:p>
            <a:pPr algn="l" rtl="0" eaLnBrk="0">
              <a:lnSpc>
                <a:spcPct val="120000"/>
              </a:lnSpc>
            </a:pPr>
            <a:endParaRPr sz="1000" dirty="0">
              <a:latin typeface="Arial" panose="020B0604020202020204"/>
              <a:ea typeface="Arial" panose="020B0604020202020204"/>
              <a:cs typeface="Arial" panose="020B0604020202020204"/>
            </a:endParaRPr>
          </a:p>
          <a:p>
            <a:pPr marL="17145" algn="l" rtl="0" eaLnBrk="0">
              <a:lnSpc>
                <a:spcPct val="86000"/>
              </a:lnSpc>
              <a:spcBef>
                <a:spcPts val="700"/>
              </a:spcBef>
            </a:pPr>
            <a:r>
              <a:rPr sz="23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用一个已经创建的实例作为原型， 通</a:t>
            </a:r>
            <a:r>
              <a:rPr sz="23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过复制该原型对象来创建一个和原型相</a:t>
            </a:r>
            <a:endParaRPr sz="2300" dirty="0">
              <a:latin typeface="微软雅黑" panose="020B0503020204020204" charset="-122"/>
              <a:ea typeface="微软雅黑" panose="020B0503020204020204" charset="-122"/>
              <a:cs typeface="微软雅黑" panose="020B0503020204020204" charset="-122"/>
            </a:endParaRPr>
          </a:p>
          <a:p>
            <a:pPr marL="36195" algn="l" rtl="0" eaLnBrk="0">
              <a:lnSpc>
                <a:spcPts val="3720"/>
              </a:lnSpc>
            </a:pPr>
            <a:r>
              <a:rPr sz="23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同或相似的新对象</a:t>
            </a:r>
            <a:endParaRPr sz="2300" dirty="0">
              <a:latin typeface="微软雅黑" panose="020B0503020204020204" charset="-122"/>
              <a:ea typeface="微软雅黑" panose="020B0503020204020204" charset="-122"/>
              <a:cs typeface="微软雅黑" panose="020B0503020204020204" charset="-122"/>
            </a:endParaRPr>
          </a:p>
          <a:p>
            <a:pPr algn="l" rtl="0" eaLnBrk="0">
              <a:lnSpc>
                <a:spcPct val="106000"/>
              </a:lnSpc>
            </a:pPr>
            <a:endParaRPr sz="1000" dirty="0">
              <a:latin typeface="Arial" panose="020B0604020202020204"/>
              <a:ea typeface="Arial" panose="020B0604020202020204"/>
              <a:cs typeface="Arial" panose="020B0604020202020204"/>
            </a:endParaRPr>
          </a:p>
          <a:p>
            <a:pPr algn="l" rtl="0" eaLnBrk="0">
              <a:lnSpc>
                <a:spcPct val="107000"/>
              </a:lnSpc>
            </a:pPr>
            <a:endParaRPr sz="1000" dirty="0">
              <a:latin typeface="Arial" panose="020B0604020202020204"/>
              <a:ea typeface="Arial" panose="020B0604020202020204"/>
              <a:cs typeface="Arial" panose="020B0604020202020204"/>
            </a:endParaRPr>
          </a:p>
          <a:p>
            <a:pPr algn="l" rtl="0" eaLnBrk="0">
              <a:lnSpc>
                <a:spcPct val="107000"/>
              </a:lnSpc>
            </a:pPr>
            <a:endParaRPr sz="1000" dirty="0">
              <a:latin typeface="Arial" panose="020B0604020202020204"/>
              <a:ea typeface="Arial" panose="020B0604020202020204"/>
              <a:cs typeface="Arial" panose="020B0604020202020204"/>
            </a:endParaRPr>
          </a:p>
          <a:p>
            <a:pPr algn="l" rtl="0" eaLnBrk="0">
              <a:lnSpc>
                <a:spcPct val="107000"/>
              </a:lnSpc>
            </a:pPr>
            <a:endParaRPr sz="1000" dirty="0">
              <a:latin typeface="Arial" panose="020B0604020202020204"/>
              <a:ea typeface="Arial" panose="020B0604020202020204"/>
              <a:cs typeface="Arial" panose="020B0604020202020204"/>
            </a:endParaRPr>
          </a:p>
          <a:p>
            <a:pPr algn="l" rtl="0" eaLnBrk="0">
              <a:lnSpc>
                <a:spcPct val="107000"/>
              </a:lnSpc>
            </a:pPr>
            <a:endParaRPr sz="1000" dirty="0">
              <a:latin typeface="Arial" panose="020B0604020202020204"/>
              <a:ea typeface="Arial" panose="020B0604020202020204"/>
              <a:cs typeface="Arial" panose="020B0604020202020204"/>
            </a:endParaRPr>
          </a:p>
          <a:p>
            <a:pPr algn="l" rtl="0" eaLnBrk="0">
              <a:lnSpc>
                <a:spcPct val="116000"/>
              </a:lnSpc>
            </a:pPr>
            <a:endParaRPr sz="500" dirty="0">
              <a:latin typeface="Arial" panose="020B0604020202020204"/>
              <a:ea typeface="Arial" panose="020B0604020202020204"/>
              <a:cs typeface="Arial" panose="020B0604020202020204"/>
            </a:endParaRPr>
          </a:p>
          <a:p>
            <a:pPr marL="15875" algn="l" rtl="0" eaLnBrk="0">
              <a:lnSpc>
                <a:spcPct val="95000"/>
              </a:lnSpc>
              <a:spcBef>
                <a:spcPts val="0"/>
              </a:spcBef>
            </a:pPr>
            <a:r>
              <a:rPr sz="23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实现了一个原型接口， 该接口用于</a:t>
            </a:r>
            <a:r>
              <a:rPr sz="23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创建当前对象的克隆</a:t>
            </a:r>
            <a:endParaRPr sz="23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 name="textbox 332"/>
          <p:cNvSpPr/>
          <p:nvPr/>
        </p:nvSpPr>
        <p:spPr>
          <a:xfrm>
            <a:off x="895360" y="4381700"/>
            <a:ext cx="10357484" cy="2294889"/>
          </a:xfrm>
          <a:prstGeom prst="rect">
            <a:avLst/>
          </a:prstGeom>
          <a:noFill/>
          <a:ln w="0" cap="flat">
            <a:noFill/>
            <a:prstDash val="solid"/>
            <a:miter lim="0"/>
          </a:ln>
        </p:spPr>
        <p:txBody>
          <a:bodyPr vert="horz" wrap="square" lIns="0" tIns="0" rIns="0" bIns="0"/>
          <a:lstStyle/>
          <a:p>
            <a:pPr algn="l" rtl="0" eaLnBrk="0">
              <a:lnSpc>
                <a:spcPct val="85000"/>
              </a:lnSpc>
            </a:pPr>
            <a:endParaRPr sz="100" dirty="0">
              <a:latin typeface="Arial" panose="020B0604020202020204"/>
              <a:ea typeface="Arial" panose="020B0604020202020204"/>
              <a:cs typeface="Arial" panose="020B0604020202020204"/>
            </a:endParaRPr>
          </a:p>
          <a:p>
            <a:pPr marL="113665" algn="l" rtl="0" eaLnBrk="0">
              <a:lnSpc>
                <a:spcPct val="95000"/>
              </a:lnSpc>
            </a:pPr>
            <a:r>
              <a:rPr sz="1700" kern="0" spc="-30" dirty="0">
                <a:solidFill>
                  <a:srgbClr val="000000">
                    <a:alpha val="100000"/>
                  </a:srgbClr>
                </a:solidFill>
                <a:latin typeface="楷体" panose="02010609060101010101" charset="-122"/>
                <a:ea typeface="楷体" panose="02010609060101010101" charset="-122"/>
                <a:cs typeface="楷体" panose="02010609060101010101" charset="-122"/>
              </a:rPr>
              <a:t>●</a:t>
            </a:r>
            <a:r>
              <a:rPr sz="1700" kern="0" spc="650" dirty="0">
                <a:solidFill>
                  <a:srgbClr val="000000">
                    <a:alpha val="100000"/>
                  </a:srgbClr>
                </a:solidFill>
                <a:latin typeface="楷体" panose="02010609060101010101" charset="-122"/>
                <a:ea typeface="楷体" panose="02010609060101010101" charset="-122"/>
                <a:cs typeface="楷体" panose="02010609060101010101" charset="-122"/>
              </a:rPr>
              <a:t> </a:t>
            </a:r>
            <a:r>
              <a:rPr sz="1700" kern="0" spc="-30" dirty="0">
                <a:solidFill>
                  <a:srgbClr val="000000">
                    <a:alpha val="100000"/>
                  </a:srgbClr>
                </a:solidFill>
                <a:latin typeface="楷体" panose="02010609060101010101" charset="-122"/>
                <a:ea typeface="楷体" panose="02010609060101010101" charset="-122"/>
                <a:cs typeface="楷体" panose="02010609060101010101" charset="-122"/>
              </a:rPr>
              <a:t>目 标 </a:t>
            </a:r>
            <a:r>
              <a:rPr sz="1700" kern="0" spc="-3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(Target):   </a:t>
            </a:r>
            <a:r>
              <a:rPr sz="1700" kern="0" spc="-30" dirty="0">
                <a:solidFill>
                  <a:srgbClr val="000000">
                    <a:alpha val="100000"/>
                  </a:srgbClr>
                </a:solidFill>
                <a:latin typeface="楷体" panose="02010609060101010101" charset="-122"/>
                <a:ea typeface="楷体" panose="02010609060101010101" charset="-122"/>
                <a:cs typeface="楷体" panose="02010609060101010101" charset="-122"/>
              </a:rPr>
              <a:t>目标是一个接口，该接口是客</a:t>
            </a:r>
            <a:r>
              <a:rPr sz="1700" kern="0" spc="-40" dirty="0">
                <a:solidFill>
                  <a:srgbClr val="000000">
                    <a:alpha val="100000"/>
                  </a:srgbClr>
                </a:solidFill>
                <a:latin typeface="楷体" panose="02010609060101010101" charset="-122"/>
                <a:ea typeface="楷体" panose="02010609060101010101" charset="-122"/>
                <a:cs typeface="楷体" panose="02010609060101010101" charset="-122"/>
              </a:rPr>
              <a:t>户想使用的接口。</a:t>
            </a:r>
            <a:endParaRPr sz="1700" dirty="0">
              <a:latin typeface="楷体" panose="02010609060101010101" charset="-122"/>
              <a:ea typeface="楷体" panose="02010609060101010101" charset="-122"/>
              <a:cs typeface="楷体" panose="02010609060101010101" charset="-122"/>
            </a:endParaRPr>
          </a:p>
          <a:p>
            <a:pPr marL="430530" indent="-316865" algn="l" rtl="0" eaLnBrk="0">
              <a:lnSpc>
                <a:spcPct val="98000"/>
              </a:lnSpc>
              <a:spcBef>
                <a:spcPts val="70"/>
              </a:spcBef>
            </a:pPr>
            <a:r>
              <a:rPr sz="1700" kern="0" spc="90" dirty="0">
                <a:solidFill>
                  <a:srgbClr val="000000">
                    <a:alpha val="100000"/>
                  </a:srgbClr>
                </a:solidFill>
                <a:latin typeface="楷体" panose="02010609060101010101" charset="-122"/>
                <a:ea typeface="楷体" panose="02010609060101010101" charset="-122"/>
                <a:cs typeface="楷体" panose="02010609060101010101" charset="-122"/>
              </a:rPr>
              <a:t>●</a:t>
            </a:r>
            <a:r>
              <a:rPr sz="1700" kern="0" spc="540" dirty="0">
                <a:solidFill>
                  <a:srgbClr val="000000">
                    <a:alpha val="100000"/>
                  </a:srgbClr>
                </a:solidFill>
                <a:latin typeface="楷体" panose="02010609060101010101" charset="-122"/>
                <a:ea typeface="楷体" panose="02010609060101010101" charset="-122"/>
                <a:cs typeface="楷体" panose="02010609060101010101" charset="-122"/>
              </a:rPr>
              <a:t> </a:t>
            </a:r>
            <a:r>
              <a:rPr sz="1700" kern="0" spc="90" dirty="0">
                <a:solidFill>
                  <a:srgbClr val="000000">
                    <a:alpha val="100000"/>
                  </a:srgbClr>
                </a:solidFill>
                <a:latin typeface="楷体" panose="02010609060101010101" charset="-122"/>
                <a:ea typeface="楷体" panose="02010609060101010101" charset="-122"/>
                <a:cs typeface="楷体" panose="02010609060101010101" charset="-122"/>
              </a:rPr>
              <a:t>被适配者 </a:t>
            </a:r>
            <a:r>
              <a:rPr sz="1700" kern="0" spc="9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a:t>
            </a:r>
            <a:r>
              <a:rPr sz="1700" kern="0" spc="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Adaptee</a:t>
            </a:r>
            <a:r>
              <a:rPr sz="1700" kern="0" spc="9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  </a:t>
            </a:r>
            <a:r>
              <a:rPr sz="1700" kern="0" spc="90" dirty="0">
                <a:solidFill>
                  <a:srgbClr val="000000">
                    <a:alpha val="100000"/>
                  </a:srgbClr>
                </a:solidFill>
                <a:latin typeface="楷体" panose="02010609060101010101" charset="-122"/>
                <a:ea typeface="楷体" panose="02010609060101010101" charset="-122"/>
                <a:cs typeface="楷体" panose="02010609060101010101" charset="-122"/>
              </a:rPr>
              <a:t>:</a:t>
            </a:r>
            <a:r>
              <a:rPr sz="1700" kern="0" spc="290" dirty="0">
                <a:solidFill>
                  <a:srgbClr val="000000">
                    <a:alpha val="100000"/>
                  </a:srgbClr>
                </a:solidFill>
                <a:latin typeface="楷体" panose="02010609060101010101" charset="-122"/>
                <a:ea typeface="楷体" panose="02010609060101010101" charset="-122"/>
                <a:cs typeface="楷体" panose="02010609060101010101" charset="-122"/>
              </a:rPr>
              <a:t> </a:t>
            </a:r>
            <a:r>
              <a:rPr sz="1700" kern="0" spc="90" dirty="0">
                <a:solidFill>
                  <a:srgbClr val="000000">
                    <a:alpha val="100000"/>
                  </a:srgbClr>
                </a:solidFill>
                <a:latin typeface="楷体" panose="02010609060101010101" charset="-122"/>
                <a:ea typeface="楷体" panose="02010609060101010101" charset="-122"/>
                <a:cs typeface="楷体" panose="02010609060101010101" charset="-122"/>
              </a:rPr>
              <a:t>被适配者是一个</a:t>
            </a:r>
            <a:r>
              <a:rPr sz="1700" kern="0" spc="90" dirty="0">
                <a:solidFill>
                  <a:srgbClr val="E02020">
                    <a:alpha val="100000"/>
                  </a:srgbClr>
                </a:solidFill>
                <a:latin typeface="楷体" panose="02010609060101010101" charset="-122"/>
                <a:ea typeface="楷体" panose="02010609060101010101" charset="-122"/>
                <a:cs typeface="楷体" panose="02010609060101010101" charset="-122"/>
              </a:rPr>
              <a:t>已经存在的接口</a:t>
            </a:r>
            <a:r>
              <a:rPr sz="1700" kern="0" spc="90" dirty="0">
                <a:solidFill>
                  <a:srgbClr val="000000">
                    <a:alpha val="100000"/>
                  </a:srgbClr>
                </a:solidFill>
                <a:latin typeface="楷体" panose="02010609060101010101" charset="-122"/>
                <a:ea typeface="楷体" panose="02010609060101010101" charset="-122"/>
                <a:cs typeface="楷体" panose="02010609060101010101" charset="-122"/>
              </a:rPr>
              <a:t>或抽象</a:t>
            </a:r>
            <a:r>
              <a:rPr sz="1700" kern="0" spc="80" dirty="0">
                <a:solidFill>
                  <a:srgbClr val="000000">
                    <a:alpha val="100000"/>
                  </a:srgbClr>
                </a:solidFill>
                <a:latin typeface="楷体" panose="02010609060101010101" charset="-122"/>
                <a:ea typeface="楷体" panose="02010609060101010101" charset="-122"/>
                <a:cs typeface="楷体" panose="02010609060101010101" charset="-122"/>
              </a:rPr>
              <a:t>类，这个接口</a:t>
            </a:r>
            <a:r>
              <a:rPr sz="1700" kern="0" spc="0" dirty="0">
                <a:solidFill>
                  <a:srgbClr val="000000">
                    <a:alpha val="100000"/>
                  </a:srgbClr>
                </a:solidFill>
                <a:latin typeface="楷体" panose="02010609060101010101" charset="-122"/>
                <a:ea typeface="楷体" panose="02010609060101010101" charset="-122"/>
                <a:cs typeface="楷体" panose="02010609060101010101" charset="-122"/>
              </a:rPr>
              <a:t>                    </a:t>
            </a:r>
            <a:r>
              <a:rPr sz="1700" kern="0" spc="40" dirty="0">
                <a:solidFill>
                  <a:srgbClr val="000000">
                    <a:alpha val="100000"/>
                  </a:srgbClr>
                </a:solidFill>
                <a:latin typeface="楷体" panose="02010609060101010101" charset="-122"/>
                <a:ea typeface="楷体" panose="02010609060101010101" charset="-122"/>
                <a:cs typeface="楷体" panose="02010609060101010101" charset="-122"/>
              </a:rPr>
              <a:t>或抽象类需要适配。</a:t>
            </a:r>
            <a:endParaRPr sz="1700" dirty="0">
              <a:latin typeface="楷体" panose="02010609060101010101" charset="-122"/>
              <a:ea typeface="楷体" panose="02010609060101010101" charset="-122"/>
              <a:cs typeface="楷体" panose="02010609060101010101" charset="-122"/>
            </a:endParaRPr>
          </a:p>
          <a:p>
            <a:pPr marL="430530" indent="-316865" algn="l" rtl="0" eaLnBrk="0">
              <a:lnSpc>
                <a:spcPct val="97000"/>
              </a:lnSpc>
              <a:spcBef>
                <a:spcPts val="275"/>
              </a:spcBef>
            </a:pPr>
            <a:r>
              <a:rPr sz="1700" kern="0" spc="90" dirty="0">
                <a:solidFill>
                  <a:srgbClr val="000000">
                    <a:alpha val="100000"/>
                  </a:srgbClr>
                </a:solidFill>
                <a:latin typeface="楷体" panose="02010609060101010101" charset="-122"/>
                <a:ea typeface="楷体" panose="02010609060101010101" charset="-122"/>
                <a:cs typeface="楷体" panose="02010609060101010101" charset="-122"/>
              </a:rPr>
              <a:t>●</a:t>
            </a:r>
            <a:r>
              <a:rPr sz="1700" kern="0" spc="540" dirty="0">
                <a:solidFill>
                  <a:srgbClr val="000000">
                    <a:alpha val="100000"/>
                  </a:srgbClr>
                </a:solidFill>
                <a:latin typeface="楷体" panose="02010609060101010101" charset="-122"/>
                <a:ea typeface="楷体" panose="02010609060101010101" charset="-122"/>
                <a:cs typeface="楷体" panose="02010609060101010101" charset="-122"/>
              </a:rPr>
              <a:t> </a:t>
            </a:r>
            <a:r>
              <a:rPr sz="1700" kern="0" spc="90" dirty="0">
                <a:solidFill>
                  <a:srgbClr val="000000">
                    <a:alpha val="100000"/>
                  </a:srgbClr>
                </a:solidFill>
                <a:latin typeface="楷体" panose="02010609060101010101" charset="-122"/>
                <a:ea typeface="楷体" panose="02010609060101010101" charset="-122"/>
                <a:cs typeface="楷体" panose="02010609060101010101" charset="-122"/>
              </a:rPr>
              <a:t>适配器 </a:t>
            </a:r>
            <a:r>
              <a:rPr sz="1700" kern="0" spc="9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a:t>
            </a:r>
            <a:r>
              <a:rPr sz="1700" kern="0" spc="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Adapter</a:t>
            </a:r>
            <a:r>
              <a:rPr sz="1700" kern="0" spc="90"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  </a:t>
            </a:r>
            <a:r>
              <a:rPr sz="1700" kern="0" spc="80" dirty="0">
                <a:solidFill>
                  <a:srgbClr val="000000">
                    <a:alpha val="100000"/>
                  </a:srgbClr>
                </a:solidFill>
                <a:latin typeface="楷体" panose="02010609060101010101" charset="-122"/>
                <a:ea typeface="楷体" panose="02010609060101010101" charset="-122"/>
                <a:cs typeface="楷体" panose="02010609060101010101" charset="-122"/>
              </a:rPr>
              <a:t>:</a:t>
            </a:r>
            <a:r>
              <a:rPr sz="1700" kern="0" spc="400" dirty="0">
                <a:solidFill>
                  <a:srgbClr val="000000">
                    <a:alpha val="100000"/>
                  </a:srgbClr>
                </a:solidFill>
                <a:latin typeface="楷体" panose="02010609060101010101" charset="-122"/>
                <a:ea typeface="楷体" panose="02010609060101010101" charset="-122"/>
                <a:cs typeface="楷体" panose="02010609060101010101" charset="-122"/>
              </a:rPr>
              <a:t> </a:t>
            </a:r>
            <a:r>
              <a:rPr sz="1700" kern="0" spc="80" dirty="0">
                <a:solidFill>
                  <a:srgbClr val="000000">
                    <a:alpha val="100000"/>
                  </a:srgbClr>
                </a:solidFill>
                <a:latin typeface="楷体" panose="02010609060101010101" charset="-122"/>
                <a:ea typeface="楷体" panose="02010609060101010101" charset="-122"/>
                <a:cs typeface="楷体" panose="02010609060101010101" charset="-122"/>
              </a:rPr>
              <a:t>适配器是一个类，该类实现了目标接口并包含有被适配</a:t>
            </a:r>
            <a:r>
              <a:rPr sz="1700" kern="0" spc="0" dirty="0">
                <a:solidFill>
                  <a:srgbClr val="000000">
                    <a:alpha val="100000"/>
                  </a:srgbClr>
                </a:solidFill>
                <a:latin typeface="楷体" panose="02010609060101010101" charset="-122"/>
                <a:ea typeface="楷体" panose="02010609060101010101" charset="-122"/>
                <a:cs typeface="楷体" panose="02010609060101010101" charset="-122"/>
              </a:rPr>
              <a:t>                    </a:t>
            </a:r>
            <a:r>
              <a:rPr sz="1700" kern="0" spc="130" dirty="0">
                <a:solidFill>
                  <a:srgbClr val="000000">
                    <a:alpha val="100000"/>
                  </a:srgbClr>
                </a:solidFill>
                <a:latin typeface="楷体" panose="02010609060101010101" charset="-122"/>
                <a:ea typeface="楷体" panose="02010609060101010101" charset="-122"/>
                <a:cs typeface="楷体" panose="02010609060101010101" charset="-122"/>
              </a:rPr>
              <a:t>者的引用，即适配器的职责是对被适配者</a:t>
            </a:r>
            <a:r>
              <a:rPr sz="1700" kern="0" spc="120" dirty="0">
                <a:solidFill>
                  <a:srgbClr val="000000">
                    <a:alpha val="100000"/>
                  </a:srgbClr>
                </a:solidFill>
                <a:latin typeface="楷体" panose="02010609060101010101" charset="-122"/>
                <a:ea typeface="楷体" panose="02010609060101010101" charset="-122"/>
                <a:cs typeface="楷体" panose="02010609060101010101" charset="-122"/>
              </a:rPr>
              <a:t>接口(抽象类)与目标接口进行适配。</a:t>
            </a:r>
            <a:endParaRPr sz="1700" dirty="0">
              <a:latin typeface="楷体" panose="02010609060101010101" charset="-122"/>
              <a:ea typeface="楷体" panose="02010609060101010101" charset="-122"/>
              <a:cs typeface="楷体" panose="02010609060101010101" charset="-122"/>
            </a:endParaRPr>
          </a:p>
          <a:p>
            <a:pPr algn="l" rtl="0" eaLnBrk="0">
              <a:lnSpc>
                <a:spcPct val="124000"/>
              </a:lnSpc>
            </a:pPr>
            <a:endParaRPr sz="1000" dirty="0">
              <a:latin typeface="Arial" panose="020B0604020202020204"/>
              <a:ea typeface="Arial" panose="020B0604020202020204"/>
              <a:cs typeface="Arial" panose="020B0604020202020204"/>
            </a:endParaRPr>
          </a:p>
          <a:p>
            <a:pPr algn="l" rtl="0" eaLnBrk="0">
              <a:lnSpc>
                <a:spcPct val="124000"/>
              </a:lnSpc>
            </a:pPr>
            <a:endParaRPr sz="1000" dirty="0">
              <a:latin typeface="Arial" panose="020B0604020202020204"/>
              <a:ea typeface="Arial" panose="020B0604020202020204"/>
              <a:cs typeface="Arial" panose="020B0604020202020204"/>
            </a:endParaRPr>
          </a:p>
          <a:p>
            <a:pPr algn="l" rtl="0" eaLnBrk="0">
              <a:lnSpc>
                <a:spcPct val="125000"/>
              </a:lnSpc>
            </a:pPr>
            <a:endParaRPr sz="1000" dirty="0">
              <a:latin typeface="Arial" panose="020B0604020202020204"/>
              <a:ea typeface="Arial" panose="020B0604020202020204"/>
              <a:cs typeface="Arial" panose="020B0604020202020204"/>
            </a:endParaRPr>
          </a:p>
          <a:p>
            <a:pPr algn="l" rtl="0" eaLnBrk="0">
              <a:lnSpc>
                <a:spcPct val="125000"/>
              </a:lnSpc>
            </a:pPr>
            <a:endParaRPr sz="1000" dirty="0">
              <a:latin typeface="Arial" panose="020B0604020202020204"/>
              <a:ea typeface="Arial" panose="020B0604020202020204"/>
              <a:cs typeface="Arial" panose="020B0604020202020204"/>
            </a:endParaRPr>
          </a:p>
          <a:p>
            <a:pPr algn="l" rtl="0" eaLnBrk="0">
              <a:lnSpc>
                <a:spcPct val="102000"/>
              </a:lnSpc>
            </a:pPr>
            <a:endParaRPr sz="300" dirty="0">
              <a:latin typeface="Arial" panose="020B0604020202020204"/>
              <a:ea typeface="Arial" panose="020B0604020202020204"/>
              <a:cs typeface="Arial" panose="020B0604020202020204"/>
            </a:endParaRPr>
          </a:p>
          <a:p>
            <a:pPr marL="12700" algn="r" rtl="0" eaLnBrk="0">
              <a:lnSpc>
                <a:spcPct val="89000"/>
              </a:lnSpc>
              <a:spcBef>
                <a:spcPts val="0"/>
              </a:spcBef>
            </a:pPr>
            <a:endParaRPr sz="1200" dirty="0">
              <a:latin typeface="Times New Roman" panose="02020603050405020304"/>
              <a:ea typeface="Times New Roman" panose="02020603050405020304"/>
              <a:cs typeface="Times New Roman" panose="02020603050405020304"/>
            </a:endParaRPr>
          </a:p>
        </p:txBody>
      </p:sp>
      <p:grpSp>
        <p:nvGrpSpPr>
          <p:cNvPr id="20" name="group 20"/>
          <p:cNvGrpSpPr/>
          <p:nvPr/>
        </p:nvGrpSpPr>
        <p:grpSpPr>
          <a:xfrm rot="21600000">
            <a:off x="6432499" y="247642"/>
            <a:ext cx="3981541" cy="2076465"/>
            <a:chOff x="0" y="0"/>
            <a:chExt cx="3981541" cy="2076465"/>
          </a:xfrm>
        </p:grpSpPr>
        <p:pic>
          <p:nvPicPr>
            <p:cNvPr id="334" name="picture 334"/>
            <p:cNvPicPr>
              <a:picLocks noChangeAspect="1"/>
            </p:cNvPicPr>
            <p:nvPr/>
          </p:nvPicPr>
          <p:blipFill>
            <a:blip r:embed="rId1"/>
            <a:stretch>
              <a:fillRect/>
            </a:stretch>
          </p:blipFill>
          <p:spPr>
            <a:xfrm rot="21600000">
              <a:off x="0" y="0"/>
              <a:ext cx="3981541" cy="2076465"/>
            </a:xfrm>
            <a:prstGeom prst="rect">
              <a:avLst/>
            </a:prstGeom>
          </p:spPr>
        </p:pic>
        <p:sp>
          <p:nvSpPr>
            <p:cNvPr id="336" name="textbox 336"/>
            <p:cNvSpPr/>
            <p:nvPr/>
          </p:nvSpPr>
          <p:spPr>
            <a:xfrm>
              <a:off x="114340" y="81350"/>
              <a:ext cx="2258060" cy="1808479"/>
            </a:xfrm>
            <a:prstGeom prst="rect">
              <a:avLst/>
            </a:prstGeom>
            <a:noFill/>
            <a:ln w="0" cap="flat">
              <a:noFill/>
              <a:prstDash val="solid"/>
              <a:miter lim="0"/>
            </a:ln>
          </p:spPr>
          <p:txBody>
            <a:bodyPr vert="horz" wrap="square" lIns="0" tIns="0" rIns="0" bIns="0"/>
            <a:lstStyle/>
            <a:p>
              <a:pPr algn="l" rtl="0" eaLnBrk="0">
                <a:lnSpc>
                  <a:spcPct val="86000"/>
                </a:lnSpc>
              </a:pPr>
              <a:endParaRPr sz="100" dirty="0">
                <a:latin typeface="Arial" panose="020B0604020202020204"/>
                <a:ea typeface="Arial" panose="020B0604020202020204"/>
                <a:cs typeface="Arial" panose="020B0604020202020204"/>
              </a:endParaRPr>
            </a:p>
            <a:p>
              <a:pPr marL="1313815" algn="l" rtl="0" eaLnBrk="0">
                <a:lnSpc>
                  <a:spcPct val="82000"/>
                </a:lnSpc>
              </a:pPr>
              <a:r>
                <a:rPr sz="800" kern="0" spc="60" dirty="0">
                  <a:solidFill>
                    <a:srgbClr val="000000">
                      <a:alpha val="100000"/>
                    </a:srgbClr>
                  </a:solidFill>
                  <a:latin typeface="Times New Roman" panose="02020603050405020304"/>
                  <a:ea typeface="Times New Roman" panose="02020603050405020304"/>
                  <a:cs typeface="Times New Roman" panose="02020603050405020304"/>
                </a:rPr>
                <a:t>&lt;&lt;</a:t>
              </a:r>
              <a:r>
                <a:rPr sz="800" kern="0" spc="0" dirty="0">
                  <a:solidFill>
                    <a:srgbClr val="000000">
                      <a:alpha val="100000"/>
                    </a:srgbClr>
                  </a:solidFill>
                  <a:latin typeface="Times New Roman" panose="02020603050405020304"/>
                  <a:ea typeface="Times New Roman" panose="02020603050405020304"/>
                  <a:cs typeface="Times New Roman" panose="02020603050405020304"/>
                </a:rPr>
                <a:t>interface</a:t>
              </a:r>
              <a:r>
                <a:rPr sz="800" kern="0" spc="60" dirty="0">
                  <a:solidFill>
                    <a:srgbClr val="000000">
                      <a:alpha val="100000"/>
                    </a:srgbClr>
                  </a:solidFill>
                  <a:latin typeface="Times New Roman" panose="02020603050405020304"/>
                  <a:ea typeface="Times New Roman" panose="02020603050405020304"/>
                  <a:cs typeface="Times New Roman" panose="02020603050405020304"/>
                </a:rPr>
                <a:t>&gt;&gt;</a:t>
              </a:r>
              <a:endParaRPr sz="800" dirty="0">
                <a:latin typeface="Times New Roman" panose="02020603050405020304"/>
                <a:ea typeface="Times New Roman" panose="02020603050405020304"/>
                <a:cs typeface="Times New Roman" panose="02020603050405020304"/>
              </a:endParaRPr>
            </a:p>
            <a:p>
              <a:pPr marL="1498600" algn="l" rtl="0" eaLnBrk="0">
                <a:lnSpc>
                  <a:spcPct val="81000"/>
                </a:lnSpc>
                <a:spcBef>
                  <a:spcPts val="610"/>
                </a:spcBef>
              </a:pPr>
              <a:r>
                <a:rPr sz="800" b="1" i="1" kern="0" spc="10" dirty="0">
                  <a:solidFill>
                    <a:srgbClr val="000000">
                      <a:alpha val="100000"/>
                    </a:srgbClr>
                  </a:solidFill>
                  <a:latin typeface="Times New Roman" panose="02020603050405020304"/>
                  <a:ea typeface="Times New Roman" panose="02020603050405020304"/>
                  <a:cs typeface="Times New Roman" panose="02020603050405020304"/>
                </a:rPr>
                <a:t>Target</a:t>
              </a:r>
              <a:endParaRPr sz="800" dirty="0">
                <a:latin typeface="Times New Roman" panose="02020603050405020304"/>
                <a:ea typeface="Times New Roman" panose="02020603050405020304"/>
                <a:cs typeface="Times New Roman" panose="02020603050405020304"/>
              </a:endParaRPr>
            </a:p>
            <a:p>
              <a:pPr algn="l" rtl="0" eaLnBrk="0">
                <a:lnSpc>
                  <a:spcPct val="167000"/>
                </a:lnSpc>
              </a:pPr>
              <a:endParaRPr sz="1000" dirty="0">
                <a:latin typeface="Arial" panose="020B0604020202020204"/>
                <a:ea typeface="Arial" panose="020B0604020202020204"/>
                <a:cs typeface="Arial" panose="020B0604020202020204"/>
              </a:endParaRPr>
            </a:p>
            <a:p>
              <a:pPr marL="1174115" algn="l" rtl="0" eaLnBrk="0">
                <a:lnSpc>
                  <a:spcPct val="83000"/>
                </a:lnSpc>
                <a:spcBef>
                  <a:spcPts val="250"/>
                </a:spcBef>
              </a:pPr>
              <a:r>
                <a:rPr sz="800" kern="0" spc="20" dirty="0" err="1">
                  <a:solidFill>
                    <a:srgbClr val="000000">
                      <a:alpha val="100000"/>
                    </a:srgbClr>
                  </a:solidFill>
                  <a:latin typeface="Times New Roman" panose="02020603050405020304"/>
                  <a:ea typeface="Times New Roman" panose="02020603050405020304"/>
                  <a:cs typeface="Times New Roman" panose="02020603050405020304"/>
                </a:rPr>
                <a:t>methodA</a:t>
              </a:r>
              <a:r>
                <a:rPr sz="800" kern="0" spc="20" dirty="0">
                  <a:solidFill>
                    <a:srgbClr val="000000">
                      <a:alpha val="100000"/>
                    </a:srgbClr>
                  </a:solidFill>
                  <a:latin typeface="Times New Roman" panose="02020603050405020304"/>
                  <a:ea typeface="Times New Roman" panose="02020603050405020304"/>
                  <a:cs typeface="Times New Roman" panose="02020603050405020304"/>
                </a:rPr>
                <a:t>(</a:t>
              </a:r>
              <a:r>
                <a:rPr lang="en-US" sz="800" kern="0" spc="20" dirty="0">
                  <a:solidFill>
                    <a:srgbClr val="000000">
                      <a:alpha val="100000"/>
                    </a:srgbClr>
                  </a:solidFill>
                  <a:latin typeface="Times New Roman" panose="02020603050405020304"/>
                  <a:ea typeface="Times New Roman" panose="02020603050405020304"/>
                  <a:cs typeface="Times New Roman" panose="02020603050405020304"/>
                </a:rPr>
                <a:t>):</a:t>
              </a:r>
              <a:r>
                <a:rPr sz="800" kern="0" spc="20" dirty="0">
                  <a:solidFill>
                    <a:srgbClr val="000000">
                      <a:alpha val="100000"/>
                    </a:srgbClr>
                  </a:solidFill>
                  <a:latin typeface="Times New Roman" panose="02020603050405020304"/>
                  <a:ea typeface="Times New Roman" panose="02020603050405020304"/>
                  <a:cs typeface="Times New Roman" panose="02020603050405020304"/>
                </a:rPr>
                <a:t>void</a:t>
              </a:r>
              <a:endParaRPr sz="800" dirty="0">
                <a:latin typeface="Times New Roman" panose="02020603050405020304"/>
                <a:ea typeface="Times New Roman" panose="02020603050405020304"/>
                <a:cs typeface="Times New Roman" panose="02020603050405020304"/>
              </a:endParaRPr>
            </a:p>
            <a:p>
              <a:pPr algn="l" rtl="0" eaLnBrk="0">
                <a:lnSpc>
                  <a:spcPct val="196000"/>
                </a:lnSpc>
              </a:pPr>
              <a:endParaRPr sz="1000" dirty="0">
                <a:latin typeface="Arial" panose="020B0604020202020204"/>
                <a:ea typeface="Arial" panose="020B0604020202020204"/>
                <a:cs typeface="Arial" panose="020B0604020202020204"/>
              </a:endParaRPr>
            </a:p>
            <a:p>
              <a:pPr marL="12700" algn="l" rtl="0" eaLnBrk="0">
                <a:lnSpc>
                  <a:spcPct val="77000"/>
                </a:lnSpc>
                <a:spcBef>
                  <a:spcPts val="250"/>
                </a:spcBef>
              </a:pPr>
              <a:r>
                <a:rPr sz="800" kern="0" spc="0" dirty="0">
                  <a:solidFill>
                    <a:srgbClr val="000000">
                      <a:alpha val="100000"/>
                    </a:srgbClr>
                  </a:solidFill>
                  <a:latin typeface="Times New Roman" panose="02020603050405020304"/>
                  <a:ea typeface="Times New Roman" panose="02020603050405020304"/>
                  <a:cs typeface="Times New Roman" panose="02020603050405020304"/>
                </a:rPr>
                <a:t>public void me</a:t>
              </a:r>
              <a:r>
                <a:rPr sz="800" kern="0" spc="-10" dirty="0">
                  <a:solidFill>
                    <a:srgbClr val="000000">
                      <a:alpha val="100000"/>
                    </a:srgbClr>
                  </a:solidFill>
                  <a:latin typeface="Times New Roman" panose="02020603050405020304"/>
                  <a:ea typeface="Times New Roman" panose="02020603050405020304"/>
                  <a:cs typeface="Times New Roman" panose="02020603050405020304"/>
                </a:rPr>
                <a:t>thodA{</a:t>
              </a:r>
              <a:endParaRPr sz="800" dirty="0">
                <a:latin typeface="Times New Roman" panose="02020603050405020304"/>
                <a:ea typeface="Times New Roman" panose="02020603050405020304"/>
                <a:cs typeface="Times New Roman" panose="02020603050405020304"/>
              </a:endParaRPr>
            </a:p>
            <a:p>
              <a:pPr marL="113665" eaLnBrk="0">
                <a:lnSpc>
                  <a:spcPts val="1230"/>
                </a:lnSpc>
              </a:pPr>
              <a:r>
                <a:rPr lang="en-US" sz="800" dirty="0" err="1">
                  <a:latin typeface="Times New Roman" panose="02020603050405020304"/>
                  <a:ea typeface="Times New Roman" panose="02020603050405020304"/>
                  <a:cs typeface="Times New Roman" panose="02020603050405020304"/>
                </a:rPr>
                <a:t>adaptee.methodB</a:t>
              </a:r>
              <a:r>
                <a:rPr lang="en-US" sz="800" dirty="0">
                  <a:latin typeface="Times New Roman" panose="02020603050405020304"/>
                  <a:ea typeface="Times New Roman" panose="02020603050405020304"/>
                  <a:cs typeface="Times New Roman" panose="02020603050405020304"/>
                </a:rPr>
                <a:t>();</a:t>
              </a:r>
              <a:endParaRPr sz="800" dirty="0">
                <a:latin typeface="Times New Roman" panose="02020603050405020304"/>
                <a:ea typeface="Times New Roman" panose="02020603050405020304"/>
                <a:cs typeface="Times New Roman" panose="02020603050405020304"/>
              </a:endParaRPr>
            </a:p>
            <a:p>
              <a:pPr marL="1783715" algn="l" rtl="0" eaLnBrk="0">
                <a:lnSpc>
                  <a:spcPct val="70000"/>
                </a:lnSpc>
                <a:spcBef>
                  <a:spcPts val="5"/>
                </a:spcBef>
              </a:pPr>
              <a:r>
                <a:rPr sz="800" b="1" kern="0" spc="20" dirty="0">
                  <a:solidFill>
                    <a:srgbClr val="000000">
                      <a:alpha val="100000"/>
                    </a:srgbClr>
                  </a:solidFill>
                  <a:latin typeface="Times New Roman" panose="02020603050405020304"/>
                  <a:ea typeface="Times New Roman" panose="02020603050405020304"/>
                  <a:cs typeface="Times New Roman" panose="02020603050405020304"/>
                </a:rPr>
                <a:t>Adapter</a:t>
              </a:r>
              <a:endParaRPr sz="800" dirty="0">
                <a:latin typeface="Times New Roman" panose="02020603050405020304"/>
                <a:ea typeface="Times New Roman" panose="02020603050405020304"/>
                <a:cs typeface="Times New Roman" panose="02020603050405020304"/>
              </a:endParaRPr>
            </a:p>
            <a:p>
              <a:pPr algn="l" rtl="0" eaLnBrk="0">
                <a:lnSpc>
                  <a:spcPct val="101000"/>
                </a:lnSpc>
              </a:pPr>
              <a:endParaRPr sz="1000" dirty="0">
                <a:latin typeface="Arial" panose="020B0604020202020204"/>
                <a:ea typeface="Arial" panose="020B0604020202020204"/>
                <a:cs typeface="Arial" panose="020B0604020202020204"/>
              </a:endParaRPr>
            </a:p>
            <a:p>
              <a:pPr algn="r" rtl="0" eaLnBrk="0">
                <a:lnSpc>
                  <a:spcPct val="83000"/>
                </a:lnSpc>
                <a:spcBef>
                  <a:spcPts val="240"/>
                </a:spcBef>
              </a:pPr>
              <a:r>
                <a:rPr sz="800" kern="0" spc="20" dirty="0">
                  <a:solidFill>
                    <a:srgbClr val="000000">
                      <a:alpha val="100000"/>
                    </a:srgbClr>
                  </a:solidFill>
                  <a:latin typeface="Times New Roman" panose="02020603050405020304"/>
                  <a:ea typeface="Times New Roman" panose="02020603050405020304"/>
                  <a:cs typeface="Times New Roman" panose="02020603050405020304"/>
                </a:rPr>
                <a:t>adpatee:Adap</a:t>
              </a:r>
              <a:r>
                <a:rPr sz="800" kern="0" spc="10" dirty="0">
                  <a:solidFill>
                    <a:srgbClr val="000000">
                      <a:alpha val="100000"/>
                    </a:srgbClr>
                  </a:solidFill>
                  <a:latin typeface="Times New Roman" panose="02020603050405020304"/>
                  <a:ea typeface="Times New Roman" panose="02020603050405020304"/>
                  <a:cs typeface="Times New Roman" panose="02020603050405020304"/>
                </a:rPr>
                <a:t>tee</a:t>
              </a:r>
              <a:endParaRPr sz="800" dirty="0">
                <a:latin typeface="Times New Roman" panose="02020603050405020304"/>
                <a:ea typeface="Times New Roman" panose="02020603050405020304"/>
                <a:cs typeface="Times New Roman" panose="02020603050405020304"/>
              </a:endParaRPr>
            </a:p>
            <a:p>
              <a:pPr algn="l" rtl="0" eaLnBrk="0">
                <a:lnSpc>
                  <a:spcPct val="108000"/>
                </a:lnSpc>
              </a:pPr>
              <a:endParaRPr sz="400" dirty="0">
                <a:latin typeface="Arial" panose="020B0604020202020204"/>
                <a:ea typeface="Arial" panose="020B0604020202020204"/>
                <a:cs typeface="Arial" panose="020B0604020202020204"/>
              </a:endParaRPr>
            </a:p>
            <a:p>
              <a:pPr marL="1524000" algn="l" rtl="0" eaLnBrk="0">
                <a:lnSpc>
                  <a:spcPct val="82000"/>
                </a:lnSpc>
                <a:spcBef>
                  <a:spcPts val="5"/>
                </a:spcBef>
              </a:pPr>
              <a:r>
                <a:rPr sz="800" kern="0" spc="-10" dirty="0" err="1">
                  <a:solidFill>
                    <a:srgbClr val="000000">
                      <a:alpha val="100000"/>
                    </a:srgbClr>
                  </a:solidFill>
                  <a:latin typeface="Times New Roman" panose="02020603050405020304"/>
                  <a:ea typeface="Times New Roman" panose="02020603050405020304"/>
                  <a:cs typeface="Times New Roman" panose="02020603050405020304"/>
                </a:rPr>
                <a:t>methodA</a:t>
              </a:r>
              <a:r>
                <a:rPr lang="en-US" sz="800" kern="0" spc="-10" dirty="0">
                  <a:solidFill>
                    <a:srgbClr val="000000">
                      <a:alpha val="100000"/>
                    </a:srgbClr>
                  </a:solidFill>
                  <a:latin typeface="Times New Roman" panose="02020603050405020304"/>
                  <a:ea typeface="Times New Roman" panose="02020603050405020304"/>
                  <a:cs typeface="Times New Roman" panose="02020603050405020304"/>
                </a:rPr>
                <a:t>()</a:t>
              </a:r>
              <a:r>
                <a:rPr sz="800" kern="0" spc="-10" dirty="0">
                  <a:solidFill>
                    <a:srgbClr val="000000">
                      <a:alpha val="100000"/>
                    </a:srgbClr>
                  </a:solidFill>
                  <a:latin typeface="Times New Roman" panose="02020603050405020304"/>
                  <a:ea typeface="Times New Roman" panose="02020603050405020304"/>
                  <a:cs typeface="Times New Roman" panose="02020603050405020304"/>
                </a:rPr>
                <a:t>:void</a:t>
              </a:r>
              <a:endParaRPr sz="800" dirty="0">
                <a:latin typeface="Times New Roman" panose="02020603050405020304"/>
                <a:ea typeface="Times New Roman" panose="02020603050405020304"/>
                <a:cs typeface="Times New Roman" panose="02020603050405020304"/>
              </a:endParaRPr>
            </a:p>
          </p:txBody>
        </p:sp>
      </p:grpSp>
      <p:sp>
        <p:nvSpPr>
          <p:cNvPr id="338" name="textbox 338"/>
          <p:cNvSpPr/>
          <p:nvPr/>
        </p:nvSpPr>
        <p:spPr>
          <a:xfrm>
            <a:off x="895360" y="2632303"/>
            <a:ext cx="10082530" cy="781050"/>
          </a:xfrm>
          <a:prstGeom prst="rect">
            <a:avLst/>
          </a:prstGeom>
          <a:noFill/>
          <a:ln w="0" cap="flat">
            <a:noFill/>
            <a:prstDash val="solid"/>
            <a:miter lim="0"/>
          </a:ln>
        </p:spPr>
        <p:txBody>
          <a:bodyPr vert="horz" wrap="square" lIns="0" tIns="0" rIns="0" bIns="0"/>
          <a:lstStyle/>
          <a:p>
            <a:pPr algn="l" rtl="0" eaLnBrk="0">
              <a:lnSpc>
                <a:spcPct val="74000"/>
              </a:lnSpc>
            </a:pPr>
            <a:endParaRPr sz="100" dirty="0">
              <a:latin typeface="Arial" panose="020B0604020202020204"/>
              <a:ea typeface="Arial" panose="020B0604020202020204"/>
              <a:cs typeface="Arial" panose="020B0604020202020204"/>
            </a:endParaRPr>
          </a:p>
          <a:p>
            <a:pPr marL="12700" algn="l" rtl="0" eaLnBrk="0">
              <a:lnSpc>
                <a:spcPct val="85000"/>
              </a:lnSpc>
            </a:pPr>
            <a:r>
              <a:rPr sz="2300" kern="0" spc="100" dirty="0">
                <a:solidFill>
                  <a:srgbClr val="000000">
                    <a:alpha val="100000"/>
                  </a:srgbClr>
                </a:solidFill>
                <a:latin typeface="黑体" panose="02010609060101010101" charset="-122"/>
                <a:ea typeface="黑体" panose="02010609060101010101" charset="-122"/>
                <a:cs typeface="黑体" panose="02010609060101010101" charset="-122"/>
              </a:rPr>
              <a:t>将一个类的接口转换成客户希望的另外一个接口实现了一个原型接口</a:t>
            </a:r>
            <a:r>
              <a:rPr sz="2300" kern="0" spc="90" dirty="0">
                <a:solidFill>
                  <a:srgbClr val="000000">
                    <a:alpha val="100000"/>
                  </a:srgbClr>
                </a:solidFill>
                <a:latin typeface="黑体" panose="02010609060101010101" charset="-122"/>
                <a:ea typeface="黑体" panose="02010609060101010101" charset="-122"/>
                <a:cs typeface="黑体" panose="02010609060101010101" charset="-122"/>
              </a:rPr>
              <a:t>，该接</a:t>
            </a:r>
            <a:endParaRPr sz="2300" dirty="0">
              <a:latin typeface="黑体" panose="02010609060101010101" charset="-122"/>
              <a:ea typeface="黑体" panose="02010609060101010101" charset="-122"/>
              <a:cs typeface="黑体" panose="02010609060101010101" charset="-122"/>
            </a:endParaRPr>
          </a:p>
          <a:p>
            <a:pPr marL="12700" algn="l" rtl="0" eaLnBrk="0">
              <a:lnSpc>
                <a:spcPts val="3615"/>
              </a:lnSpc>
            </a:pPr>
            <a:r>
              <a:rPr sz="2300" kern="0" spc="80" dirty="0">
                <a:solidFill>
                  <a:srgbClr val="000000">
                    <a:alpha val="100000"/>
                  </a:srgbClr>
                </a:solidFill>
                <a:latin typeface="黑体" panose="02010609060101010101" charset="-122"/>
                <a:ea typeface="黑体" panose="02010609060101010101" charset="-122"/>
                <a:cs typeface="黑体" panose="02010609060101010101" charset="-122"/>
              </a:rPr>
              <a:t>口</a:t>
            </a:r>
            <a:r>
              <a:rPr lang="zh-CN" altLang="en-US" sz="2300" kern="0" spc="80" dirty="0">
                <a:solidFill>
                  <a:srgbClr val="000000">
                    <a:alpha val="100000"/>
                  </a:srgbClr>
                </a:solidFill>
                <a:latin typeface="黑体" panose="02010609060101010101" charset="-122"/>
                <a:ea typeface="黑体" panose="02010609060101010101" charset="-122"/>
                <a:cs typeface="黑体" panose="02010609060101010101" charset="-122"/>
              </a:rPr>
              <a:t>提高了类的复用性和灵活性</a:t>
            </a:r>
            <a:endParaRPr sz="2300" dirty="0">
              <a:latin typeface="黑体" panose="02010609060101010101" charset="-122"/>
              <a:ea typeface="黑体" panose="02010609060101010101" charset="-122"/>
              <a:cs typeface="黑体" panose="02010609060101010101" charset="-122"/>
            </a:endParaRPr>
          </a:p>
        </p:txBody>
      </p:sp>
      <p:sp>
        <p:nvSpPr>
          <p:cNvPr id="340" name="textbox 340"/>
          <p:cNvSpPr/>
          <p:nvPr/>
        </p:nvSpPr>
        <p:spPr>
          <a:xfrm>
            <a:off x="895360" y="791223"/>
            <a:ext cx="1772920" cy="1588135"/>
          </a:xfrm>
          <a:prstGeom prst="rect">
            <a:avLst/>
          </a:prstGeom>
          <a:noFill/>
          <a:ln w="0" cap="flat">
            <a:noFill/>
            <a:prstDash val="solid"/>
            <a:miter lim="0"/>
          </a:ln>
        </p:spPr>
        <p:txBody>
          <a:bodyPr vert="horz" wrap="square" lIns="0" tIns="0" rIns="0" bIns="0"/>
          <a:lstStyle/>
          <a:p>
            <a:pPr algn="l" rtl="0" eaLnBrk="0">
              <a:lnSpc>
                <a:spcPct val="91000"/>
              </a:lnSpc>
            </a:pPr>
            <a:endParaRPr sz="100" dirty="0">
              <a:latin typeface="Arial" panose="020B0604020202020204"/>
              <a:ea typeface="Arial" panose="020B0604020202020204"/>
              <a:cs typeface="Arial" panose="020B0604020202020204"/>
            </a:endParaRPr>
          </a:p>
          <a:p>
            <a:pPr marL="17780" algn="l" rtl="0" eaLnBrk="0">
              <a:lnSpc>
                <a:spcPct val="99000"/>
              </a:lnSpc>
            </a:pPr>
            <a:r>
              <a:rPr sz="2800" b="1" kern="0" spc="-10" dirty="0">
                <a:solidFill>
                  <a:srgbClr val="000000">
                    <a:alpha val="100000"/>
                  </a:srgbClr>
                </a:solidFill>
                <a:latin typeface="黑体" panose="02010609060101010101" charset="-122"/>
                <a:ea typeface="黑体" panose="02010609060101010101" charset="-122"/>
                <a:cs typeface="黑体" panose="02010609060101010101" charset="-122"/>
              </a:rPr>
              <a:t>结构型</a:t>
            </a:r>
            <a:endParaRPr sz="2800" dirty="0">
              <a:latin typeface="黑体" panose="02010609060101010101" charset="-122"/>
              <a:ea typeface="黑体" panose="02010609060101010101" charset="-122"/>
              <a:cs typeface="黑体" panose="02010609060101010101" charset="-122"/>
            </a:endParaRPr>
          </a:p>
          <a:p>
            <a:pPr algn="l" rtl="0" eaLnBrk="0">
              <a:lnSpc>
                <a:spcPct val="117000"/>
              </a:lnSpc>
            </a:pPr>
            <a:endParaRPr sz="1000" dirty="0">
              <a:latin typeface="Arial" panose="020B0604020202020204"/>
              <a:ea typeface="Arial" panose="020B0604020202020204"/>
              <a:cs typeface="Arial" panose="020B0604020202020204"/>
            </a:endParaRPr>
          </a:p>
          <a:p>
            <a:pPr algn="l" rtl="0" eaLnBrk="0">
              <a:lnSpc>
                <a:spcPct val="117000"/>
              </a:lnSpc>
            </a:pPr>
            <a:endParaRPr sz="1000" dirty="0">
              <a:latin typeface="Arial" panose="020B0604020202020204"/>
              <a:ea typeface="Arial" panose="020B0604020202020204"/>
              <a:cs typeface="Arial" panose="020B0604020202020204"/>
            </a:endParaRPr>
          </a:p>
          <a:p>
            <a:pPr algn="l" rtl="0" eaLnBrk="0">
              <a:lnSpc>
                <a:spcPct val="117000"/>
              </a:lnSpc>
            </a:pPr>
            <a:endParaRPr sz="1000" dirty="0">
              <a:latin typeface="Arial" panose="020B0604020202020204"/>
              <a:ea typeface="Arial" panose="020B0604020202020204"/>
              <a:cs typeface="Arial" panose="020B0604020202020204"/>
            </a:endParaRPr>
          </a:p>
          <a:p>
            <a:pPr algn="l" rtl="0" eaLnBrk="0">
              <a:lnSpc>
                <a:spcPct val="117000"/>
              </a:lnSpc>
            </a:pPr>
            <a:endParaRPr sz="1000" dirty="0">
              <a:latin typeface="Arial" panose="020B0604020202020204"/>
              <a:ea typeface="Arial" panose="020B0604020202020204"/>
              <a:cs typeface="Arial" panose="020B0604020202020204"/>
            </a:endParaRPr>
          </a:p>
          <a:p>
            <a:pPr algn="l" rtl="0" eaLnBrk="0">
              <a:lnSpc>
                <a:spcPct val="116000"/>
              </a:lnSpc>
            </a:pPr>
            <a:endParaRPr sz="500" dirty="0">
              <a:latin typeface="Arial" panose="020B0604020202020204"/>
              <a:ea typeface="Arial" panose="020B0604020202020204"/>
              <a:cs typeface="Arial" panose="020B0604020202020204"/>
            </a:endParaRPr>
          </a:p>
          <a:p>
            <a:pPr marL="12700" algn="l" rtl="0" eaLnBrk="0">
              <a:lnSpc>
                <a:spcPct val="96000"/>
              </a:lnSpc>
              <a:spcBef>
                <a:spcPts val="5"/>
              </a:spcBef>
            </a:pPr>
            <a:r>
              <a:rPr sz="2300" kern="0" spc="-70" dirty="0">
                <a:solidFill>
                  <a:srgbClr val="000000">
                    <a:alpha val="100000"/>
                  </a:srgbClr>
                </a:solidFill>
                <a:latin typeface="黑体" panose="02010609060101010101" charset="-122"/>
                <a:ea typeface="黑体" panose="02010609060101010101" charset="-122"/>
                <a:cs typeface="黑体" panose="02010609060101010101" charset="-122"/>
              </a:rPr>
              <a:t>·</a:t>
            </a:r>
            <a:r>
              <a:rPr sz="2300" kern="0" spc="-860" dirty="0">
                <a:solidFill>
                  <a:srgbClr val="000000">
                    <a:alpha val="100000"/>
                  </a:srgbClr>
                </a:solidFill>
                <a:latin typeface="黑体" panose="02010609060101010101" charset="-122"/>
                <a:ea typeface="黑体" panose="02010609060101010101" charset="-122"/>
                <a:cs typeface="黑体" panose="02010609060101010101" charset="-122"/>
              </a:rPr>
              <a:t> </a:t>
            </a:r>
            <a:r>
              <a:rPr sz="2300" b="1" kern="0" spc="-70" dirty="0">
                <a:solidFill>
                  <a:srgbClr val="000000">
                    <a:alpha val="100000"/>
                  </a:srgbClr>
                </a:solidFill>
                <a:latin typeface="黑体" panose="02010609060101010101" charset="-122"/>
                <a:ea typeface="黑体" panose="02010609060101010101" charset="-122"/>
                <a:cs typeface="黑体" panose="02010609060101010101" charset="-122"/>
              </a:rPr>
              <a:t>适配器模式</a:t>
            </a:r>
            <a:endParaRPr sz="2300" dirty="0">
              <a:latin typeface="黑体" panose="02010609060101010101" charset="-122"/>
              <a:ea typeface="黑体" panose="02010609060101010101" charset="-122"/>
              <a:cs typeface="黑体" panose="02010609060101010101" charset="-122"/>
            </a:endParaRPr>
          </a:p>
        </p:txBody>
      </p:sp>
      <p:sp>
        <p:nvSpPr>
          <p:cNvPr id="342" name="textbox 342"/>
          <p:cNvSpPr/>
          <p:nvPr/>
        </p:nvSpPr>
        <p:spPr>
          <a:xfrm>
            <a:off x="1003279" y="3854470"/>
            <a:ext cx="3136900" cy="355600"/>
          </a:xfrm>
          <a:prstGeom prst="rect">
            <a:avLst/>
          </a:prstGeom>
          <a:solidFill>
            <a:srgbClr val="C6D9EF">
              <a:alpha val="100000"/>
            </a:srgbClr>
          </a:solidFill>
          <a:ln w="0" cap="flat">
            <a:noFill/>
            <a:prstDash val="solid"/>
            <a:miter lim="0"/>
          </a:ln>
        </p:spPr>
        <p:txBody>
          <a:bodyPr vert="horz" wrap="square" lIns="0" tIns="0" rIns="0" bIns="0"/>
          <a:lstStyle/>
          <a:p>
            <a:pPr algn="l" rtl="0" eaLnBrk="0">
              <a:lnSpc>
                <a:spcPct val="105000"/>
              </a:lnSpc>
            </a:pPr>
            <a:endParaRPr sz="600" dirty="0">
              <a:latin typeface="Arial" panose="020B0604020202020204"/>
              <a:ea typeface="Arial" panose="020B0604020202020204"/>
              <a:cs typeface="Arial" panose="020B0604020202020204"/>
            </a:endParaRPr>
          </a:p>
          <a:p>
            <a:pPr marL="75565" algn="l" rtl="0" eaLnBrk="0">
              <a:lnSpc>
                <a:spcPct val="97000"/>
              </a:lnSpc>
              <a:spcBef>
                <a:spcPts val="0"/>
              </a:spcBef>
            </a:pPr>
            <a:r>
              <a:rPr sz="1700" kern="0" spc="0" dirty="0">
                <a:solidFill>
                  <a:srgbClr val="000000">
                    <a:alpha val="100000"/>
                  </a:srgbClr>
                </a:solidFill>
                <a:latin typeface="楷体" panose="02010609060101010101" charset="-122"/>
                <a:ea typeface="楷体" panose="02010609060101010101" charset="-122"/>
                <a:cs typeface="楷体" panose="02010609060101010101" charset="-122"/>
              </a:rPr>
              <a:t>适配器模式中包括三种角色：</a:t>
            </a:r>
            <a:endParaRPr sz="1700" dirty="0">
              <a:latin typeface="楷体" panose="02010609060101010101" charset="-122"/>
              <a:ea typeface="楷体" panose="02010609060101010101" charset="-122"/>
              <a:cs typeface="楷体" panose="02010609060101010101" charset="-122"/>
            </a:endParaRPr>
          </a:p>
        </p:txBody>
      </p:sp>
      <p:sp>
        <p:nvSpPr>
          <p:cNvPr id="344" name="textbox 344"/>
          <p:cNvSpPr/>
          <p:nvPr/>
        </p:nvSpPr>
        <p:spPr>
          <a:xfrm>
            <a:off x="9359900" y="328992"/>
            <a:ext cx="796290" cy="690244"/>
          </a:xfrm>
          <a:prstGeom prst="rect">
            <a:avLst/>
          </a:prstGeom>
          <a:noFill/>
          <a:ln w="0" cap="flat">
            <a:noFill/>
            <a:prstDash val="solid"/>
            <a:miter lim="0"/>
          </a:ln>
        </p:spPr>
        <p:txBody>
          <a:bodyPr vert="horz" wrap="square" lIns="0" tIns="0" rIns="0" bIns="0"/>
          <a:lstStyle/>
          <a:p>
            <a:pPr algn="l" rtl="0" eaLnBrk="0">
              <a:lnSpc>
                <a:spcPct val="86000"/>
              </a:lnSpc>
            </a:pPr>
            <a:endParaRPr sz="100" dirty="0">
              <a:latin typeface="Arial" panose="020B0604020202020204"/>
              <a:ea typeface="Arial" panose="020B0604020202020204"/>
              <a:cs typeface="Arial" panose="020B0604020202020204"/>
            </a:endParaRPr>
          </a:p>
          <a:p>
            <a:pPr algn="r" rtl="0" eaLnBrk="0">
              <a:lnSpc>
                <a:spcPct val="82000"/>
              </a:lnSpc>
            </a:pPr>
            <a:r>
              <a:rPr sz="800" kern="0" spc="60" dirty="0">
                <a:solidFill>
                  <a:srgbClr val="000000">
                    <a:alpha val="100000"/>
                  </a:srgbClr>
                </a:solidFill>
                <a:latin typeface="Times New Roman" panose="02020603050405020304"/>
                <a:ea typeface="Times New Roman" panose="02020603050405020304"/>
                <a:cs typeface="Times New Roman" panose="02020603050405020304"/>
              </a:rPr>
              <a:t>&lt;&lt;</a:t>
            </a:r>
            <a:r>
              <a:rPr sz="800" kern="0" spc="0" dirty="0">
                <a:solidFill>
                  <a:srgbClr val="000000">
                    <a:alpha val="100000"/>
                  </a:srgbClr>
                </a:solidFill>
                <a:latin typeface="Times New Roman" panose="02020603050405020304"/>
                <a:ea typeface="Times New Roman" panose="02020603050405020304"/>
                <a:cs typeface="Times New Roman" panose="02020603050405020304"/>
              </a:rPr>
              <a:t>interface</a:t>
            </a:r>
            <a:r>
              <a:rPr sz="800" kern="0" spc="60" dirty="0">
                <a:solidFill>
                  <a:srgbClr val="000000">
                    <a:alpha val="100000"/>
                  </a:srgbClr>
                </a:solidFill>
                <a:latin typeface="Times New Roman" panose="02020603050405020304"/>
                <a:ea typeface="Times New Roman" panose="02020603050405020304"/>
                <a:cs typeface="Times New Roman" panose="02020603050405020304"/>
              </a:rPr>
              <a:t>&gt;&gt;</a:t>
            </a:r>
            <a:endParaRPr sz="800" dirty="0">
              <a:latin typeface="Times New Roman" panose="02020603050405020304"/>
              <a:ea typeface="Times New Roman" panose="02020603050405020304"/>
              <a:cs typeface="Times New Roman" panose="02020603050405020304"/>
            </a:endParaRPr>
          </a:p>
          <a:p>
            <a:pPr marL="292100" algn="l" rtl="0" eaLnBrk="0">
              <a:lnSpc>
                <a:spcPct val="82000"/>
              </a:lnSpc>
              <a:spcBef>
                <a:spcPts val="605"/>
              </a:spcBef>
            </a:pPr>
            <a:r>
              <a:rPr sz="800" b="1" i="1" kern="0" spc="20" dirty="0">
                <a:solidFill>
                  <a:srgbClr val="000000">
                    <a:alpha val="100000"/>
                  </a:srgbClr>
                </a:solidFill>
                <a:latin typeface="Times New Roman" panose="02020603050405020304"/>
                <a:ea typeface="Times New Roman" panose="02020603050405020304"/>
                <a:cs typeface="Times New Roman" panose="02020603050405020304"/>
              </a:rPr>
              <a:t>Adaptee</a:t>
            </a:r>
            <a:endParaRPr sz="800" dirty="0">
              <a:latin typeface="Times New Roman" panose="02020603050405020304"/>
              <a:ea typeface="Times New Roman" panose="02020603050405020304"/>
              <a:cs typeface="Times New Roman" panose="02020603050405020304"/>
            </a:endParaRPr>
          </a:p>
          <a:p>
            <a:pPr algn="l" rtl="0" eaLnBrk="0">
              <a:lnSpc>
                <a:spcPct val="167000"/>
              </a:lnSpc>
            </a:pPr>
            <a:endParaRPr sz="1000" dirty="0">
              <a:latin typeface="Arial" panose="020B0604020202020204"/>
              <a:ea typeface="Arial" panose="020B0604020202020204"/>
              <a:cs typeface="Arial" panose="020B0604020202020204"/>
            </a:endParaRPr>
          </a:p>
          <a:p>
            <a:pPr algn="l" rtl="0" eaLnBrk="0">
              <a:lnSpc>
                <a:spcPct val="104000"/>
              </a:lnSpc>
            </a:pPr>
            <a:endParaRPr sz="200" dirty="0">
              <a:latin typeface="Arial" panose="020B0604020202020204"/>
              <a:ea typeface="Arial" panose="020B0604020202020204"/>
              <a:cs typeface="Arial" panose="020B0604020202020204"/>
            </a:endParaRPr>
          </a:p>
          <a:p>
            <a:pPr marL="12700" algn="l" rtl="0" eaLnBrk="0">
              <a:lnSpc>
                <a:spcPct val="83000"/>
              </a:lnSpc>
            </a:pPr>
            <a:r>
              <a:rPr sz="800" kern="0" spc="20" dirty="0" err="1">
                <a:solidFill>
                  <a:srgbClr val="000000">
                    <a:alpha val="100000"/>
                  </a:srgbClr>
                </a:solidFill>
                <a:latin typeface="Times New Roman" panose="02020603050405020304"/>
                <a:ea typeface="Times New Roman" panose="02020603050405020304"/>
                <a:cs typeface="Times New Roman" panose="02020603050405020304"/>
              </a:rPr>
              <a:t>methodB</a:t>
            </a:r>
            <a:r>
              <a:rPr sz="800" kern="0" spc="20" dirty="0">
                <a:solidFill>
                  <a:srgbClr val="000000">
                    <a:alpha val="100000"/>
                  </a:srgbClr>
                </a:solidFill>
                <a:latin typeface="Times New Roman" panose="02020603050405020304"/>
                <a:ea typeface="Times New Roman" panose="02020603050405020304"/>
                <a:cs typeface="Times New Roman" panose="02020603050405020304"/>
              </a:rPr>
              <a:t>(</a:t>
            </a:r>
            <a:r>
              <a:rPr lang="en-US" sz="800" kern="0" spc="20" dirty="0">
                <a:solidFill>
                  <a:srgbClr val="000000">
                    <a:alpha val="100000"/>
                  </a:srgbClr>
                </a:solidFill>
                <a:latin typeface="Times New Roman" panose="02020603050405020304"/>
                <a:ea typeface="Times New Roman" panose="02020603050405020304"/>
                <a:cs typeface="Times New Roman" panose="02020603050405020304"/>
              </a:rPr>
              <a:t>)</a:t>
            </a:r>
            <a:r>
              <a:rPr sz="800" kern="0" spc="20" dirty="0">
                <a:solidFill>
                  <a:srgbClr val="000000">
                    <a:alpha val="100000"/>
                  </a:srgbClr>
                </a:solidFill>
                <a:latin typeface="Times New Roman" panose="02020603050405020304"/>
                <a:ea typeface="Times New Roman" panose="02020603050405020304"/>
                <a:cs typeface="Times New Roman" panose="02020603050405020304"/>
              </a:rPr>
              <a:t>:void</a:t>
            </a:r>
            <a:endParaRPr sz="800" dirty="0">
              <a:latin typeface="Times New Roman" panose="02020603050405020304"/>
              <a:ea typeface="Times New Roman" panose="02020603050405020304"/>
              <a:cs typeface="Times New Roman" panose="02020603050405020304"/>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 name="textbox 346"/>
          <p:cNvSpPr/>
          <p:nvPr/>
        </p:nvSpPr>
        <p:spPr>
          <a:xfrm>
            <a:off x="895360" y="4384131"/>
            <a:ext cx="10357484" cy="2287904"/>
          </a:xfrm>
          <a:prstGeom prst="rect">
            <a:avLst/>
          </a:prstGeom>
          <a:noFill/>
          <a:ln w="0" cap="flat">
            <a:noFill/>
            <a:prstDash val="solid"/>
            <a:miter lim="0"/>
          </a:ln>
        </p:spPr>
        <p:txBody>
          <a:bodyPr vert="horz" wrap="square" lIns="0" tIns="0" rIns="0" bIns="0"/>
          <a:lstStyle/>
          <a:p>
            <a:pPr algn="l" rtl="0" eaLnBrk="0">
              <a:lnSpc>
                <a:spcPct val="78000"/>
              </a:lnSpc>
            </a:pPr>
            <a:endParaRPr sz="100" dirty="0">
              <a:latin typeface="Arial" panose="020B0604020202020204"/>
              <a:ea typeface="Arial" panose="020B0604020202020204"/>
              <a:cs typeface="Arial" panose="020B0604020202020204"/>
            </a:endParaRPr>
          </a:p>
          <a:p>
            <a:pPr marL="386715" indent="-292100" algn="l" rtl="0" eaLnBrk="0">
              <a:lnSpc>
                <a:spcPct val="108000"/>
              </a:lnSpc>
            </a:pPr>
            <a:r>
              <a:rPr sz="1700" kern="0" spc="70" dirty="0">
                <a:solidFill>
                  <a:srgbClr val="000000">
                    <a:alpha val="100000"/>
                  </a:srgbClr>
                </a:solidFill>
                <a:latin typeface="楷体" panose="02010609060101010101" charset="-122"/>
                <a:ea typeface="楷体" panose="02010609060101010101" charset="-122"/>
                <a:cs typeface="楷体" panose="02010609060101010101" charset="-122"/>
              </a:rPr>
              <a:t>·</a:t>
            </a:r>
            <a:r>
              <a:rPr sz="1700" kern="0" spc="390" dirty="0">
                <a:solidFill>
                  <a:srgbClr val="000000">
                    <a:alpha val="100000"/>
                  </a:srgbClr>
                </a:solidFill>
                <a:latin typeface="楷体" panose="02010609060101010101" charset="-122"/>
                <a:ea typeface="楷体" panose="02010609060101010101" charset="-122"/>
                <a:cs typeface="楷体" panose="02010609060101010101" charset="-122"/>
              </a:rPr>
              <a:t> </a:t>
            </a:r>
            <a:r>
              <a:rPr sz="1700" b="1" kern="0" spc="70" dirty="0">
                <a:solidFill>
                  <a:srgbClr val="000000">
                    <a:alpha val="100000"/>
                  </a:srgbClr>
                </a:solidFill>
                <a:latin typeface="楷体" panose="02010609060101010101" charset="-122"/>
                <a:ea typeface="楷体" panose="02010609060101010101" charset="-122"/>
                <a:cs typeface="楷体" panose="02010609060101010101" charset="-122"/>
              </a:rPr>
              <a:t>策略</a:t>
            </a:r>
            <a:r>
              <a:rPr sz="1700" kern="0" spc="70" dirty="0">
                <a:solidFill>
                  <a:srgbClr val="000000">
                    <a:alpha val="100000"/>
                  </a:srgbClr>
                </a:solidFill>
                <a:latin typeface="楷体" panose="02010609060101010101" charset="-122"/>
                <a:ea typeface="楷体" panose="02010609060101010101" charset="-122"/>
                <a:cs typeface="楷体" panose="02010609060101010101" charset="-122"/>
              </a:rPr>
              <a:t> </a:t>
            </a:r>
            <a:r>
              <a:rPr sz="1700" b="1" kern="0" spc="70" dirty="0">
                <a:solidFill>
                  <a:srgbClr val="000000">
                    <a:alpha val="100000"/>
                  </a:srgbClr>
                </a:solidFill>
                <a:latin typeface="Times New Roman" panose="02020603050405020304"/>
                <a:ea typeface="Times New Roman" panose="02020603050405020304"/>
                <a:cs typeface="Times New Roman" panose="02020603050405020304"/>
              </a:rPr>
              <a:t>(</a:t>
            </a:r>
            <a:r>
              <a:rPr sz="1700" b="1" kern="0" spc="0" dirty="0">
                <a:solidFill>
                  <a:srgbClr val="000000">
                    <a:alpha val="100000"/>
                  </a:srgbClr>
                </a:solidFill>
                <a:latin typeface="Times New Roman" panose="02020603050405020304"/>
                <a:ea typeface="Times New Roman" panose="02020603050405020304"/>
                <a:cs typeface="Times New Roman" panose="02020603050405020304"/>
              </a:rPr>
              <a:t>Strategy</a:t>
            </a:r>
            <a:r>
              <a:rPr sz="1700" b="1" kern="0" spc="70" dirty="0">
                <a:solidFill>
                  <a:srgbClr val="000000">
                    <a:alpha val="100000"/>
                  </a:srgbClr>
                </a:solidFill>
                <a:latin typeface="Times New Roman" panose="02020603050405020304"/>
                <a:ea typeface="Times New Roman" panose="02020603050405020304"/>
                <a:cs typeface="Times New Roman" panose="02020603050405020304"/>
              </a:rPr>
              <a:t>)    </a:t>
            </a:r>
            <a:r>
              <a:rPr sz="1700" kern="0" spc="70" dirty="0">
                <a:solidFill>
                  <a:srgbClr val="000000">
                    <a:alpha val="100000"/>
                  </a:srgbClr>
                </a:solidFill>
                <a:latin typeface="楷体" panose="02010609060101010101" charset="-122"/>
                <a:ea typeface="楷体" panose="02010609060101010101" charset="-122"/>
                <a:cs typeface="楷体" panose="02010609060101010101" charset="-122"/>
              </a:rPr>
              <a:t>:</a:t>
            </a:r>
            <a:r>
              <a:rPr sz="1700" kern="0" spc="370" dirty="0">
                <a:solidFill>
                  <a:srgbClr val="000000">
                    <a:alpha val="100000"/>
                  </a:srgbClr>
                </a:solidFill>
                <a:latin typeface="楷体" panose="02010609060101010101" charset="-122"/>
                <a:ea typeface="楷体" panose="02010609060101010101" charset="-122"/>
                <a:cs typeface="楷体" panose="02010609060101010101" charset="-122"/>
              </a:rPr>
              <a:t> </a:t>
            </a:r>
            <a:r>
              <a:rPr sz="1700" kern="0" spc="70" dirty="0">
                <a:solidFill>
                  <a:srgbClr val="000000">
                    <a:alpha val="100000"/>
                  </a:srgbClr>
                </a:solidFill>
                <a:latin typeface="楷体" panose="02010609060101010101" charset="-122"/>
                <a:ea typeface="楷体" panose="02010609060101010101" charset="-122"/>
                <a:cs typeface="楷体" panose="02010609060101010101" charset="-122"/>
              </a:rPr>
              <a:t>策略是一个</a:t>
            </a:r>
            <a:r>
              <a:rPr sz="1700" kern="0" spc="70" dirty="0">
                <a:solidFill>
                  <a:srgbClr val="E02020">
                    <a:alpha val="100000"/>
                  </a:srgbClr>
                </a:solidFill>
                <a:latin typeface="楷体" panose="02010609060101010101" charset="-122"/>
                <a:ea typeface="楷体" panose="02010609060101010101" charset="-122"/>
                <a:cs typeface="楷体" panose="02010609060101010101" charset="-122"/>
              </a:rPr>
              <a:t>接口</a:t>
            </a:r>
            <a:r>
              <a:rPr sz="1700" kern="0" spc="70" dirty="0">
                <a:solidFill>
                  <a:srgbClr val="000000">
                    <a:alpha val="100000"/>
                  </a:srgbClr>
                </a:solidFill>
                <a:latin typeface="楷体" panose="02010609060101010101" charset="-122"/>
                <a:ea typeface="楷体" panose="02010609060101010101" charset="-122"/>
                <a:cs typeface="楷体" panose="02010609060101010101" charset="-122"/>
              </a:rPr>
              <a:t>，该</a:t>
            </a:r>
            <a:r>
              <a:rPr sz="1700" kern="0" spc="60" dirty="0">
                <a:solidFill>
                  <a:srgbClr val="000000">
                    <a:alpha val="100000"/>
                  </a:srgbClr>
                </a:solidFill>
                <a:latin typeface="楷体" panose="02010609060101010101" charset="-122"/>
                <a:ea typeface="楷体" panose="02010609060101010101" charset="-122"/>
                <a:cs typeface="楷体" panose="02010609060101010101" charset="-122"/>
              </a:rPr>
              <a:t>接口定义若干个算法标识，即定义了若</a:t>
            </a:r>
            <a:r>
              <a:rPr sz="1700" kern="0" spc="0" dirty="0">
                <a:solidFill>
                  <a:srgbClr val="000000">
                    <a:alpha val="100000"/>
                  </a:srgbClr>
                </a:solidFill>
                <a:latin typeface="楷体" panose="02010609060101010101" charset="-122"/>
                <a:ea typeface="楷体" panose="02010609060101010101" charset="-122"/>
                <a:cs typeface="楷体" panose="02010609060101010101" charset="-122"/>
              </a:rPr>
              <a:t>                   </a:t>
            </a:r>
            <a:r>
              <a:rPr sz="1700" kern="0" spc="60" dirty="0">
                <a:solidFill>
                  <a:srgbClr val="000000">
                    <a:alpha val="100000"/>
                  </a:srgbClr>
                </a:solidFill>
                <a:latin typeface="楷体" panose="02010609060101010101" charset="-122"/>
                <a:ea typeface="楷体" panose="02010609060101010101" charset="-122"/>
                <a:cs typeface="楷体" panose="02010609060101010101" charset="-122"/>
              </a:rPr>
              <a:t>干个抽象方法。</a:t>
            </a:r>
            <a:endParaRPr sz="1700" dirty="0">
              <a:latin typeface="楷体" panose="02010609060101010101" charset="-122"/>
              <a:ea typeface="楷体" panose="02010609060101010101" charset="-122"/>
              <a:cs typeface="楷体" panose="02010609060101010101" charset="-122"/>
            </a:endParaRPr>
          </a:p>
          <a:p>
            <a:pPr marL="386715" indent="-292100" algn="l" rtl="0" eaLnBrk="0">
              <a:lnSpc>
                <a:spcPct val="107000"/>
              </a:lnSpc>
              <a:spcBef>
                <a:spcPts val="10"/>
              </a:spcBef>
            </a:pPr>
            <a:r>
              <a:rPr sz="1700" kern="0" spc="70" dirty="0">
                <a:solidFill>
                  <a:srgbClr val="000000">
                    <a:alpha val="100000"/>
                  </a:srgbClr>
                </a:solidFill>
                <a:latin typeface="楷体" panose="02010609060101010101" charset="-122"/>
                <a:ea typeface="楷体" panose="02010609060101010101" charset="-122"/>
                <a:cs typeface="楷体" panose="02010609060101010101" charset="-122"/>
              </a:rPr>
              <a:t>·</a:t>
            </a:r>
            <a:r>
              <a:rPr sz="1700" kern="0" spc="390" dirty="0">
                <a:solidFill>
                  <a:srgbClr val="000000">
                    <a:alpha val="100000"/>
                  </a:srgbClr>
                </a:solidFill>
                <a:latin typeface="楷体" panose="02010609060101010101" charset="-122"/>
                <a:ea typeface="楷体" panose="02010609060101010101" charset="-122"/>
                <a:cs typeface="楷体" panose="02010609060101010101" charset="-122"/>
              </a:rPr>
              <a:t> </a:t>
            </a:r>
            <a:r>
              <a:rPr sz="1700" b="1" kern="0" spc="70" dirty="0">
                <a:solidFill>
                  <a:srgbClr val="000000">
                    <a:alpha val="100000"/>
                  </a:srgbClr>
                </a:solidFill>
                <a:latin typeface="楷体" panose="02010609060101010101" charset="-122"/>
                <a:ea typeface="楷体" panose="02010609060101010101" charset="-122"/>
                <a:cs typeface="楷体" panose="02010609060101010101" charset="-122"/>
              </a:rPr>
              <a:t>具体策略</a:t>
            </a:r>
            <a:r>
              <a:rPr sz="1700" kern="0" spc="70" dirty="0">
                <a:solidFill>
                  <a:srgbClr val="000000">
                    <a:alpha val="100000"/>
                  </a:srgbClr>
                </a:solidFill>
                <a:latin typeface="楷体" panose="02010609060101010101" charset="-122"/>
                <a:ea typeface="楷体" panose="02010609060101010101" charset="-122"/>
                <a:cs typeface="楷体" panose="02010609060101010101" charset="-122"/>
              </a:rPr>
              <a:t> </a:t>
            </a:r>
            <a:r>
              <a:rPr sz="1700" b="1" kern="0" spc="70" dirty="0">
                <a:solidFill>
                  <a:srgbClr val="000000">
                    <a:alpha val="100000"/>
                  </a:srgbClr>
                </a:solidFill>
                <a:latin typeface="Times New Roman" panose="02020603050405020304"/>
                <a:ea typeface="Times New Roman" panose="02020603050405020304"/>
                <a:cs typeface="Times New Roman" panose="02020603050405020304"/>
              </a:rPr>
              <a:t>(</a:t>
            </a:r>
            <a:r>
              <a:rPr sz="1700" b="1" kern="0" spc="0" dirty="0">
                <a:solidFill>
                  <a:srgbClr val="000000">
                    <a:alpha val="100000"/>
                  </a:srgbClr>
                </a:solidFill>
                <a:latin typeface="Times New Roman" panose="02020603050405020304"/>
                <a:ea typeface="Times New Roman" panose="02020603050405020304"/>
                <a:cs typeface="Times New Roman" panose="02020603050405020304"/>
              </a:rPr>
              <a:t>ConcreteStrategy</a:t>
            </a:r>
            <a:r>
              <a:rPr sz="1700" b="1" kern="0" spc="70" dirty="0">
                <a:solidFill>
                  <a:srgbClr val="000000">
                    <a:alpha val="100000"/>
                  </a:srgbClr>
                </a:solidFill>
                <a:latin typeface="Times New Roman" panose="02020603050405020304"/>
                <a:ea typeface="Times New Roman" panose="02020603050405020304"/>
                <a:cs typeface="Times New Roman" panose="02020603050405020304"/>
              </a:rPr>
              <a:t>)     </a:t>
            </a:r>
            <a:r>
              <a:rPr sz="1700" kern="0" spc="70" dirty="0">
                <a:solidFill>
                  <a:srgbClr val="000000">
                    <a:alpha val="100000"/>
                  </a:srgbClr>
                </a:solidFill>
                <a:latin typeface="楷体" panose="02010609060101010101" charset="-122"/>
                <a:ea typeface="楷体" panose="02010609060101010101" charset="-122"/>
                <a:cs typeface="楷体" panose="02010609060101010101" charset="-122"/>
              </a:rPr>
              <a:t>:</a:t>
            </a:r>
            <a:r>
              <a:rPr sz="1700" kern="0" spc="380" dirty="0">
                <a:solidFill>
                  <a:srgbClr val="000000">
                    <a:alpha val="100000"/>
                  </a:srgbClr>
                </a:solidFill>
                <a:latin typeface="楷体" panose="02010609060101010101" charset="-122"/>
                <a:ea typeface="楷体" panose="02010609060101010101" charset="-122"/>
                <a:cs typeface="楷体" panose="02010609060101010101" charset="-122"/>
              </a:rPr>
              <a:t> </a:t>
            </a:r>
            <a:r>
              <a:rPr sz="1700" kern="0" spc="70" dirty="0">
                <a:solidFill>
                  <a:srgbClr val="000000">
                    <a:alpha val="100000"/>
                  </a:srgbClr>
                </a:solidFill>
                <a:latin typeface="楷体" panose="02010609060101010101" charset="-122"/>
                <a:ea typeface="楷体" panose="02010609060101010101" charset="-122"/>
                <a:cs typeface="楷体" panose="02010609060101010101" charset="-122"/>
              </a:rPr>
              <a:t>具体策略</a:t>
            </a:r>
            <a:r>
              <a:rPr sz="1700" kern="0" spc="60" dirty="0">
                <a:solidFill>
                  <a:srgbClr val="000000">
                    <a:alpha val="100000"/>
                  </a:srgbClr>
                </a:solidFill>
                <a:latin typeface="楷体" panose="02010609060101010101" charset="-122"/>
                <a:ea typeface="楷体" panose="02010609060101010101" charset="-122"/>
                <a:cs typeface="楷体" panose="02010609060101010101" charset="-122"/>
              </a:rPr>
              <a:t>是实现策略接口的类。具体策略实现</a:t>
            </a:r>
            <a:r>
              <a:rPr sz="1700" kern="0" spc="0" dirty="0">
                <a:solidFill>
                  <a:srgbClr val="000000">
                    <a:alpha val="100000"/>
                  </a:srgbClr>
                </a:solidFill>
                <a:latin typeface="楷体" panose="02010609060101010101" charset="-122"/>
                <a:ea typeface="楷体" panose="02010609060101010101" charset="-122"/>
                <a:cs typeface="楷体" panose="02010609060101010101" charset="-122"/>
              </a:rPr>
              <a:t>                   </a:t>
            </a:r>
            <a:r>
              <a:rPr sz="1700" kern="0" spc="100" dirty="0">
                <a:solidFill>
                  <a:srgbClr val="000000">
                    <a:alpha val="100000"/>
                  </a:srgbClr>
                </a:solidFill>
                <a:latin typeface="楷体" panose="02010609060101010101" charset="-122"/>
                <a:ea typeface="楷体" panose="02010609060101010101" charset="-122"/>
                <a:cs typeface="楷体" panose="02010609060101010101" charset="-122"/>
              </a:rPr>
              <a:t>策略接口所定义的抽象方法，即给出算法标识</a:t>
            </a:r>
            <a:r>
              <a:rPr sz="1700" kern="0" spc="90" dirty="0">
                <a:solidFill>
                  <a:srgbClr val="000000">
                    <a:alpha val="100000"/>
                  </a:srgbClr>
                </a:solidFill>
                <a:latin typeface="楷体" panose="02010609060101010101" charset="-122"/>
                <a:ea typeface="楷体" panose="02010609060101010101" charset="-122"/>
                <a:cs typeface="楷体" panose="02010609060101010101" charset="-122"/>
              </a:rPr>
              <a:t>的具体算法。</a:t>
            </a:r>
            <a:endParaRPr sz="1700" dirty="0">
              <a:latin typeface="楷体" panose="02010609060101010101" charset="-122"/>
              <a:ea typeface="楷体" panose="02010609060101010101" charset="-122"/>
              <a:cs typeface="楷体" panose="02010609060101010101" charset="-122"/>
            </a:endParaRPr>
          </a:p>
          <a:p>
            <a:pPr marL="386715" indent="-292100" algn="l" rtl="0" eaLnBrk="0">
              <a:lnSpc>
                <a:spcPct val="106000"/>
              </a:lnSpc>
              <a:spcBef>
                <a:spcPts val="30"/>
              </a:spcBef>
            </a:pPr>
            <a:r>
              <a:rPr sz="1700" kern="0" spc="130" dirty="0">
                <a:solidFill>
                  <a:srgbClr val="000000">
                    <a:alpha val="100000"/>
                  </a:srgbClr>
                </a:solidFill>
                <a:latin typeface="楷体" panose="02010609060101010101" charset="-122"/>
                <a:ea typeface="楷体" panose="02010609060101010101" charset="-122"/>
                <a:cs typeface="楷体" panose="02010609060101010101" charset="-122"/>
              </a:rPr>
              <a:t>·</a:t>
            </a:r>
            <a:r>
              <a:rPr sz="1700" kern="0" spc="390" dirty="0">
                <a:solidFill>
                  <a:srgbClr val="000000">
                    <a:alpha val="100000"/>
                  </a:srgbClr>
                </a:solidFill>
                <a:latin typeface="楷体" panose="02010609060101010101" charset="-122"/>
                <a:ea typeface="楷体" panose="02010609060101010101" charset="-122"/>
                <a:cs typeface="楷体" panose="02010609060101010101" charset="-122"/>
              </a:rPr>
              <a:t> </a:t>
            </a:r>
            <a:r>
              <a:rPr sz="1700" b="1" kern="0" spc="130" dirty="0">
                <a:solidFill>
                  <a:srgbClr val="000000">
                    <a:alpha val="100000"/>
                  </a:srgbClr>
                </a:solidFill>
                <a:latin typeface="楷体" panose="02010609060101010101" charset="-122"/>
                <a:ea typeface="楷体" panose="02010609060101010101" charset="-122"/>
                <a:cs typeface="楷体" panose="02010609060101010101" charset="-122"/>
              </a:rPr>
              <a:t>上下文</a:t>
            </a:r>
            <a:r>
              <a:rPr sz="1700" kern="0" spc="-150" dirty="0">
                <a:solidFill>
                  <a:srgbClr val="000000">
                    <a:alpha val="100000"/>
                  </a:srgbClr>
                </a:solidFill>
                <a:latin typeface="楷体" panose="02010609060101010101" charset="-122"/>
                <a:ea typeface="楷体" panose="02010609060101010101" charset="-122"/>
                <a:cs typeface="楷体" panose="02010609060101010101" charset="-122"/>
              </a:rPr>
              <a:t> </a:t>
            </a:r>
            <a:r>
              <a:rPr sz="1700" b="1" kern="0" spc="130" dirty="0">
                <a:solidFill>
                  <a:srgbClr val="000000">
                    <a:alpha val="100000"/>
                  </a:srgbClr>
                </a:solidFill>
                <a:latin typeface="Times New Roman" panose="02020603050405020304"/>
                <a:ea typeface="Times New Roman" panose="02020603050405020304"/>
                <a:cs typeface="Times New Roman" panose="02020603050405020304"/>
              </a:rPr>
              <a:t>(</a:t>
            </a:r>
            <a:r>
              <a:rPr sz="1700" b="1" kern="0" spc="0" dirty="0">
                <a:solidFill>
                  <a:srgbClr val="000000">
                    <a:alpha val="100000"/>
                  </a:srgbClr>
                </a:solidFill>
                <a:latin typeface="Times New Roman" panose="02020603050405020304"/>
                <a:ea typeface="Times New Roman" panose="02020603050405020304"/>
                <a:cs typeface="Times New Roman" panose="02020603050405020304"/>
              </a:rPr>
              <a:t>Context</a:t>
            </a:r>
            <a:r>
              <a:rPr sz="1700" b="1" kern="0" spc="130" dirty="0">
                <a:solidFill>
                  <a:srgbClr val="000000">
                    <a:alpha val="100000"/>
                  </a:srgbClr>
                </a:solidFill>
                <a:latin typeface="Times New Roman" panose="02020603050405020304"/>
                <a:ea typeface="Times New Roman" panose="02020603050405020304"/>
                <a:cs typeface="Times New Roman" panose="02020603050405020304"/>
              </a:rPr>
              <a:t>)    </a:t>
            </a:r>
            <a:r>
              <a:rPr sz="1700" kern="0" spc="130" dirty="0">
                <a:solidFill>
                  <a:srgbClr val="000000">
                    <a:alpha val="100000"/>
                  </a:srgbClr>
                </a:solidFill>
                <a:latin typeface="楷体" panose="02010609060101010101" charset="-122"/>
                <a:ea typeface="楷体" panose="02010609060101010101" charset="-122"/>
                <a:cs typeface="楷体" panose="02010609060101010101" charset="-122"/>
              </a:rPr>
              <a:t>:</a:t>
            </a:r>
            <a:r>
              <a:rPr sz="1700" kern="0" spc="420" dirty="0">
                <a:solidFill>
                  <a:srgbClr val="000000">
                    <a:alpha val="100000"/>
                  </a:srgbClr>
                </a:solidFill>
                <a:latin typeface="楷体" panose="02010609060101010101" charset="-122"/>
                <a:ea typeface="楷体" panose="02010609060101010101" charset="-122"/>
                <a:cs typeface="楷体" panose="02010609060101010101" charset="-122"/>
              </a:rPr>
              <a:t> </a:t>
            </a:r>
            <a:r>
              <a:rPr sz="1700" kern="0" spc="130" dirty="0">
                <a:solidFill>
                  <a:srgbClr val="000000">
                    <a:alpha val="100000"/>
                  </a:srgbClr>
                </a:solidFill>
                <a:latin typeface="楷体" panose="02010609060101010101" charset="-122"/>
                <a:ea typeface="楷体" panose="02010609060101010101" charset="-122"/>
                <a:cs typeface="楷体" panose="02010609060101010101" charset="-122"/>
              </a:rPr>
              <a:t>上下文是依赖于策略接口的类(是面向策略设计</a:t>
            </a:r>
            <a:r>
              <a:rPr sz="1700" kern="0" spc="120" dirty="0">
                <a:solidFill>
                  <a:srgbClr val="000000">
                    <a:alpha val="100000"/>
                  </a:srgbClr>
                </a:solidFill>
                <a:latin typeface="楷体" panose="02010609060101010101" charset="-122"/>
                <a:ea typeface="楷体" panose="02010609060101010101" charset="-122"/>
                <a:cs typeface="楷体" panose="02010609060101010101" charset="-122"/>
              </a:rPr>
              <a:t>的类),</a:t>
            </a:r>
            <a:r>
              <a:rPr sz="1700" kern="0" spc="0" dirty="0">
                <a:solidFill>
                  <a:srgbClr val="000000">
                    <a:alpha val="100000"/>
                  </a:srgbClr>
                </a:solidFill>
                <a:latin typeface="楷体" panose="02010609060101010101" charset="-122"/>
                <a:ea typeface="楷体" panose="02010609060101010101" charset="-122"/>
                <a:cs typeface="楷体" panose="02010609060101010101" charset="-122"/>
              </a:rPr>
              <a:t>                    </a:t>
            </a:r>
            <a:r>
              <a:rPr sz="1700" kern="0" spc="100" dirty="0">
                <a:solidFill>
                  <a:srgbClr val="000000">
                    <a:alpha val="100000"/>
                  </a:srgbClr>
                </a:solidFill>
                <a:latin typeface="楷体" panose="02010609060101010101" charset="-122"/>
                <a:ea typeface="楷体" panose="02010609060101010101" charset="-122"/>
                <a:cs typeface="楷体" panose="02010609060101010101" charset="-122"/>
              </a:rPr>
              <a:t>即上下文包含有用策略声明的变量。上下文中提供一个方法，该方法委托策略</a:t>
            </a:r>
            <a:r>
              <a:rPr sz="1700" kern="0" spc="0" dirty="0">
                <a:solidFill>
                  <a:srgbClr val="000000">
                    <a:alpha val="100000"/>
                  </a:srgbClr>
                </a:solidFill>
                <a:latin typeface="楷体" panose="02010609060101010101" charset="-122"/>
                <a:ea typeface="楷体" panose="02010609060101010101" charset="-122"/>
                <a:cs typeface="楷体" panose="02010609060101010101" charset="-122"/>
              </a:rPr>
              <a:t>                     </a:t>
            </a:r>
            <a:r>
              <a:rPr sz="1700" kern="0" spc="90" dirty="0">
                <a:solidFill>
                  <a:srgbClr val="000000">
                    <a:alpha val="100000"/>
                  </a:srgbClr>
                </a:solidFill>
                <a:latin typeface="楷体" panose="02010609060101010101" charset="-122"/>
                <a:ea typeface="楷体" panose="02010609060101010101" charset="-122"/>
                <a:cs typeface="楷体" panose="02010609060101010101" charset="-122"/>
              </a:rPr>
              <a:t>变量调用具体策略所实现的策略接口中的方法。</a:t>
            </a:r>
            <a:endParaRPr sz="1700" dirty="0">
              <a:latin typeface="楷体" panose="02010609060101010101" charset="-122"/>
              <a:ea typeface="楷体" panose="02010609060101010101" charset="-122"/>
              <a:cs typeface="楷体" panose="02010609060101010101" charset="-122"/>
            </a:endParaRPr>
          </a:p>
          <a:p>
            <a:pPr algn="l" rtl="0" eaLnBrk="0">
              <a:lnSpc>
                <a:spcPct val="100000"/>
              </a:lnSpc>
            </a:pPr>
            <a:endParaRPr sz="900" dirty="0">
              <a:latin typeface="Arial" panose="020B0604020202020204"/>
              <a:ea typeface="Arial" panose="020B0604020202020204"/>
              <a:cs typeface="Arial" panose="020B0604020202020204"/>
            </a:endParaRPr>
          </a:p>
          <a:p>
            <a:pPr algn="l" rtl="0" eaLnBrk="0">
              <a:lnSpc>
                <a:spcPct val="8000"/>
              </a:lnSpc>
            </a:pPr>
            <a:endParaRPr sz="100" dirty="0">
              <a:latin typeface="Arial" panose="020B0604020202020204"/>
              <a:ea typeface="Arial" panose="020B0604020202020204"/>
              <a:cs typeface="Arial" panose="020B0604020202020204"/>
            </a:endParaRPr>
          </a:p>
        </p:txBody>
      </p:sp>
      <p:sp>
        <p:nvSpPr>
          <p:cNvPr id="348" name="textbox 348"/>
          <p:cNvSpPr/>
          <p:nvPr/>
        </p:nvSpPr>
        <p:spPr>
          <a:xfrm>
            <a:off x="899627" y="2475616"/>
            <a:ext cx="10077450" cy="1308735"/>
          </a:xfrm>
          <a:prstGeom prst="rect">
            <a:avLst/>
          </a:prstGeom>
          <a:noFill/>
          <a:ln w="0" cap="flat">
            <a:noFill/>
            <a:prstDash val="solid"/>
            <a:miter lim="0"/>
          </a:ln>
        </p:spPr>
        <p:txBody>
          <a:bodyPr vert="horz" wrap="square" lIns="0" tIns="0" rIns="0" bIns="0"/>
          <a:lstStyle/>
          <a:p>
            <a:pPr algn="l" rtl="0" eaLnBrk="0">
              <a:lnSpc>
                <a:spcPct val="93000"/>
              </a:lnSpc>
            </a:pPr>
            <a:endParaRPr sz="100" dirty="0">
              <a:latin typeface="Arial" panose="020B0604020202020204"/>
              <a:ea typeface="Arial" panose="020B0604020202020204"/>
              <a:cs typeface="Arial" panose="020B0604020202020204"/>
            </a:endParaRPr>
          </a:p>
          <a:p>
            <a:pPr marL="12700" algn="l" rtl="0" eaLnBrk="0">
              <a:lnSpc>
                <a:spcPct val="86000"/>
              </a:lnSpc>
            </a:pPr>
            <a:r>
              <a:rPr sz="2300" b="1" kern="0" spc="90" dirty="0">
                <a:solidFill>
                  <a:srgbClr val="000000">
                    <a:alpha val="100000"/>
                  </a:srgbClr>
                </a:solidFill>
                <a:latin typeface="黑体" panose="02010609060101010101" charset="-122"/>
                <a:ea typeface="黑体" panose="02010609060101010101" charset="-122"/>
                <a:cs typeface="黑体" panose="02010609060101010101" charset="-122"/>
              </a:rPr>
              <a:t>核心就是将类中经常需要变化的部分分割出来，并将</a:t>
            </a:r>
            <a:r>
              <a:rPr sz="2300" b="1" kern="0" spc="80" dirty="0">
                <a:solidFill>
                  <a:srgbClr val="000000">
                    <a:alpha val="100000"/>
                  </a:srgbClr>
                </a:solidFill>
                <a:latin typeface="黑体" panose="02010609060101010101" charset="-122"/>
                <a:ea typeface="黑体" panose="02010609060101010101" charset="-122"/>
                <a:cs typeface="黑体" panose="02010609060101010101" charset="-122"/>
              </a:rPr>
              <a:t>每种可能的变</a:t>
            </a:r>
            <a:r>
              <a:rPr sz="2300" kern="0" spc="80" dirty="0">
                <a:solidFill>
                  <a:srgbClr val="000000">
                    <a:alpha val="100000"/>
                  </a:srgbClr>
                </a:solidFill>
                <a:latin typeface="黑体" panose="02010609060101010101" charset="-122"/>
                <a:ea typeface="黑体" panose="02010609060101010101" charset="-122"/>
                <a:cs typeface="黑体" panose="02010609060101010101" charset="-122"/>
              </a:rPr>
              <a:t>化对应地</a:t>
            </a:r>
            <a:endParaRPr sz="2300" dirty="0">
              <a:latin typeface="黑体" panose="02010609060101010101" charset="-122"/>
              <a:ea typeface="黑体" panose="02010609060101010101" charset="-122"/>
              <a:cs typeface="黑体" panose="02010609060101010101" charset="-122"/>
            </a:endParaRPr>
          </a:p>
          <a:p>
            <a:pPr marL="12700" algn="l" rtl="0" eaLnBrk="0">
              <a:lnSpc>
                <a:spcPct val="139000"/>
              </a:lnSpc>
              <a:spcBef>
                <a:spcPts val="45"/>
              </a:spcBef>
            </a:pPr>
            <a:r>
              <a:rPr sz="2300" b="1" kern="0" spc="90" dirty="0">
                <a:solidFill>
                  <a:srgbClr val="000000">
                    <a:alpha val="100000"/>
                  </a:srgbClr>
                </a:solidFill>
                <a:latin typeface="黑体" panose="02010609060101010101" charset="-122"/>
                <a:ea typeface="黑体" panose="02010609060101010101" charset="-122"/>
                <a:cs typeface="黑体" panose="02010609060101010101" charset="-122"/>
              </a:rPr>
              <a:t>交给抽象类的一个子类或实现接口的一个类去负责，从</a:t>
            </a:r>
            <a:r>
              <a:rPr sz="2300" b="1" kern="0" spc="80" dirty="0">
                <a:solidFill>
                  <a:srgbClr val="000000">
                    <a:alpha val="100000"/>
                  </a:srgbClr>
                </a:solidFill>
                <a:latin typeface="黑体" panose="02010609060101010101" charset="-122"/>
                <a:ea typeface="黑体" panose="02010609060101010101" charset="-122"/>
                <a:cs typeface="黑体" panose="02010609060101010101" charset="-122"/>
              </a:rPr>
              <a:t>而让类的</a:t>
            </a:r>
            <a:r>
              <a:rPr sz="2300" kern="0" spc="80" dirty="0">
                <a:solidFill>
                  <a:srgbClr val="000000">
                    <a:alpha val="100000"/>
                  </a:srgbClr>
                </a:solidFill>
                <a:latin typeface="黑体" panose="02010609060101010101" charset="-122"/>
                <a:ea typeface="黑体" panose="02010609060101010101" charset="-122"/>
                <a:cs typeface="黑体" panose="02010609060101010101" charset="-122"/>
              </a:rPr>
              <a:t>设计者不去</a:t>
            </a:r>
            <a:r>
              <a:rPr sz="2300" kern="0" spc="0" dirty="0">
                <a:solidFill>
                  <a:srgbClr val="000000">
                    <a:alpha val="100000"/>
                  </a:srgbClr>
                </a:solidFill>
                <a:latin typeface="黑体" panose="02010609060101010101" charset="-122"/>
                <a:ea typeface="黑体" panose="02010609060101010101" charset="-122"/>
                <a:cs typeface="黑体" panose="02010609060101010101" charset="-122"/>
              </a:rPr>
              <a:t> </a:t>
            </a:r>
            <a:r>
              <a:rPr sz="2300" b="1" kern="0" spc="60" dirty="0">
                <a:solidFill>
                  <a:srgbClr val="000000">
                    <a:alpha val="100000"/>
                  </a:srgbClr>
                </a:solidFill>
                <a:latin typeface="黑体" panose="02010609060101010101" charset="-122"/>
                <a:ea typeface="黑体" panose="02010609060101010101" charset="-122"/>
                <a:cs typeface="黑体" panose="02010609060101010101" charset="-122"/>
              </a:rPr>
              <a:t>关心具体实现</a:t>
            </a:r>
            <a:endParaRPr sz="2300" dirty="0">
              <a:latin typeface="黑体" panose="02010609060101010101" charset="-122"/>
              <a:ea typeface="黑体" panose="02010609060101010101" charset="-122"/>
              <a:cs typeface="黑体" panose="02010609060101010101" charset="-122"/>
            </a:endParaRPr>
          </a:p>
        </p:txBody>
      </p:sp>
      <p:grpSp>
        <p:nvGrpSpPr>
          <p:cNvPr id="22" name="group 22"/>
          <p:cNvGrpSpPr/>
          <p:nvPr/>
        </p:nvGrpSpPr>
        <p:grpSpPr>
          <a:xfrm rot="21600000">
            <a:off x="5956279" y="260329"/>
            <a:ext cx="4508479" cy="1981207"/>
            <a:chOff x="0" y="0"/>
            <a:chExt cx="4508479" cy="1981207"/>
          </a:xfrm>
        </p:grpSpPr>
        <p:pic>
          <p:nvPicPr>
            <p:cNvPr id="350" name="picture 350"/>
            <p:cNvPicPr>
              <a:picLocks noChangeAspect="1"/>
            </p:cNvPicPr>
            <p:nvPr/>
          </p:nvPicPr>
          <p:blipFill>
            <a:blip r:embed="rId1"/>
            <a:stretch>
              <a:fillRect/>
            </a:stretch>
          </p:blipFill>
          <p:spPr>
            <a:xfrm rot="21600000">
              <a:off x="0" y="0"/>
              <a:ext cx="4508479" cy="1981207"/>
            </a:xfrm>
            <a:prstGeom prst="rect">
              <a:avLst/>
            </a:prstGeom>
          </p:spPr>
        </p:pic>
        <p:sp>
          <p:nvSpPr>
            <p:cNvPr id="352" name="textbox 352"/>
            <p:cNvSpPr/>
            <p:nvPr/>
          </p:nvSpPr>
          <p:spPr>
            <a:xfrm>
              <a:off x="285760" y="139605"/>
              <a:ext cx="4087495" cy="1692275"/>
            </a:xfrm>
            <a:prstGeom prst="rect">
              <a:avLst/>
            </a:prstGeom>
            <a:noFill/>
            <a:ln w="0" cap="flat">
              <a:noFill/>
              <a:prstDash val="solid"/>
              <a:miter lim="0"/>
            </a:ln>
          </p:spPr>
          <p:txBody>
            <a:bodyPr vert="horz" wrap="square" lIns="0" tIns="0" rIns="0" bIns="0"/>
            <a:lstStyle/>
            <a:p>
              <a:pPr algn="l" rtl="0" eaLnBrk="0">
                <a:lnSpc>
                  <a:spcPct val="85000"/>
                </a:lnSpc>
              </a:pPr>
              <a:endParaRPr sz="100" dirty="0">
                <a:latin typeface="Arial" panose="020B0604020202020204"/>
                <a:ea typeface="Arial" panose="020B0604020202020204"/>
                <a:cs typeface="Arial" panose="020B0604020202020204"/>
              </a:endParaRPr>
            </a:p>
            <a:p>
              <a:pPr marL="1270000" algn="l" rtl="0" eaLnBrk="0">
                <a:lnSpc>
                  <a:spcPct val="77000"/>
                </a:lnSpc>
              </a:pPr>
              <a:r>
                <a:rPr sz="1000" b="1" kern="0" spc="-10" dirty="0">
                  <a:solidFill>
                    <a:srgbClr val="000000">
                      <a:alpha val="100000"/>
                    </a:srgbClr>
                  </a:solidFill>
                  <a:latin typeface="Times New Roman" panose="02020603050405020304"/>
                  <a:ea typeface="Times New Roman" panose="02020603050405020304"/>
                  <a:cs typeface="Times New Roman" panose="02020603050405020304"/>
                </a:rPr>
                <a:t>Context</a:t>
              </a:r>
              <a:endParaRPr sz="1000" dirty="0">
                <a:latin typeface="Times New Roman" panose="02020603050405020304"/>
                <a:ea typeface="Times New Roman" panose="02020603050405020304"/>
                <a:cs typeface="Times New Roman" panose="02020603050405020304"/>
              </a:endParaRPr>
            </a:p>
            <a:p>
              <a:pPr marL="2641600" algn="l" rtl="0" eaLnBrk="0">
                <a:lnSpc>
                  <a:spcPct val="77000"/>
                </a:lnSpc>
                <a:spcBef>
                  <a:spcPts val="225"/>
                </a:spcBef>
              </a:pPr>
              <a:r>
                <a:rPr sz="1000" b="1" i="1" kern="0" spc="-10" dirty="0">
                  <a:solidFill>
                    <a:srgbClr val="000000">
                      <a:alpha val="100000"/>
                    </a:srgbClr>
                  </a:solidFill>
                  <a:latin typeface="Times New Roman" panose="02020603050405020304"/>
                  <a:ea typeface="Times New Roman" panose="02020603050405020304"/>
                  <a:cs typeface="Times New Roman" panose="02020603050405020304"/>
                </a:rPr>
                <a:t>Strategy</a:t>
              </a:r>
              <a:endParaRPr sz="1000" dirty="0">
                <a:latin typeface="Times New Roman" panose="02020603050405020304"/>
                <a:ea typeface="Times New Roman" panose="02020603050405020304"/>
                <a:cs typeface="Times New Roman" panose="02020603050405020304"/>
              </a:endParaRPr>
            </a:p>
            <a:p>
              <a:pPr marL="971550" algn="l" rtl="0" eaLnBrk="0">
                <a:lnSpc>
                  <a:spcPct val="77000"/>
                </a:lnSpc>
                <a:spcBef>
                  <a:spcPts val="555"/>
                </a:spcBef>
              </a:pPr>
              <a:r>
                <a:rPr sz="800" kern="0" spc="0" dirty="0">
                  <a:solidFill>
                    <a:srgbClr val="000000">
                      <a:alpha val="100000"/>
                    </a:srgbClr>
                  </a:solidFill>
                  <a:latin typeface="Times New Roman" panose="02020603050405020304"/>
                  <a:ea typeface="Times New Roman" panose="02020603050405020304"/>
                  <a:cs typeface="Times New Roman" panose="02020603050405020304"/>
                </a:rPr>
                <a:t>strategy:</a:t>
              </a:r>
              <a:r>
                <a:rPr sz="800" kern="0" spc="-10" dirty="0">
                  <a:solidFill>
                    <a:srgbClr val="000000">
                      <a:alpha val="100000"/>
                    </a:srgbClr>
                  </a:solidFill>
                  <a:latin typeface="Times New Roman" panose="02020603050405020304"/>
                  <a:ea typeface="Times New Roman" panose="02020603050405020304"/>
                  <a:cs typeface="Times New Roman" panose="02020603050405020304"/>
                </a:rPr>
                <a:t>Strategy</a:t>
              </a:r>
              <a:endParaRPr sz="800" dirty="0">
                <a:latin typeface="Times New Roman" panose="02020603050405020304"/>
                <a:ea typeface="Times New Roman" panose="02020603050405020304"/>
                <a:cs typeface="Times New Roman" panose="02020603050405020304"/>
              </a:endParaRPr>
            </a:p>
            <a:p>
              <a:pPr marL="984250" algn="l" rtl="0" eaLnBrk="0">
                <a:lnSpc>
                  <a:spcPct val="79000"/>
                </a:lnSpc>
                <a:spcBef>
                  <a:spcPts val="490"/>
                </a:spcBef>
              </a:pPr>
              <a:r>
                <a:rPr sz="800" kern="0" spc="0" dirty="0">
                  <a:solidFill>
                    <a:srgbClr val="000000">
                      <a:alpha val="100000"/>
                    </a:srgbClr>
                  </a:solidFill>
                  <a:latin typeface="Times New Roman" panose="02020603050405020304"/>
                  <a:ea typeface="Times New Roman" panose="02020603050405020304"/>
                  <a:cs typeface="Times New Roman" panose="02020603050405020304"/>
                </a:rPr>
                <a:t>lookAlgorithm(</a:t>
              </a:r>
              <a:r>
                <a:rPr sz="800" kern="0" spc="-10" dirty="0">
                  <a:solidFill>
                    <a:srgbClr val="000000">
                      <a:alpha val="100000"/>
                    </a:srgbClr>
                  </a:solidFill>
                  <a:latin typeface="Times New Roman" panose="02020603050405020304"/>
                  <a:ea typeface="Times New Roman" panose="02020603050405020304"/>
                  <a:cs typeface="Times New Roman" panose="02020603050405020304"/>
                </a:rPr>
                <a:t>):void</a:t>
              </a:r>
              <a:endParaRPr sz="800" dirty="0">
                <a:latin typeface="Times New Roman" panose="02020603050405020304"/>
                <a:ea typeface="Times New Roman" panose="02020603050405020304"/>
                <a:cs typeface="Times New Roman" panose="02020603050405020304"/>
              </a:endParaRPr>
            </a:p>
            <a:p>
              <a:pPr algn="l" rtl="0" eaLnBrk="0">
                <a:lnSpc>
                  <a:spcPct val="145000"/>
                </a:lnSpc>
              </a:pPr>
              <a:endParaRPr sz="1000" dirty="0">
                <a:latin typeface="Arial" panose="020B0604020202020204"/>
                <a:ea typeface="Arial" panose="020B0604020202020204"/>
                <a:cs typeface="Arial" panose="020B0604020202020204"/>
              </a:endParaRPr>
            </a:p>
            <a:p>
              <a:pPr algn="l" rtl="0" eaLnBrk="0">
                <a:lnSpc>
                  <a:spcPct val="145000"/>
                </a:lnSpc>
              </a:pPr>
              <a:endParaRPr sz="1000" dirty="0">
                <a:latin typeface="Arial" panose="020B0604020202020204"/>
                <a:ea typeface="Arial" panose="020B0604020202020204"/>
                <a:cs typeface="Arial" panose="020B0604020202020204"/>
              </a:endParaRPr>
            </a:p>
            <a:p>
              <a:pPr algn="r" rtl="0" eaLnBrk="0">
                <a:lnSpc>
                  <a:spcPct val="96000"/>
                </a:lnSpc>
                <a:spcBef>
                  <a:spcPts val="300"/>
                </a:spcBef>
              </a:pPr>
              <a:r>
                <a:rPr sz="1500" b="1" kern="0" spc="0" baseline="3000" dirty="0">
                  <a:solidFill>
                    <a:srgbClr val="000000">
                      <a:alpha val="100000"/>
                    </a:srgbClr>
                  </a:solidFill>
                  <a:latin typeface="Times New Roman" panose="02020603050405020304"/>
                  <a:ea typeface="Times New Roman" panose="02020603050405020304"/>
                  <a:cs typeface="Times New Roman" panose="02020603050405020304"/>
                </a:rPr>
                <a:t>ConcreteStrategyA</a:t>
              </a:r>
              <a:r>
                <a:rPr sz="900" b="1" kern="0" spc="20" dirty="0">
                  <a:solidFill>
                    <a:srgbClr val="000000">
                      <a:alpha val="100000"/>
                    </a:srgbClr>
                  </a:solidFill>
                  <a:latin typeface="Times New Roman" panose="02020603050405020304"/>
                  <a:ea typeface="Times New Roman" panose="02020603050405020304"/>
                  <a:cs typeface="Times New Roman" panose="02020603050405020304"/>
                </a:rPr>
                <a:t>         </a:t>
              </a:r>
              <a:r>
                <a:rPr sz="900" b="1" kern="0" spc="10" dirty="0">
                  <a:solidFill>
                    <a:srgbClr val="000000">
                      <a:alpha val="100000"/>
                    </a:srgbClr>
                  </a:solidFill>
                  <a:latin typeface="Times New Roman" panose="02020603050405020304"/>
                  <a:ea typeface="Times New Roman" panose="02020603050405020304"/>
                  <a:cs typeface="Times New Roman" panose="02020603050405020304"/>
                </a:rPr>
                <a:t>  </a:t>
              </a:r>
              <a:r>
                <a:rPr sz="1500" b="1" kern="0" spc="0" baseline="-3000" dirty="0">
                  <a:solidFill>
                    <a:srgbClr val="000000">
                      <a:alpha val="100000"/>
                    </a:srgbClr>
                  </a:solidFill>
                  <a:latin typeface="Times New Roman" panose="02020603050405020304"/>
                  <a:ea typeface="Times New Roman" panose="02020603050405020304"/>
                  <a:cs typeface="Times New Roman" panose="02020603050405020304"/>
                </a:rPr>
                <a:t>ConcreteStrategyB</a:t>
              </a:r>
              <a:endParaRPr sz="1500" baseline="-3000" dirty="0">
                <a:latin typeface="Times New Roman" panose="02020603050405020304"/>
                <a:ea typeface="Times New Roman" panose="02020603050405020304"/>
                <a:cs typeface="Times New Roman" panose="02020603050405020304"/>
              </a:endParaRPr>
            </a:p>
            <a:p>
              <a:pPr marL="12700" algn="l" rtl="0" eaLnBrk="0">
                <a:lnSpc>
                  <a:spcPct val="79000"/>
                </a:lnSpc>
                <a:spcBef>
                  <a:spcPts val="140"/>
                </a:spcBef>
              </a:pPr>
              <a:r>
                <a:rPr lang="en-US" sz="800" kern="0" spc="0" dirty="0" err="1">
                  <a:solidFill>
                    <a:srgbClr val="000000">
                      <a:alpha val="100000"/>
                    </a:srgbClr>
                  </a:solidFill>
                  <a:latin typeface="Times New Roman" panose="02020603050405020304"/>
                  <a:ea typeface="Times New Roman" panose="02020603050405020304"/>
                  <a:cs typeface="Times New Roman" panose="02020603050405020304"/>
                </a:rPr>
                <a:t>S</a:t>
              </a:r>
              <a:r>
                <a:rPr sz="800" kern="0" spc="0" dirty="0" err="1">
                  <a:solidFill>
                    <a:srgbClr val="000000">
                      <a:alpha val="100000"/>
                    </a:srgbClr>
                  </a:solidFill>
                  <a:latin typeface="Times New Roman" panose="02020603050405020304"/>
                  <a:ea typeface="Times New Roman" panose="02020603050405020304"/>
                  <a:cs typeface="Times New Roman" panose="02020603050405020304"/>
                </a:rPr>
                <a:t>trategy</a:t>
              </a:r>
              <a:r>
                <a:rPr lang="en-US" sz="800" kern="0" spc="30" dirty="0" err="1">
                  <a:solidFill>
                    <a:srgbClr val="000000">
                      <a:alpha val="100000"/>
                    </a:srgbClr>
                  </a:solidFill>
                  <a:latin typeface="Times New Roman" panose="02020603050405020304"/>
                  <a:ea typeface="Times New Roman" panose="02020603050405020304"/>
                  <a:cs typeface="Times New Roman" panose="02020603050405020304"/>
                </a:rPr>
                <a:t>.</a:t>
              </a:r>
              <a:r>
                <a:rPr sz="800" kern="0" spc="0" dirty="0" err="1">
                  <a:solidFill>
                    <a:srgbClr val="000000">
                      <a:alpha val="100000"/>
                    </a:srgbClr>
                  </a:solidFill>
                  <a:latin typeface="Times New Roman" panose="02020603050405020304"/>
                  <a:ea typeface="Times New Roman" panose="02020603050405020304"/>
                  <a:cs typeface="Times New Roman" panose="02020603050405020304"/>
                </a:rPr>
                <a:t>a</a:t>
              </a:r>
              <a:r>
                <a:rPr sz="800" kern="0" spc="-10" dirty="0" err="1">
                  <a:solidFill>
                    <a:srgbClr val="000000">
                      <a:alpha val="100000"/>
                    </a:srgbClr>
                  </a:solidFill>
                  <a:latin typeface="Times New Roman" panose="02020603050405020304"/>
                  <a:ea typeface="Times New Roman" panose="02020603050405020304"/>
                  <a:cs typeface="Times New Roman" panose="02020603050405020304"/>
                </a:rPr>
                <a:t>lgorithm</a:t>
              </a:r>
              <a:r>
                <a:rPr sz="800" kern="0" spc="-10" dirty="0">
                  <a:solidFill>
                    <a:srgbClr val="000000">
                      <a:alpha val="100000"/>
                    </a:srgbClr>
                  </a:solidFill>
                  <a:latin typeface="Times New Roman" panose="02020603050405020304"/>
                  <a:ea typeface="Times New Roman" panose="02020603050405020304"/>
                  <a:cs typeface="Times New Roman" panose="02020603050405020304"/>
                </a:rPr>
                <a:t>(;</a:t>
              </a:r>
              <a:endParaRPr sz="800" dirty="0">
                <a:latin typeface="Times New Roman" panose="02020603050405020304"/>
                <a:ea typeface="Times New Roman" panose="02020603050405020304"/>
                <a:cs typeface="Times New Roman" panose="02020603050405020304"/>
              </a:endParaRPr>
            </a:p>
            <a:p>
              <a:pPr algn="l" rtl="0" eaLnBrk="0">
                <a:lnSpc>
                  <a:spcPct val="133000"/>
                </a:lnSpc>
              </a:pPr>
              <a:endParaRPr sz="1000" dirty="0">
                <a:latin typeface="Arial" panose="020B0604020202020204"/>
                <a:ea typeface="Arial" panose="020B0604020202020204"/>
                <a:cs typeface="Arial" panose="020B0604020202020204"/>
              </a:endParaRPr>
            </a:p>
            <a:p>
              <a:pPr algn="l" rtl="0" eaLnBrk="0">
                <a:lnSpc>
                  <a:spcPct val="104000"/>
                </a:lnSpc>
              </a:pPr>
              <a:endParaRPr sz="200" dirty="0">
                <a:latin typeface="Arial" panose="020B0604020202020204"/>
                <a:ea typeface="Arial" panose="020B0604020202020204"/>
                <a:cs typeface="Arial" panose="020B0604020202020204"/>
              </a:endParaRPr>
            </a:p>
            <a:p>
              <a:pPr marL="1853565" algn="l" rtl="0" eaLnBrk="0">
                <a:lnSpc>
                  <a:spcPct val="89000"/>
                </a:lnSpc>
              </a:pPr>
              <a:r>
                <a:rPr sz="800" kern="0" spc="0" dirty="0">
                  <a:solidFill>
                    <a:srgbClr val="000000">
                      <a:alpha val="100000"/>
                    </a:srgbClr>
                  </a:solidFill>
                  <a:latin typeface="Times New Roman" panose="02020603050405020304"/>
                  <a:ea typeface="Times New Roman" panose="02020603050405020304"/>
                  <a:cs typeface="Times New Roman" panose="02020603050405020304"/>
                </a:rPr>
                <a:t>algorithm():void                           </a:t>
              </a:r>
              <a:r>
                <a:rPr sz="1200" kern="0" spc="0" baseline="-4000" dirty="0">
                  <a:solidFill>
                    <a:srgbClr val="000000">
                      <a:alpha val="100000"/>
                    </a:srgbClr>
                  </a:solidFill>
                  <a:latin typeface="Times New Roman" panose="02020603050405020304"/>
                  <a:ea typeface="Times New Roman" panose="02020603050405020304"/>
                  <a:cs typeface="Times New Roman" panose="02020603050405020304"/>
                </a:rPr>
                <a:t>algorithm(</a:t>
              </a:r>
              <a:r>
                <a:rPr lang="en-US" sz="1200" kern="0" spc="0" baseline="-4000" dirty="0">
                  <a:solidFill>
                    <a:srgbClr val="000000">
                      <a:alpha val="100000"/>
                    </a:srgbClr>
                  </a:solidFill>
                  <a:latin typeface="Times New Roman" panose="02020603050405020304"/>
                  <a:ea typeface="Times New Roman" panose="02020603050405020304"/>
                  <a:cs typeface="Times New Roman" panose="02020603050405020304"/>
                </a:rPr>
                <a:t>)</a:t>
              </a:r>
              <a:r>
                <a:rPr sz="1200" kern="0" spc="0" baseline="-4000" dirty="0">
                  <a:solidFill>
                    <a:srgbClr val="000000">
                      <a:alpha val="100000"/>
                    </a:srgbClr>
                  </a:solidFill>
                  <a:latin typeface="Times New Roman" panose="02020603050405020304"/>
                  <a:ea typeface="Times New Roman" panose="02020603050405020304"/>
                  <a:cs typeface="Times New Roman" panose="02020603050405020304"/>
                </a:rPr>
                <a:t>:void</a:t>
              </a:r>
              <a:endParaRPr sz="1200" baseline="-4000" dirty="0">
                <a:latin typeface="Times New Roman" panose="02020603050405020304"/>
                <a:ea typeface="Times New Roman" panose="02020603050405020304"/>
                <a:cs typeface="Times New Roman" panose="02020603050405020304"/>
              </a:endParaRPr>
            </a:p>
          </p:txBody>
        </p:sp>
      </p:grpSp>
      <p:sp>
        <p:nvSpPr>
          <p:cNvPr id="354" name="textbox 354"/>
          <p:cNvSpPr/>
          <p:nvPr/>
        </p:nvSpPr>
        <p:spPr>
          <a:xfrm>
            <a:off x="895360" y="795482"/>
            <a:ext cx="1485264" cy="1456689"/>
          </a:xfrm>
          <a:prstGeom prst="rect">
            <a:avLst/>
          </a:prstGeom>
          <a:noFill/>
          <a:ln w="0" cap="flat">
            <a:noFill/>
            <a:prstDash val="solid"/>
            <a:miter lim="0"/>
          </a:ln>
        </p:spPr>
        <p:txBody>
          <a:bodyPr vert="horz" wrap="square" lIns="0" tIns="0" rIns="0" bIns="0"/>
          <a:lstStyle/>
          <a:p>
            <a:pPr algn="l" rtl="0" eaLnBrk="0">
              <a:lnSpc>
                <a:spcPct val="78000"/>
              </a:lnSpc>
            </a:pPr>
            <a:endParaRPr sz="100" dirty="0">
              <a:latin typeface="Arial" panose="020B0604020202020204"/>
              <a:ea typeface="Arial" panose="020B0604020202020204"/>
              <a:cs typeface="Arial" panose="020B0604020202020204"/>
            </a:endParaRPr>
          </a:p>
          <a:p>
            <a:pPr marL="17780" algn="l" rtl="0" eaLnBrk="0">
              <a:lnSpc>
                <a:spcPct val="96000"/>
              </a:lnSpc>
            </a:pPr>
            <a:r>
              <a:rPr sz="2800" b="1" kern="0" spc="-10" dirty="0">
                <a:solidFill>
                  <a:srgbClr val="000000">
                    <a:alpha val="100000"/>
                  </a:srgbClr>
                </a:solidFill>
                <a:latin typeface="黑体" panose="02010609060101010101" charset="-122"/>
                <a:ea typeface="黑体" panose="02010609060101010101" charset="-122"/>
                <a:cs typeface="黑体" panose="02010609060101010101" charset="-122"/>
              </a:rPr>
              <a:t>行为型</a:t>
            </a:r>
            <a:endParaRPr sz="2800" dirty="0">
              <a:latin typeface="黑体" panose="02010609060101010101" charset="-122"/>
              <a:ea typeface="黑体" panose="02010609060101010101" charset="-122"/>
              <a:cs typeface="黑体" panose="02010609060101010101" charset="-122"/>
            </a:endParaRPr>
          </a:p>
          <a:p>
            <a:pPr algn="l" rtl="0" eaLnBrk="0">
              <a:lnSpc>
                <a:spcPct val="129000"/>
              </a:lnSpc>
            </a:pPr>
            <a:endParaRPr sz="1000" dirty="0">
              <a:latin typeface="Arial" panose="020B0604020202020204"/>
              <a:ea typeface="Arial" panose="020B0604020202020204"/>
              <a:cs typeface="Arial" panose="020B0604020202020204"/>
            </a:endParaRPr>
          </a:p>
          <a:p>
            <a:pPr algn="l" rtl="0" eaLnBrk="0">
              <a:lnSpc>
                <a:spcPct val="129000"/>
              </a:lnSpc>
            </a:pPr>
            <a:endParaRPr sz="1000" dirty="0">
              <a:latin typeface="Arial" panose="020B0604020202020204"/>
              <a:ea typeface="Arial" panose="020B0604020202020204"/>
              <a:cs typeface="Arial" panose="020B0604020202020204"/>
            </a:endParaRPr>
          </a:p>
          <a:p>
            <a:pPr algn="l" rtl="0" eaLnBrk="0">
              <a:lnSpc>
                <a:spcPct val="129000"/>
              </a:lnSpc>
            </a:pPr>
            <a:endParaRPr sz="1000" dirty="0">
              <a:latin typeface="Arial" panose="020B0604020202020204"/>
              <a:ea typeface="Arial" panose="020B0604020202020204"/>
              <a:cs typeface="Arial" panose="020B0604020202020204"/>
            </a:endParaRPr>
          </a:p>
          <a:p>
            <a:pPr algn="l" rtl="0" eaLnBrk="0">
              <a:lnSpc>
                <a:spcPct val="116000"/>
              </a:lnSpc>
            </a:pPr>
            <a:endParaRPr sz="500" dirty="0">
              <a:latin typeface="Arial" panose="020B0604020202020204"/>
              <a:ea typeface="Arial" panose="020B0604020202020204"/>
              <a:cs typeface="Arial" panose="020B0604020202020204"/>
            </a:endParaRPr>
          </a:p>
          <a:p>
            <a:pPr marL="12700" algn="l" rtl="0" eaLnBrk="0">
              <a:lnSpc>
                <a:spcPct val="98000"/>
              </a:lnSpc>
              <a:spcBef>
                <a:spcPts val="5"/>
              </a:spcBef>
            </a:pPr>
            <a:r>
              <a:rPr sz="2300" kern="0" spc="-60" dirty="0">
                <a:solidFill>
                  <a:srgbClr val="000000">
                    <a:alpha val="100000"/>
                  </a:srgbClr>
                </a:solidFill>
                <a:latin typeface="黑体" panose="02010609060101010101" charset="-122"/>
                <a:ea typeface="黑体" panose="02010609060101010101" charset="-122"/>
                <a:cs typeface="黑体" panose="02010609060101010101" charset="-122"/>
              </a:rPr>
              <a:t>·</a:t>
            </a:r>
            <a:r>
              <a:rPr sz="2300" kern="0" spc="-880" dirty="0">
                <a:solidFill>
                  <a:srgbClr val="000000">
                    <a:alpha val="100000"/>
                  </a:srgbClr>
                </a:solidFill>
                <a:latin typeface="黑体" panose="02010609060101010101" charset="-122"/>
                <a:ea typeface="黑体" panose="02010609060101010101" charset="-122"/>
                <a:cs typeface="黑体" panose="02010609060101010101" charset="-122"/>
              </a:rPr>
              <a:t> </a:t>
            </a:r>
            <a:r>
              <a:rPr sz="2300" kern="0" spc="-60" dirty="0">
                <a:solidFill>
                  <a:srgbClr val="000000">
                    <a:alpha val="100000"/>
                  </a:srgbClr>
                </a:solidFill>
                <a:latin typeface="黑体" panose="02010609060101010101" charset="-122"/>
                <a:ea typeface="黑体" panose="02010609060101010101" charset="-122"/>
                <a:cs typeface="黑体" panose="02010609060101010101" charset="-122"/>
              </a:rPr>
              <a:t>策略模式</a:t>
            </a:r>
            <a:endParaRPr sz="2300" dirty="0">
              <a:latin typeface="黑体" panose="02010609060101010101" charset="-122"/>
              <a:ea typeface="黑体" panose="02010609060101010101" charset="-122"/>
              <a:cs typeface="黑体" panose="02010609060101010101" charset="-122"/>
            </a:endParaRPr>
          </a:p>
        </p:txBody>
      </p:sp>
      <p:grpSp>
        <p:nvGrpSpPr>
          <p:cNvPr id="24" name="group 24"/>
          <p:cNvGrpSpPr/>
          <p:nvPr/>
        </p:nvGrpSpPr>
        <p:grpSpPr>
          <a:xfrm rot="21600000">
            <a:off x="933419" y="3835405"/>
            <a:ext cx="3327440" cy="412714"/>
            <a:chOff x="0" y="0"/>
            <a:chExt cx="3327440" cy="412714"/>
          </a:xfrm>
        </p:grpSpPr>
        <p:sp>
          <p:nvSpPr>
            <p:cNvPr id="356" name="rect 356"/>
            <p:cNvSpPr/>
            <p:nvPr/>
          </p:nvSpPr>
          <p:spPr>
            <a:xfrm>
              <a:off x="19141" y="0"/>
              <a:ext cx="3282939" cy="406405"/>
            </a:xfrm>
            <a:prstGeom prst="rect">
              <a:avLst/>
            </a:prstGeom>
            <a:solidFill>
              <a:srgbClr val="DBE5F2">
                <a:alpha val="100000"/>
              </a:srgbClr>
            </a:solidFill>
            <a:ln w="0" cap="flat">
              <a:noFill/>
              <a:prstDash val="solid"/>
              <a:miter lim="0"/>
            </a:ln>
          </p:spPr>
          <p:txBody>
            <a:bodyPr rtlCol="0"/>
            <a:lstStyle/>
            <a:p>
              <a:pPr algn="ctr"/>
              <a:endParaRPr lang="zh-CN" altLang="en-US"/>
            </a:p>
          </p:txBody>
        </p:sp>
        <p:sp>
          <p:nvSpPr>
            <p:cNvPr id="358" name="textbox 358"/>
            <p:cNvSpPr/>
            <p:nvPr/>
          </p:nvSpPr>
          <p:spPr>
            <a:xfrm>
              <a:off x="108000" y="101707"/>
              <a:ext cx="3026410" cy="284479"/>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ct val="100000"/>
                </a:lnSpc>
              </a:pPr>
              <a:r>
                <a:rPr sz="1700" kern="0" spc="190" dirty="0">
                  <a:solidFill>
                    <a:srgbClr val="000000">
                      <a:alpha val="100000"/>
                    </a:srgbClr>
                  </a:solidFill>
                  <a:latin typeface="楷体" panose="02010609060101010101" charset="-122"/>
                  <a:ea typeface="楷体" panose="02010609060101010101" charset="-122"/>
                  <a:cs typeface="楷体" panose="02010609060101010101" charset="-122"/>
                </a:rPr>
                <a:t>结构中包含以下三种角色：</a:t>
              </a:r>
              <a:endParaRPr sz="1700" dirty="0">
                <a:latin typeface="楷体" panose="02010609060101010101" charset="-122"/>
                <a:ea typeface="楷体" panose="02010609060101010101" charset="-122"/>
                <a:cs typeface="楷体" panose="02010609060101010101" charset="-122"/>
              </a:endParaRPr>
            </a:p>
          </p:txBody>
        </p:sp>
        <p:pic>
          <p:nvPicPr>
            <p:cNvPr id="360" name="picture 360"/>
            <p:cNvPicPr>
              <a:picLocks noChangeAspect="1"/>
            </p:cNvPicPr>
            <p:nvPr/>
          </p:nvPicPr>
          <p:blipFill>
            <a:blip r:embed="rId2"/>
            <a:stretch>
              <a:fillRect/>
            </a:stretch>
          </p:blipFill>
          <p:spPr>
            <a:xfrm rot="21600000">
              <a:off x="0" y="406384"/>
              <a:ext cx="3327440" cy="6350"/>
            </a:xfrm>
            <a:prstGeom prst="rect">
              <a:avLst/>
            </a:prstGeom>
          </p:spPr>
        </p:pic>
      </p:grpSp>
      <p:sp>
        <p:nvSpPr>
          <p:cNvPr id="362" name="textbox 362"/>
          <p:cNvSpPr/>
          <p:nvPr/>
        </p:nvSpPr>
        <p:spPr>
          <a:xfrm>
            <a:off x="6083300" y="1436979"/>
            <a:ext cx="1118235" cy="121285"/>
          </a:xfrm>
          <a:prstGeom prst="rect">
            <a:avLst/>
          </a:prstGeom>
          <a:noFill/>
          <a:ln w="0" cap="flat">
            <a:noFill/>
            <a:prstDash val="solid"/>
            <a:miter lim="0"/>
          </a:ln>
        </p:spPr>
        <p:txBody>
          <a:bodyPr vert="horz" wrap="square" lIns="0" tIns="0" rIns="0" bIns="0"/>
          <a:lstStyle/>
          <a:p>
            <a:pPr algn="l" rtl="0" eaLnBrk="0">
              <a:lnSpc>
                <a:spcPct val="80000"/>
              </a:lnSpc>
            </a:pPr>
            <a:endParaRPr sz="100" dirty="0">
              <a:latin typeface="Arial" panose="020B0604020202020204"/>
              <a:ea typeface="Arial" panose="020B0604020202020204"/>
              <a:cs typeface="Arial" panose="020B0604020202020204"/>
            </a:endParaRPr>
          </a:p>
          <a:p>
            <a:pPr marL="12700" algn="l" rtl="0" eaLnBrk="0">
              <a:lnSpc>
                <a:spcPct val="79000"/>
              </a:lnSpc>
            </a:pPr>
            <a:r>
              <a:rPr sz="800" kern="0" spc="0" dirty="0">
                <a:solidFill>
                  <a:srgbClr val="000000">
                    <a:alpha val="100000"/>
                  </a:srgbClr>
                </a:solidFill>
                <a:latin typeface="Times New Roman" panose="02020603050405020304"/>
                <a:ea typeface="Times New Roman" panose="02020603050405020304"/>
                <a:cs typeface="Times New Roman" panose="02020603050405020304"/>
              </a:rPr>
              <a:t>void </a:t>
            </a:r>
            <a:r>
              <a:rPr sz="800" kern="0" spc="0" dirty="0" err="1">
                <a:solidFill>
                  <a:srgbClr val="000000">
                    <a:alpha val="100000"/>
                  </a:srgbClr>
                </a:solidFill>
                <a:latin typeface="Times New Roman" panose="02020603050405020304"/>
                <a:ea typeface="Times New Roman" panose="02020603050405020304"/>
                <a:cs typeface="Times New Roman" panose="02020603050405020304"/>
              </a:rPr>
              <a:t>lookAlgori</a:t>
            </a:r>
            <a:r>
              <a:rPr sz="800" kern="0" spc="-10" dirty="0" err="1">
                <a:solidFill>
                  <a:srgbClr val="000000">
                    <a:alpha val="100000"/>
                  </a:srgbClr>
                </a:solidFill>
                <a:latin typeface="Times New Roman" panose="02020603050405020304"/>
                <a:ea typeface="Times New Roman" panose="02020603050405020304"/>
                <a:cs typeface="Times New Roman" panose="02020603050405020304"/>
              </a:rPr>
              <a:t>thm</a:t>
            </a:r>
            <a:r>
              <a:rPr sz="800" kern="0" spc="-10" dirty="0">
                <a:solidFill>
                  <a:srgbClr val="000000">
                    <a:alpha val="100000"/>
                  </a:srgbClr>
                </a:solidFill>
                <a:latin typeface="Times New Roman" panose="02020603050405020304"/>
                <a:ea typeface="Times New Roman" panose="02020603050405020304"/>
                <a:cs typeface="Times New Roman" panose="02020603050405020304"/>
              </a:rPr>
              <a:t>(</a:t>
            </a:r>
            <a:r>
              <a:rPr lang="en-US" sz="800" kern="0" spc="-10" dirty="0">
                <a:solidFill>
                  <a:srgbClr val="000000">
                    <a:alpha val="100000"/>
                  </a:srgbClr>
                </a:solidFill>
                <a:latin typeface="Times New Roman" panose="02020603050405020304"/>
                <a:ea typeface="Times New Roman" panose="02020603050405020304"/>
                <a:cs typeface="Times New Roman" panose="02020603050405020304"/>
              </a:rPr>
              <a:t>)</a:t>
            </a:r>
            <a:r>
              <a:rPr sz="800" kern="0" spc="-10" dirty="0">
                <a:solidFill>
                  <a:srgbClr val="000000">
                    <a:alpha val="100000"/>
                  </a:srgbClr>
                </a:solidFill>
                <a:latin typeface="Times New Roman" panose="02020603050405020304"/>
                <a:ea typeface="Times New Roman" panose="02020603050405020304"/>
                <a:cs typeface="Times New Roman" panose="02020603050405020304"/>
              </a:rPr>
              <a:t>{</a:t>
            </a:r>
            <a:endParaRPr sz="800" dirty="0">
              <a:latin typeface="Times New Roman" panose="02020603050405020304"/>
              <a:ea typeface="Times New Roman" panose="02020603050405020304"/>
              <a:cs typeface="Times New Roman" panose="02020603050405020304"/>
            </a:endParaRPr>
          </a:p>
        </p:txBody>
      </p:sp>
      <p:sp>
        <p:nvSpPr>
          <p:cNvPr id="364" name="textbox 364"/>
          <p:cNvSpPr/>
          <p:nvPr/>
        </p:nvSpPr>
        <p:spPr>
          <a:xfrm>
            <a:off x="8724940" y="347085"/>
            <a:ext cx="760094" cy="145414"/>
          </a:xfrm>
          <a:prstGeom prst="rect">
            <a:avLst/>
          </a:prstGeom>
          <a:noFill/>
          <a:ln w="0" cap="flat">
            <a:noFill/>
            <a:prstDash val="solid"/>
            <a:miter lim="0"/>
          </a:ln>
        </p:spPr>
        <p:txBody>
          <a:bodyPr vert="horz" wrap="square" lIns="0" tIns="0" rIns="0" bIns="0"/>
          <a:lstStyle/>
          <a:p>
            <a:pPr algn="l" rtl="0" eaLnBrk="0">
              <a:lnSpc>
                <a:spcPct val="80000"/>
              </a:lnSpc>
            </a:pPr>
            <a:endParaRPr sz="100" dirty="0">
              <a:latin typeface="Arial" panose="020B0604020202020204"/>
              <a:ea typeface="Arial" panose="020B0604020202020204"/>
              <a:cs typeface="Arial" panose="020B0604020202020204"/>
            </a:endParaRPr>
          </a:p>
          <a:p>
            <a:pPr marL="12700" algn="l" rtl="0" eaLnBrk="0">
              <a:lnSpc>
                <a:spcPct val="79000"/>
              </a:lnSpc>
            </a:pPr>
            <a:r>
              <a:rPr sz="1000" kern="0" spc="-10" dirty="0">
                <a:solidFill>
                  <a:srgbClr val="000000">
                    <a:alpha val="100000"/>
                  </a:srgbClr>
                </a:solidFill>
                <a:latin typeface="Times New Roman" panose="02020603050405020304"/>
                <a:ea typeface="Times New Roman" panose="02020603050405020304"/>
                <a:cs typeface="Times New Roman" panose="02020603050405020304"/>
              </a:rPr>
              <a:t>&lt;&lt;inferface&gt;&gt;</a:t>
            </a:r>
            <a:endParaRPr sz="1000" dirty="0">
              <a:latin typeface="Times New Roman" panose="02020603050405020304"/>
              <a:ea typeface="Times New Roman" panose="02020603050405020304"/>
              <a:cs typeface="Times New Roman" panose="02020603050405020304"/>
            </a:endParaRPr>
          </a:p>
        </p:txBody>
      </p:sp>
      <p:sp>
        <p:nvSpPr>
          <p:cNvPr id="366" name="textbox 366"/>
          <p:cNvSpPr/>
          <p:nvPr/>
        </p:nvSpPr>
        <p:spPr>
          <a:xfrm>
            <a:off x="8743960" y="903564"/>
            <a:ext cx="693419" cy="121285"/>
          </a:xfrm>
          <a:prstGeom prst="rect">
            <a:avLst/>
          </a:prstGeom>
          <a:noFill/>
          <a:ln w="0" cap="flat">
            <a:noFill/>
            <a:prstDash val="solid"/>
            <a:miter lim="0"/>
          </a:ln>
        </p:spPr>
        <p:txBody>
          <a:bodyPr vert="horz" wrap="square" lIns="0" tIns="0" rIns="0" bIns="0"/>
          <a:lstStyle/>
          <a:p>
            <a:pPr algn="l" rtl="0" eaLnBrk="0">
              <a:lnSpc>
                <a:spcPct val="80000"/>
              </a:lnSpc>
            </a:pPr>
            <a:endParaRPr sz="100" dirty="0">
              <a:latin typeface="Arial" panose="020B0604020202020204"/>
              <a:ea typeface="Arial" panose="020B0604020202020204"/>
              <a:cs typeface="Arial" panose="020B0604020202020204"/>
            </a:endParaRPr>
          </a:p>
          <a:p>
            <a:pPr marL="12700" algn="l" rtl="0" eaLnBrk="0">
              <a:lnSpc>
                <a:spcPct val="79000"/>
              </a:lnSpc>
            </a:pPr>
            <a:r>
              <a:rPr sz="800" kern="0" spc="0" dirty="0">
                <a:solidFill>
                  <a:srgbClr val="000000">
                    <a:alpha val="100000"/>
                  </a:srgbClr>
                </a:solidFill>
                <a:latin typeface="Times New Roman" panose="02020603050405020304"/>
                <a:ea typeface="Times New Roman" panose="02020603050405020304"/>
                <a:cs typeface="Times New Roman" panose="02020603050405020304"/>
              </a:rPr>
              <a:t>algorithm(</a:t>
            </a:r>
            <a:r>
              <a:rPr sz="800" kern="0" spc="-10" dirty="0">
                <a:solidFill>
                  <a:srgbClr val="000000">
                    <a:alpha val="100000"/>
                  </a:srgbClr>
                </a:solidFill>
                <a:latin typeface="Times New Roman" panose="02020603050405020304"/>
                <a:ea typeface="Times New Roman" panose="02020603050405020304"/>
                <a:cs typeface="Times New Roman" panose="02020603050405020304"/>
              </a:rPr>
              <a:t>):void</a:t>
            </a:r>
            <a:endParaRPr sz="800" dirty="0">
              <a:latin typeface="Times New Roman" panose="02020603050405020304"/>
              <a:ea typeface="Times New Roman" panose="02020603050405020304"/>
              <a:cs typeface="Times New Roman" panose="02020603050405020304"/>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 name="textbox 368"/>
          <p:cNvSpPr/>
          <p:nvPr/>
        </p:nvSpPr>
        <p:spPr>
          <a:xfrm>
            <a:off x="915161" y="3593274"/>
            <a:ext cx="2243454" cy="1393189"/>
          </a:xfrm>
          <a:prstGeom prst="rect">
            <a:avLst/>
          </a:prstGeom>
          <a:noFill/>
          <a:ln w="0" cap="flat">
            <a:noFill/>
            <a:prstDash val="solid"/>
            <a:miter lim="0"/>
          </a:ln>
        </p:spPr>
        <p:txBody>
          <a:bodyPr vert="horz" wrap="square" lIns="0" tIns="0" rIns="0" bIns="0"/>
          <a:lstStyle/>
          <a:p>
            <a:pPr algn="l" rtl="0" eaLnBrk="0">
              <a:lnSpc>
                <a:spcPct val="95000"/>
              </a:lnSpc>
            </a:pPr>
            <a:endParaRPr sz="100" dirty="0">
              <a:latin typeface="Arial" panose="020B0604020202020204"/>
              <a:ea typeface="Arial" panose="020B0604020202020204"/>
              <a:cs typeface="Arial" panose="020B0604020202020204"/>
            </a:endParaRPr>
          </a:p>
          <a:p>
            <a:pPr marL="71120" algn="l" rtl="0" eaLnBrk="0">
              <a:lnSpc>
                <a:spcPct val="88000"/>
              </a:lnSpc>
            </a:pPr>
            <a:r>
              <a:rPr sz="5900" kern="0" spc="-60" dirty="0">
                <a:solidFill>
                  <a:srgbClr val="000000">
                    <a:alpha val="100000"/>
                  </a:srgbClr>
                </a:solidFill>
                <a:latin typeface="Calibri" panose="020F0502020204030204"/>
                <a:ea typeface="Calibri" panose="020F0502020204030204"/>
                <a:cs typeface="Calibri" panose="020F0502020204030204"/>
              </a:rPr>
              <a:t>UML</a:t>
            </a:r>
            <a:r>
              <a:rPr sz="59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图</a:t>
            </a:r>
            <a:endParaRPr sz="5900" dirty="0">
              <a:latin typeface="微软雅黑" panose="020B0503020204020204" charset="-122"/>
              <a:ea typeface="微软雅黑" panose="020B0503020204020204" charset="-122"/>
              <a:cs typeface="微软雅黑" panose="020B0503020204020204" charset="-122"/>
            </a:endParaRPr>
          </a:p>
          <a:p>
            <a:pPr algn="l" rtl="0" eaLnBrk="0">
              <a:lnSpc>
                <a:spcPct val="105000"/>
              </a:lnSpc>
            </a:pPr>
            <a:endParaRPr sz="1000" dirty="0">
              <a:latin typeface="Arial" panose="020B0604020202020204"/>
              <a:ea typeface="Arial" panose="020B0604020202020204"/>
              <a:cs typeface="Arial" panose="020B0604020202020204"/>
            </a:endParaRPr>
          </a:p>
          <a:p>
            <a:pPr algn="l" rtl="0" eaLnBrk="0">
              <a:lnSpc>
                <a:spcPct val="116000"/>
              </a:lnSpc>
            </a:pPr>
            <a:endParaRPr sz="500" dirty="0">
              <a:latin typeface="Arial" panose="020B0604020202020204"/>
              <a:ea typeface="Arial" panose="020B0604020202020204"/>
              <a:cs typeface="Arial" panose="020B0604020202020204"/>
            </a:endParaRPr>
          </a:p>
          <a:p>
            <a:pPr marL="12700" algn="l" rtl="0" eaLnBrk="0">
              <a:lnSpc>
                <a:spcPct val="93000"/>
              </a:lnSpc>
              <a:spcBef>
                <a:spcPts val="5"/>
              </a:spcBef>
            </a:pPr>
            <a:r>
              <a:rPr sz="2300" kern="0" spc="20" dirty="0">
                <a:solidFill>
                  <a:srgbClr val="898989">
                    <a:alpha val="100000"/>
                  </a:srgbClr>
                </a:solidFill>
                <a:latin typeface="微软雅黑" panose="020B0503020204020204" charset="-122"/>
                <a:ea typeface="微软雅黑" panose="020B0503020204020204" charset="-122"/>
                <a:cs typeface="微软雅黑" panose="020B0503020204020204" charset="-122"/>
              </a:rPr>
              <a:t>要会看 </a:t>
            </a:r>
            <a:r>
              <a:rPr sz="2300" kern="0" spc="20" dirty="0">
                <a:solidFill>
                  <a:srgbClr val="898989">
                    <a:alpha val="100000"/>
                  </a:srgbClr>
                </a:solidFill>
                <a:latin typeface="Calibri" panose="020F0502020204030204"/>
                <a:ea typeface="Calibri" panose="020F0502020204030204"/>
                <a:cs typeface="Calibri" panose="020F0502020204030204"/>
              </a:rPr>
              <a:t>:)</a:t>
            </a:r>
            <a:endParaRPr sz="2300" dirty="0">
              <a:latin typeface="Calibri" panose="020F0502020204030204"/>
              <a:ea typeface="Calibri" panose="020F0502020204030204"/>
              <a:cs typeface="Calibri" panose="020F0502020204030204"/>
            </a:endParaRPr>
          </a:p>
        </p:txBody>
      </p:sp>
      <p:sp>
        <p:nvSpPr>
          <p:cNvPr id="370" name="textbox 370"/>
          <p:cNvSpPr/>
          <p:nvPr/>
        </p:nvSpPr>
        <p:spPr>
          <a:xfrm>
            <a:off x="922273" y="6472809"/>
            <a:ext cx="10353040" cy="167639"/>
          </a:xfrm>
          <a:prstGeom prst="rect">
            <a:avLst/>
          </a:prstGeom>
          <a:noFill/>
          <a:ln w="0" cap="flat">
            <a:noFill/>
            <a:prstDash val="solid"/>
            <a:miter lim="0"/>
          </a:ln>
        </p:spPr>
        <p:txBody>
          <a:bodyPr vert="horz" wrap="square" lIns="0" tIns="0" rIns="0" bIns="0"/>
          <a:lstStyle/>
          <a:p>
            <a:pPr algn="l" rtl="0" eaLnBrk="0">
              <a:lnSpc>
                <a:spcPct val="89000"/>
              </a:lnSpc>
            </a:pPr>
            <a:endParaRPr sz="100" dirty="0">
              <a:latin typeface="Arial" panose="020B0604020202020204"/>
              <a:ea typeface="Arial" panose="020B0604020202020204"/>
              <a:cs typeface="Arial" panose="020B0604020202020204"/>
            </a:endParaRPr>
          </a:p>
          <a:p>
            <a:pPr marL="12700" algn="l" rtl="0" eaLnBrk="0">
              <a:lnSpc>
                <a:spcPct val="77000"/>
              </a:lnSpc>
            </a:pPr>
            <a:r>
              <a:rPr sz="1200" kern="0" spc="-30" dirty="0">
                <a:solidFill>
                  <a:srgbClr val="898989">
                    <a:alpha val="100000"/>
                  </a:srgbClr>
                </a:solidFill>
                <a:latin typeface="Calibri" panose="020F0502020204030204"/>
                <a:ea typeface="Calibri" panose="020F0502020204030204"/>
                <a:cs typeface="Calibri" panose="020F0502020204030204"/>
              </a:rPr>
              <a:t>39</a:t>
            </a:r>
            <a:endParaRPr sz="1200" dirty="0">
              <a:latin typeface="Calibri" panose="020F0502020204030204"/>
              <a:ea typeface="Calibri" panose="020F0502020204030204"/>
              <a:cs typeface="Calibri" panose="020F0502020204030204"/>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 name="textbox 372"/>
          <p:cNvSpPr/>
          <p:nvPr/>
        </p:nvSpPr>
        <p:spPr>
          <a:xfrm>
            <a:off x="901699" y="1898393"/>
            <a:ext cx="7334884" cy="3171825"/>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2725"/>
              </a:lnSpc>
            </a:pPr>
            <a:r>
              <a:rPr sz="2200" kern="0" spc="-190" dirty="0">
                <a:solidFill>
                  <a:srgbClr val="000000">
                    <a:alpha val="100000"/>
                  </a:srgbClr>
                </a:solidFill>
                <a:latin typeface="黑体" panose="02010609060101010101" charset="-122"/>
                <a:ea typeface="黑体" panose="02010609060101010101" charset="-122"/>
                <a:cs typeface="黑体" panose="02010609060101010101" charset="-122"/>
              </a:rPr>
              <a:t>●</a:t>
            </a:r>
            <a:r>
              <a:rPr sz="2200" kern="0" spc="-520" dirty="0">
                <a:solidFill>
                  <a:srgbClr val="000000">
                    <a:alpha val="100000"/>
                  </a:srgbClr>
                </a:solidFill>
                <a:latin typeface="黑体" panose="02010609060101010101" charset="-122"/>
                <a:ea typeface="黑体" panose="02010609060101010101" charset="-122"/>
                <a:cs typeface="黑体" panose="02010609060101010101" charset="-122"/>
              </a:rPr>
              <a:t> </a:t>
            </a:r>
            <a:r>
              <a:rPr sz="2200" b="1" kern="0" spc="-190" dirty="0">
                <a:solidFill>
                  <a:srgbClr val="C02020">
                    <a:alpha val="100000"/>
                  </a:srgbClr>
                </a:solidFill>
                <a:latin typeface="黑体" panose="02010609060101010101" charset="-122"/>
                <a:ea typeface="黑体" panose="02010609060101010101" charset="-122"/>
                <a:cs typeface="黑体" panose="02010609060101010101" charset="-122"/>
              </a:rPr>
              <a:t>泛化</a:t>
            </a:r>
            <a:endParaRPr sz="2200" dirty="0">
              <a:latin typeface="黑体" panose="02010609060101010101" charset="-122"/>
              <a:ea typeface="黑体" panose="02010609060101010101" charset="-122"/>
              <a:cs typeface="黑体" panose="02010609060101010101" charset="-122"/>
            </a:endParaRPr>
          </a:p>
          <a:p>
            <a:pPr marL="16510" indent="-3810" algn="l" rtl="0" eaLnBrk="0">
              <a:lnSpc>
                <a:spcPct val="163000"/>
              </a:lnSpc>
              <a:spcBef>
                <a:spcPts val="10"/>
              </a:spcBef>
            </a:pPr>
            <a:r>
              <a:rPr sz="2300" kern="0" spc="100" dirty="0">
                <a:solidFill>
                  <a:srgbClr val="000000">
                    <a:alpha val="100000"/>
                  </a:srgbClr>
                </a:solidFill>
                <a:latin typeface="黑体" panose="02010609060101010101" charset="-122"/>
                <a:ea typeface="黑体" panose="02010609060101010101" charset="-122"/>
                <a:cs typeface="黑体" panose="02010609060101010101" charset="-122"/>
              </a:rPr>
              <a:t>是一种</a:t>
            </a:r>
            <a:r>
              <a:rPr sz="2300" b="1" kern="0" spc="100" dirty="0">
                <a:solidFill>
                  <a:srgbClr val="000000">
                    <a:alpha val="100000"/>
                  </a:srgbClr>
                </a:solidFill>
                <a:latin typeface="黑体" panose="02010609060101010101" charset="-122"/>
                <a:ea typeface="黑体" panose="02010609060101010101" charset="-122"/>
                <a:cs typeface="黑体" panose="02010609060101010101" charset="-122"/>
              </a:rPr>
              <a:t>继承关系，</a:t>
            </a:r>
            <a:r>
              <a:rPr sz="2300" kern="0" spc="100" dirty="0">
                <a:solidFill>
                  <a:srgbClr val="000000">
                    <a:alpha val="100000"/>
                  </a:srgbClr>
                </a:solidFill>
                <a:latin typeface="黑体" panose="02010609060101010101" charset="-122"/>
                <a:ea typeface="黑体" panose="02010609060101010101" charset="-122"/>
                <a:cs typeface="黑体" panose="02010609060101010101" charset="-122"/>
              </a:rPr>
              <a:t>表示子</a:t>
            </a:r>
            <a:r>
              <a:rPr sz="2300" kern="0" spc="90" dirty="0">
                <a:solidFill>
                  <a:srgbClr val="000000">
                    <a:alpha val="100000"/>
                  </a:srgbClr>
                </a:solidFill>
                <a:latin typeface="黑体" panose="02010609060101010101" charset="-122"/>
                <a:ea typeface="黑体" panose="02010609060101010101" charset="-122"/>
                <a:cs typeface="黑体" panose="02010609060101010101" charset="-122"/>
              </a:rPr>
              <a:t>类继承父类的所有特征和行为</a:t>
            </a:r>
            <a:r>
              <a:rPr sz="2300" kern="0" spc="0" dirty="0">
                <a:solidFill>
                  <a:srgbClr val="000000">
                    <a:alpha val="100000"/>
                  </a:srgbClr>
                </a:solidFill>
                <a:latin typeface="黑体" panose="02010609060101010101" charset="-122"/>
                <a:ea typeface="黑体" panose="02010609060101010101" charset="-122"/>
                <a:cs typeface="黑体" panose="02010609060101010101" charset="-122"/>
              </a:rPr>
              <a:t> </a:t>
            </a:r>
            <a:r>
              <a:rPr sz="2300" b="1" kern="0" spc="90" dirty="0">
                <a:solidFill>
                  <a:srgbClr val="000000">
                    <a:alpha val="100000"/>
                  </a:srgbClr>
                </a:solidFill>
                <a:latin typeface="黑体" panose="02010609060101010101" charset="-122"/>
                <a:ea typeface="黑体" panose="02010609060101010101" charset="-122"/>
                <a:cs typeface="黑体" panose="02010609060101010101" charset="-122"/>
              </a:rPr>
              <a:t>带空心三角箭头的实线，</a:t>
            </a:r>
            <a:r>
              <a:rPr sz="2300" kern="0" spc="90" dirty="0">
                <a:solidFill>
                  <a:srgbClr val="000000">
                    <a:alpha val="100000"/>
                  </a:srgbClr>
                </a:solidFill>
                <a:latin typeface="黑体" panose="02010609060101010101" charset="-122"/>
                <a:ea typeface="黑体" panose="02010609060101010101" charset="-122"/>
                <a:cs typeface="黑体" panose="02010609060101010101" charset="-122"/>
              </a:rPr>
              <a:t>箭头指向父类</a:t>
            </a:r>
            <a:endParaRPr sz="2300" dirty="0">
              <a:latin typeface="黑体" panose="02010609060101010101" charset="-122"/>
              <a:ea typeface="黑体" panose="02010609060101010101" charset="-122"/>
              <a:cs typeface="黑体" panose="02010609060101010101" charset="-122"/>
            </a:endParaRPr>
          </a:p>
          <a:p>
            <a:pPr algn="l" rtl="0" eaLnBrk="0">
              <a:lnSpc>
                <a:spcPct val="141000"/>
              </a:lnSpc>
            </a:pPr>
            <a:endParaRPr sz="1000" dirty="0">
              <a:latin typeface="Arial" panose="020B0604020202020204"/>
              <a:ea typeface="Arial" panose="020B0604020202020204"/>
              <a:cs typeface="Arial" panose="020B0604020202020204"/>
            </a:endParaRPr>
          </a:p>
          <a:p>
            <a:pPr marL="12700" algn="l" rtl="0" eaLnBrk="0">
              <a:lnSpc>
                <a:spcPts val="2665"/>
              </a:lnSpc>
              <a:spcBef>
                <a:spcPts val="630"/>
              </a:spcBef>
            </a:pPr>
            <a:r>
              <a:rPr sz="2100" kern="0" spc="-180" dirty="0">
                <a:solidFill>
                  <a:srgbClr val="000000">
                    <a:alpha val="100000"/>
                  </a:srgbClr>
                </a:solidFill>
                <a:latin typeface="黑体" panose="02010609060101010101" charset="-122"/>
                <a:ea typeface="黑体" panose="02010609060101010101" charset="-122"/>
                <a:cs typeface="黑体" panose="02010609060101010101" charset="-122"/>
              </a:rPr>
              <a:t>●</a:t>
            </a:r>
            <a:r>
              <a:rPr sz="2100" kern="0" spc="-560" dirty="0">
                <a:solidFill>
                  <a:srgbClr val="000000">
                    <a:alpha val="100000"/>
                  </a:srgbClr>
                </a:solidFill>
                <a:latin typeface="黑体" panose="02010609060101010101" charset="-122"/>
                <a:ea typeface="黑体" panose="02010609060101010101" charset="-122"/>
                <a:cs typeface="黑体" panose="02010609060101010101" charset="-122"/>
              </a:rPr>
              <a:t> </a:t>
            </a:r>
            <a:r>
              <a:rPr sz="2100" b="1" kern="0" spc="-180" dirty="0">
                <a:solidFill>
                  <a:srgbClr val="C02020">
                    <a:alpha val="100000"/>
                  </a:srgbClr>
                </a:solidFill>
                <a:latin typeface="黑体" panose="02010609060101010101" charset="-122"/>
                <a:ea typeface="黑体" panose="02010609060101010101" charset="-122"/>
                <a:cs typeface="黑体" panose="02010609060101010101" charset="-122"/>
              </a:rPr>
              <a:t>实</a:t>
            </a:r>
            <a:r>
              <a:rPr sz="2100" b="1" kern="0" spc="-180" dirty="0">
                <a:solidFill>
                  <a:srgbClr val="D02020">
                    <a:alpha val="100000"/>
                  </a:srgbClr>
                </a:solidFill>
                <a:latin typeface="黑体" panose="02010609060101010101" charset="-122"/>
                <a:ea typeface="黑体" panose="02010609060101010101" charset="-122"/>
                <a:cs typeface="黑体" panose="02010609060101010101" charset="-122"/>
              </a:rPr>
              <a:t>现</a:t>
            </a:r>
            <a:endParaRPr sz="2100" dirty="0">
              <a:latin typeface="黑体" panose="02010609060101010101" charset="-122"/>
              <a:ea typeface="黑体" panose="02010609060101010101" charset="-122"/>
              <a:cs typeface="黑体" panose="02010609060101010101" charset="-122"/>
            </a:endParaRPr>
          </a:p>
          <a:p>
            <a:pPr algn="l" rtl="0" eaLnBrk="0">
              <a:lnSpc>
                <a:spcPct val="118000"/>
              </a:lnSpc>
            </a:pPr>
            <a:endParaRPr sz="1000" dirty="0">
              <a:latin typeface="Arial" panose="020B0604020202020204"/>
              <a:ea typeface="Arial" panose="020B0604020202020204"/>
              <a:cs typeface="Arial" panose="020B0604020202020204"/>
            </a:endParaRPr>
          </a:p>
          <a:p>
            <a:pPr marL="12700" algn="l" rtl="0" eaLnBrk="0">
              <a:lnSpc>
                <a:spcPct val="86000"/>
              </a:lnSpc>
              <a:spcBef>
                <a:spcPts val="700"/>
              </a:spcBef>
            </a:pPr>
            <a:r>
              <a:rPr sz="2300" kern="0" spc="100" dirty="0">
                <a:solidFill>
                  <a:srgbClr val="000000">
                    <a:alpha val="100000"/>
                  </a:srgbClr>
                </a:solidFill>
                <a:latin typeface="黑体" panose="02010609060101010101" charset="-122"/>
                <a:ea typeface="黑体" panose="02010609060101010101" charset="-122"/>
                <a:cs typeface="黑体" panose="02010609060101010101" charset="-122"/>
              </a:rPr>
              <a:t>是一种类与接口的关系，表示类是接口所</a:t>
            </a:r>
            <a:r>
              <a:rPr sz="2300" kern="0" spc="90" dirty="0">
                <a:solidFill>
                  <a:srgbClr val="000000">
                    <a:alpha val="100000"/>
                  </a:srgbClr>
                </a:solidFill>
                <a:latin typeface="黑体" panose="02010609060101010101" charset="-122"/>
                <a:ea typeface="黑体" panose="02010609060101010101" charset="-122"/>
                <a:cs typeface="黑体" panose="02010609060101010101" charset="-122"/>
              </a:rPr>
              <a:t>有特征和行为</a:t>
            </a:r>
            <a:endParaRPr sz="2300" dirty="0">
              <a:latin typeface="黑体" panose="02010609060101010101" charset="-122"/>
              <a:ea typeface="黑体" panose="02010609060101010101" charset="-122"/>
              <a:cs typeface="黑体" panose="02010609060101010101" charset="-122"/>
            </a:endParaRPr>
          </a:p>
          <a:p>
            <a:pPr marL="12700" algn="l" rtl="0" eaLnBrk="0">
              <a:lnSpc>
                <a:spcPts val="3560"/>
              </a:lnSpc>
            </a:pPr>
            <a:r>
              <a:rPr sz="2300" kern="0" spc="120" dirty="0">
                <a:solidFill>
                  <a:srgbClr val="000000">
                    <a:alpha val="100000"/>
                  </a:srgbClr>
                </a:solidFill>
                <a:latin typeface="黑体" panose="02010609060101010101" charset="-122"/>
                <a:ea typeface="黑体" panose="02010609060101010101" charset="-122"/>
                <a:cs typeface="黑体" panose="02010609060101010101" charset="-122"/>
              </a:rPr>
              <a:t>的实现</a:t>
            </a:r>
            <a:endParaRPr sz="2300" dirty="0">
              <a:latin typeface="黑体" panose="02010609060101010101" charset="-122"/>
              <a:ea typeface="黑体" panose="02010609060101010101" charset="-122"/>
              <a:cs typeface="黑体" panose="02010609060101010101" charset="-122"/>
            </a:endParaRPr>
          </a:p>
        </p:txBody>
      </p:sp>
      <p:sp>
        <p:nvSpPr>
          <p:cNvPr id="374" name="textbox 374"/>
          <p:cNvSpPr/>
          <p:nvPr/>
        </p:nvSpPr>
        <p:spPr>
          <a:xfrm>
            <a:off x="901700" y="5326760"/>
            <a:ext cx="10379075" cy="1352550"/>
          </a:xfrm>
          <a:prstGeom prst="rect">
            <a:avLst/>
          </a:prstGeom>
          <a:noFill/>
          <a:ln w="0" cap="flat">
            <a:noFill/>
            <a:prstDash val="solid"/>
            <a:miter lim="0"/>
          </a:ln>
        </p:spPr>
        <p:txBody>
          <a:bodyPr vert="horz" wrap="square" lIns="0" tIns="0" rIns="0" bIns="0"/>
          <a:lstStyle/>
          <a:p>
            <a:pPr algn="l" rtl="0" eaLnBrk="0">
              <a:lnSpc>
                <a:spcPct val="77000"/>
              </a:lnSpc>
            </a:pPr>
            <a:endParaRPr sz="100" dirty="0">
              <a:latin typeface="Arial" panose="020B0604020202020204"/>
              <a:ea typeface="Arial" panose="020B0604020202020204"/>
              <a:cs typeface="Arial" panose="020B0604020202020204"/>
            </a:endParaRPr>
          </a:p>
          <a:p>
            <a:pPr marL="16510" algn="l" rtl="0" eaLnBrk="0">
              <a:lnSpc>
                <a:spcPct val="94000"/>
              </a:lnSpc>
            </a:pPr>
            <a:r>
              <a:rPr sz="2300" b="1" kern="0" spc="100" dirty="0">
                <a:solidFill>
                  <a:srgbClr val="000000">
                    <a:alpha val="100000"/>
                  </a:srgbClr>
                </a:solidFill>
                <a:latin typeface="黑体" panose="02010609060101010101" charset="-122"/>
                <a:ea typeface="黑体" panose="02010609060101010101" charset="-122"/>
                <a:cs typeface="黑体" panose="02010609060101010101" charset="-122"/>
              </a:rPr>
              <a:t>带空心三角箭头的虚</a:t>
            </a:r>
            <a:r>
              <a:rPr sz="2300" b="1" kern="0" spc="90" dirty="0">
                <a:solidFill>
                  <a:srgbClr val="000000">
                    <a:alpha val="100000"/>
                  </a:srgbClr>
                </a:solidFill>
                <a:latin typeface="黑体" panose="02010609060101010101" charset="-122"/>
                <a:ea typeface="黑体" panose="02010609060101010101" charset="-122"/>
                <a:cs typeface="黑体" panose="02010609060101010101" charset="-122"/>
              </a:rPr>
              <a:t>线，</a:t>
            </a:r>
            <a:r>
              <a:rPr sz="2300" kern="0" spc="90" dirty="0">
                <a:solidFill>
                  <a:srgbClr val="000000">
                    <a:alpha val="100000"/>
                  </a:srgbClr>
                </a:solidFill>
                <a:latin typeface="黑体" panose="02010609060101010101" charset="-122"/>
                <a:ea typeface="黑体" panose="02010609060101010101" charset="-122"/>
                <a:cs typeface="黑体" panose="02010609060101010101" charset="-122"/>
              </a:rPr>
              <a:t>箭头指向接口</a:t>
            </a:r>
            <a:endParaRPr sz="2300" dirty="0">
              <a:latin typeface="黑体" panose="02010609060101010101" charset="-122"/>
              <a:ea typeface="黑体" panose="02010609060101010101" charset="-122"/>
              <a:cs typeface="黑体" panose="02010609060101010101" charset="-122"/>
            </a:endParaRPr>
          </a:p>
          <a:p>
            <a:pPr algn="l" rtl="0" eaLnBrk="0">
              <a:lnSpc>
                <a:spcPct val="120000"/>
              </a:lnSpc>
            </a:pPr>
            <a:endParaRPr sz="1000" dirty="0">
              <a:latin typeface="Arial" panose="020B0604020202020204"/>
              <a:ea typeface="Arial" panose="020B0604020202020204"/>
              <a:cs typeface="Arial" panose="020B0604020202020204"/>
            </a:endParaRPr>
          </a:p>
          <a:p>
            <a:pPr algn="l" rtl="0" eaLnBrk="0">
              <a:lnSpc>
                <a:spcPct val="120000"/>
              </a:lnSpc>
            </a:pPr>
            <a:endParaRPr sz="1000" dirty="0">
              <a:latin typeface="Arial" panose="020B0604020202020204"/>
              <a:ea typeface="Arial" panose="020B0604020202020204"/>
              <a:cs typeface="Arial" panose="020B0604020202020204"/>
            </a:endParaRPr>
          </a:p>
          <a:p>
            <a:pPr algn="l" rtl="0" eaLnBrk="0">
              <a:lnSpc>
                <a:spcPct val="121000"/>
              </a:lnSpc>
            </a:pPr>
            <a:endParaRPr sz="1000" dirty="0">
              <a:latin typeface="Arial" panose="020B0604020202020204"/>
              <a:ea typeface="Arial" panose="020B0604020202020204"/>
              <a:cs typeface="Arial" panose="020B0604020202020204"/>
            </a:endParaRPr>
          </a:p>
          <a:p>
            <a:pPr algn="l" rtl="0" eaLnBrk="0">
              <a:lnSpc>
                <a:spcPct val="121000"/>
              </a:lnSpc>
            </a:pPr>
            <a:endParaRPr sz="1000" dirty="0">
              <a:latin typeface="Arial" panose="020B0604020202020204"/>
              <a:ea typeface="Arial" panose="020B0604020202020204"/>
              <a:cs typeface="Arial" panose="020B0604020202020204"/>
            </a:endParaRPr>
          </a:p>
          <a:p>
            <a:pPr algn="l" rtl="0" eaLnBrk="0">
              <a:lnSpc>
                <a:spcPct val="103000"/>
              </a:lnSpc>
            </a:pPr>
            <a:endParaRPr sz="300" dirty="0">
              <a:latin typeface="Arial" panose="020B0604020202020204"/>
              <a:ea typeface="Arial" panose="020B0604020202020204"/>
              <a:cs typeface="Arial" panose="020B0604020202020204"/>
            </a:endParaRPr>
          </a:p>
          <a:p>
            <a:pPr marL="12700" algn="l" rtl="0" eaLnBrk="0">
              <a:lnSpc>
                <a:spcPts val="1705"/>
              </a:lnSpc>
              <a:spcBef>
                <a:spcPts val="5"/>
              </a:spcBef>
            </a:pPr>
            <a:r>
              <a:rPr sz="1900" kern="0" spc="-10" baseline="7000" dirty="0">
                <a:solidFill>
                  <a:srgbClr val="000000">
                    <a:alpha val="100000"/>
                  </a:srgbClr>
                </a:solidFill>
                <a:latin typeface="Arial" panose="020B0604020202020204"/>
                <a:ea typeface="Arial" panose="020B0604020202020204"/>
                <a:cs typeface="Arial" panose="020B0604020202020204"/>
              </a:rPr>
              <a:t>40</a:t>
            </a:r>
            <a:endParaRPr sz="1900" baseline="7000" dirty="0">
              <a:latin typeface="Arial" panose="020B0604020202020204"/>
              <a:ea typeface="Arial" panose="020B0604020202020204"/>
              <a:cs typeface="Arial" panose="020B0604020202020204"/>
            </a:endParaRPr>
          </a:p>
        </p:txBody>
      </p:sp>
      <p:grpSp>
        <p:nvGrpSpPr>
          <p:cNvPr id="26" name="group 26"/>
          <p:cNvGrpSpPr/>
          <p:nvPr/>
        </p:nvGrpSpPr>
        <p:grpSpPr>
          <a:xfrm rot="21600000">
            <a:off x="8642299" y="2063777"/>
            <a:ext cx="3117860" cy="2647942"/>
            <a:chOff x="0" y="0"/>
            <a:chExt cx="3117860" cy="2647942"/>
          </a:xfrm>
        </p:grpSpPr>
        <p:pic>
          <p:nvPicPr>
            <p:cNvPr id="376" name="picture 376"/>
            <p:cNvPicPr>
              <a:picLocks noChangeAspect="1"/>
            </p:cNvPicPr>
            <p:nvPr/>
          </p:nvPicPr>
          <p:blipFill>
            <a:blip r:embed="rId1"/>
            <a:stretch>
              <a:fillRect/>
            </a:stretch>
          </p:blipFill>
          <p:spPr>
            <a:xfrm rot="21600000">
              <a:off x="0" y="0"/>
              <a:ext cx="3117860" cy="2647942"/>
            </a:xfrm>
            <a:prstGeom prst="rect">
              <a:avLst/>
            </a:prstGeom>
          </p:spPr>
        </p:pic>
        <p:sp>
          <p:nvSpPr>
            <p:cNvPr id="378" name="textbox 378"/>
            <p:cNvSpPr/>
            <p:nvPr/>
          </p:nvSpPr>
          <p:spPr>
            <a:xfrm>
              <a:off x="482659" y="122507"/>
              <a:ext cx="2600960" cy="2394585"/>
            </a:xfrm>
            <a:prstGeom prst="rect">
              <a:avLst/>
            </a:prstGeom>
            <a:noFill/>
            <a:ln w="0" cap="flat">
              <a:noFill/>
              <a:prstDash val="solid"/>
              <a:miter lim="0"/>
            </a:ln>
          </p:spPr>
          <p:txBody>
            <a:bodyPr vert="horz" wrap="square" lIns="0" tIns="0" rIns="0" bIns="0"/>
            <a:lstStyle/>
            <a:p>
              <a:pPr algn="l" rtl="0" eaLnBrk="0">
                <a:lnSpc>
                  <a:spcPct val="88000"/>
                </a:lnSpc>
              </a:pPr>
              <a:endParaRPr sz="100" dirty="0">
                <a:latin typeface="Arial" panose="020B0604020202020204"/>
                <a:ea typeface="Arial" panose="020B0604020202020204"/>
                <a:cs typeface="Arial" panose="020B0604020202020204"/>
              </a:endParaRPr>
            </a:p>
            <a:p>
              <a:pPr marL="12700" algn="l" rtl="0" eaLnBrk="0">
                <a:lnSpc>
                  <a:spcPct val="81000"/>
                </a:lnSpc>
              </a:pPr>
              <a:r>
                <a:rPr sz="1000" b="1" kern="0" spc="-10" dirty="0">
                  <a:solidFill>
                    <a:srgbClr val="000000">
                      <a:alpha val="100000"/>
                    </a:srgbClr>
                  </a:solidFill>
                  <a:latin typeface="Arial" panose="020B0604020202020204"/>
                  <a:ea typeface="Arial" panose="020B0604020202020204"/>
                  <a:cs typeface="Arial" panose="020B0604020202020204"/>
                </a:rPr>
                <a:t>Shape</a:t>
              </a:r>
              <a:endParaRPr sz="1000" dirty="0">
                <a:latin typeface="Arial" panose="020B0604020202020204"/>
                <a:ea typeface="Arial" panose="020B0604020202020204"/>
                <a:cs typeface="Arial" panose="020B0604020202020204"/>
              </a:endParaRPr>
            </a:p>
            <a:p>
              <a:pPr marL="1962150" algn="l" rtl="0" eaLnBrk="0">
                <a:lnSpc>
                  <a:spcPct val="81000"/>
                </a:lnSpc>
                <a:spcBef>
                  <a:spcPts val="365"/>
                </a:spcBef>
              </a:pPr>
              <a:r>
                <a:rPr sz="1000" b="1" kern="0" spc="-10" dirty="0">
                  <a:solidFill>
                    <a:srgbClr val="000000">
                      <a:alpha val="100000"/>
                    </a:srgbClr>
                  </a:solidFill>
                  <a:latin typeface="Arial" panose="020B0604020202020204"/>
                  <a:ea typeface="Arial" panose="020B0604020202020204"/>
                  <a:cs typeface="Arial" panose="020B0604020202020204"/>
                </a:rPr>
                <a:t>Circle</a:t>
              </a:r>
              <a:endParaRPr sz="1000" dirty="0">
                <a:latin typeface="Arial" panose="020B0604020202020204"/>
                <a:ea typeface="Arial" panose="020B0604020202020204"/>
                <a:cs typeface="Arial" panose="020B0604020202020204"/>
              </a:endParaRPr>
            </a:p>
            <a:p>
              <a:pPr marL="1783715" algn="l" rtl="0" eaLnBrk="0">
                <a:lnSpc>
                  <a:spcPct val="81000"/>
                </a:lnSpc>
                <a:spcBef>
                  <a:spcPts val="730"/>
                </a:spcBef>
              </a:pPr>
              <a:r>
                <a:rPr sz="1000" b="1" kern="0" spc="-10" dirty="0">
                  <a:solidFill>
                    <a:srgbClr val="000000">
                      <a:alpha val="100000"/>
                    </a:srgbClr>
                  </a:solidFill>
                  <a:latin typeface="Arial" panose="020B0604020202020204"/>
                  <a:ea typeface="Arial" panose="020B0604020202020204"/>
                  <a:cs typeface="Arial" panose="020B0604020202020204"/>
                </a:rPr>
                <a:t>-radius:int</a:t>
              </a:r>
              <a:endParaRPr sz="1000" dirty="0">
                <a:latin typeface="Arial" panose="020B0604020202020204"/>
                <a:ea typeface="Arial" panose="020B0604020202020204"/>
                <a:cs typeface="Arial" panose="020B0604020202020204"/>
              </a:endParaRPr>
            </a:p>
            <a:p>
              <a:pPr algn="l" rtl="0" eaLnBrk="0">
                <a:lnSpc>
                  <a:spcPct val="104000"/>
                </a:lnSpc>
              </a:pPr>
              <a:endParaRPr sz="1000" dirty="0">
                <a:latin typeface="Arial" panose="020B0604020202020204"/>
                <a:ea typeface="Arial" panose="020B0604020202020204"/>
                <a:cs typeface="Arial" panose="020B0604020202020204"/>
              </a:endParaRPr>
            </a:p>
            <a:p>
              <a:pPr algn="r" rtl="0" eaLnBrk="0">
                <a:lnSpc>
                  <a:spcPct val="96000"/>
                </a:lnSpc>
                <a:spcBef>
                  <a:spcPts val="250"/>
                </a:spcBef>
              </a:pPr>
              <a:r>
                <a:rPr sz="800" kern="0" spc="10" dirty="0">
                  <a:solidFill>
                    <a:srgbClr val="000000">
                      <a:alpha val="100000"/>
                    </a:srgbClr>
                  </a:solidFill>
                  <a:latin typeface="黑体" panose="02010609060101010101" charset="-122"/>
                  <a:ea typeface="黑体" panose="02010609060101010101" charset="-122"/>
                  <a:cs typeface="黑体" panose="02010609060101010101" charset="-122"/>
                </a:rPr>
                <a:t>知乎@或许不应该</a:t>
              </a:r>
              <a:endParaRPr sz="800" dirty="0">
                <a:latin typeface="黑体" panose="02010609060101010101" charset="-122"/>
                <a:ea typeface="黑体" panose="02010609060101010101" charset="-122"/>
                <a:cs typeface="黑体" panose="02010609060101010101" charset="-122"/>
              </a:endParaRPr>
            </a:p>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marL="1790065" algn="l" rtl="0" eaLnBrk="0">
                <a:lnSpc>
                  <a:spcPct val="80000"/>
                </a:lnSpc>
                <a:spcBef>
                  <a:spcPts val="310"/>
                </a:spcBef>
              </a:pPr>
              <a:r>
                <a:rPr sz="1000" b="1" kern="0" spc="-10" dirty="0">
                  <a:solidFill>
                    <a:srgbClr val="000000">
                      <a:alpha val="100000"/>
                    </a:srgbClr>
                  </a:solidFill>
                  <a:latin typeface="Arial" panose="020B0604020202020204"/>
                  <a:ea typeface="Arial" panose="020B0604020202020204"/>
                  <a:cs typeface="Arial" panose="020B0604020202020204"/>
                </a:rPr>
                <a:t>AliPay</a:t>
              </a:r>
              <a:endParaRPr sz="1000" dirty="0">
                <a:latin typeface="Arial" panose="020B0604020202020204"/>
                <a:ea typeface="Arial" panose="020B0604020202020204"/>
                <a:cs typeface="Arial" panose="020B0604020202020204"/>
              </a:endParaRPr>
            </a:p>
            <a:p>
              <a:pPr algn="l" rtl="0" eaLnBrk="0">
                <a:lnSpc>
                  <a:spcPct val="102000"/>
                </a:lnSpc>
              </a:pPr>
              <a:endParaRPr sz="900" dirty="0">
                <a:latin typeface="Arial" panose="020B0604020202020204"/>
                <a:ea typeface="Arial" panose="020B0604020202020204"/>
                <a:cs typeface="Arial" panose="020B0604020202020204"/>
              </a:endParaRPr>
            </a:p>
            <a:p>
              <a:pPr marL="1491615" algn="l" rtl="0" eaLnBrk="0">
                <a:lnSpc>
                  <a:spcPts val="1430"/>
                </a:lnSpc>
                <a:spcBef>
                  <a:spcPts val="5"/>
                </a:spcBef>
              </a:pPr>
              <a:r>
                <a:rPr sz="1000" b="1" kern="0" spc="-10" dirty="0">
                  <a:solidFill>
                    <a:srgbClr val="000000">
                      <a:alpha val="100000"/>
                    </a:srgbClr>
                  </a:solidFill>
                  <a:latin typeface="Arial" panose="020B0604020202020204"/>
                  <a:ea typeface="Arial" panose="020B0604020202020204"/>
                  <a:cs typeface="Arial" panose="020B0604020202020204"/>
                </a:rPr>
                <a:t>+pay():boolean</a:t>
              </a:r>
              <a:endParaRPr sz="1000" dirty="0">
                <a:latin typeface="Arial" panose="020B0604020202020204"/>
                <a:ea typeface="Arial" panose="020B0604020202020204"/>
                <a:cs typeface="Arial" panose="020B0604020202020204"/>
              </a:endParaRPr>
            </a:p>
          </p:txBody>
        </p:sp>
      </p:grpSp>
      <p:sp>
        <p:nvSpPr>
          <p:cNvPr id="380" name="textbox 380"/>
          <p:cNvSpPr/>
          <p:nvPr/>
        </p:nvSpPr>
        <p:spPr>
          <a:xfrm>
            <a:off x="8762979" y="4032224"/>
            <a:ext cx="902335" cy="617855"/>
          </a:xfrm>
          <a:prstGeom prst="rect">
            <a:avLst/>
          </a:prstGeom>
          <a:noFill/>
          <a:ln w="0" cap="flat">
            <a:noFill/>
            <a:prstDash val="solid"/>
            <a:miter lim="0"/>
          </a:ln>
        </p:spPr>
        <p:txBody>
          <a:bodyPr vert="horz" wrap="square" lIns="0" tIns="0" rIns="0" bIns="0"/>
          <a:lstStyle/>
          <a:p>
            <a:pPr algn="l" rtl="0" eaLnBrk="0">
              <a:lnSpc>
                <a:spcPct val="15000"/>
              </a:lnSpc>
            </a:pPr>
            <a:endParaRPr sz="100" dirty="0">
              <a:latin typeface="Arial" panose="020B0604020202020204"/>
              <a:ea typeface="Arial" panose="020B0604020202020204"/>
              <a:cs typeface="Arial" panose="020B0604020202020204"/>
            </a:endParaRPr>
          </a:p>
          <a:p>
            <a:pPr marL="386715" indent="-316865" algn="l" rtl="0" eaLnBrk="0">
              <a:lnSpc>
                <a:spcPct val="88000"/>
              </a:lnSpc>
            </a:pPr>
            <a:r>
              <a:rPr sz="1000" b="1" kern="0" spc="-10" dirty="0">
                <a:solidFill>
                  <a:srgbClr val="000000">
                    <a:alpha val="100000"/>
                  </a:srgbClr>
                </a:solidFill>
                <a:latin typeface="Arial" panose="020B0604020202020204"/>
                <a:ea typeface="Arial" panose="020B0604020202020204"/>
                <a:cs typeface="Arial" panose="020B0604020202020204"/>
              </a:rPr>
              <a:t>&lt;&lt;interface&gt;&gt;</a:t>
            </a:r>
            <a:r>
              <a:rPr sz="1000" b="1" kern="0" spc="30" dirty="0">
                <a:solidFill>
                  <a:srgbClr val="000000">
                    <a:alpha val="100000"/>
                  </a:srgbClr>
                </a:solidFill>
                <a:latin typeface="Arial" panose="020B0604020202020204"/>
                <a:ea typeface="Arial" panose="020B0604020202020204"/>
                <a:cs typeface="Arial" panose="020B0604020202020204"/>
              </a:rPr>
              <a:t> </a:t>
            </a:r>
            <a:r>
              <a:rPr sz="1000" b="1" kern="0" spc="-20" dirty="0">
                <a:solidFill>
                  <a:srgbClr val="000000">
                    <a:alpha val="100000"/>
                  </a:srgbClr>
                </a:solidFill>
                <a:latin typeface="Arial" panose="020B0604020202020204"/>
                <a:ea typeface="Arial" panose="020B0604020202020204"/>
                <a:cs typeface="Arial" panose="020B0604020202020204"/>
              </a:rPr>
              <a:t>IPay</a:t>
            </a:r>
            <a:endParaRPr sz="1000" dirty="0">
              <a:latin typeface="Arial" panose="020B0604020202020204"/>
              <a:ea typeface="Arial" panose="020B0604020202020204"/>
              <a:cs typeface="Arial" panose="020B0604020202020204"/>
            </a:endParaRPr>
          </a:p>
          <a:p>
            <a:pPr algn="l" rtl="0" eaLnBrk="0">
              <a:lnSpc>
                <a:spcPct val="109000"/>
              </a:lnSpc>
            </a:pPr>
            <a:endParaRPr sz="1000" dirty="0">
              <a:latin typeface="Arial" panose="020B0604020202020204"/>
              <a:ea typeface="Arial" panose="020B0604020202020204"/>
              <a:cs typeface="Arial" panose="020B0604020202020204"/>
            </a:endParaRPr>
          </a:p>
          <a:p>
            <a:pPr marL="12700" algn="l" rtl="0" eaLnBrk="0">
              <a:lnSpc>
                <a:spcPts val="1320"/>
              </a:lnSpc>
              <a:spcBef>
                <a:spcPts val="5"/>
              </a:spcBef>
            </a:pPr>
            <a:r>
              <a:rPr sz="1000" i="1" kern="0" spc="-10" dirty="0">
                <a:solidFill>
                  <a:srgbClr val="000000">
                    <a:alpha val="100000"/>
                  </a:srgbClr>
                </a:solidFill>
                <a:latin typeface="Arial" panose="020B0604020202020204"/>
                <a:ea typeface="Arial" panose="020B0604020202020204"/>
                <a:cs typeface="Arial" panose="020B0604020202020204"/>
              </a:rPr>
              <a:t>+pay(:boolean</a:t>
            </a:r>
            <a:endParaRPr sz="1000" dirty="0">
              <a:latin typeface="Arial" panose="020B0604020202020204"/>
              <a:ea typeface="Arial" panose="020B0604020202020204"/>
              <a:cs typeface="Arial" panose="020B0604020202020204"/>
            </a:endParaRPr>
          </a:p>
        </p:txBody>
      </p:sp>
      <p:sp>
        <p:nvSpPr>
          <p:cNvPr id="382" name="textbox 382"/>
          <p:cNvSpPr/>
          <p:nvPr/>
        </p:nvSpPr>
        <p:spPr>
          <a:xfrm>
            <a:off x="8762979" y="2384447"/>
            <a:ext cx="840739" cy="501015"/>
          </a:xfrm>
          <a:prstGeom prst="rect">
            <a:avLst/>
          </a:prstGeom>
          <a:noFill/>
          <a:ln w="0" cap="flat">
            <a:noFill/>
            <a:prstDash val="solid"/>
            <a:miter lim="0"/>
          </a:ln>
        </p:spPr>
        <p:txBody>
          <a:bodyPr vert="horz" wrap="square" lIns="0" tIns="0" rIns="0" bIns="0"/>
          <a:lstStyle/>
          <a:p>
            <a:pPr algn="l" rtl="0" eaLnBrk="0">
              <a:lnSpc>
                <a:spcPct val="79000"/>
              </a:lnSpc>
            </a:pPr>
            <a:endParaRPr sz="100" dirty="0">
              <a:latin typeface="Arial" panose="020B0604020202020204"/>
              <a:ea typeface="Arial" panose="020B0604020202020204"/>
              <a:cs typeface="Arial" panose="020B0604020202020204"/>
            </a:endParaRPr>
          </a:p>
          <a:p>
            <a:pPr marL="12700" algn="l" rtl="0" eaLnBrk="0">
              <a:lnSpc>
                <a:spcPct val="81000"/>
              </a:lnSpc>
            </a:pPr>
            <a:r>
              <a:rPr sz="1000" kern="0" spc="-10" dirty="0">
                <a:solidFill>
                  <a:srgbClr val="000000">
                    <a:alpha val="100000"/>
                  </a:srgbClr>
                </a:solidFill>
                <a:latin typeface="Arial" panose="020B0604020202020204"/>
                <a:ea typeface="Arial" panose="020B0604020202020204"/>
                <a:cs typeface="Arial" panose="020B0604020202020204"/>
              </a:rPr>
              <a:t>-posX:int</a:t>
            </a:r>
            <a:endParaRPr sz="1000" dirty="0">
              <a:latin typeface="Arial" panose="020B0604020202020204"/>
              <a:ea typeface="Arial" panose="020B0604020202020204"/>
              <a:cs typeface="Arial" panose="020B0604020202020204"/>
            </a:endParaRPr>
          </a:p>
          <a:p>
            <a:pPr marL="12700" algn="l" rtl="0" eaLnBrk="0">
              <a:lnSpc>
                <a:spcPct val="81000"/>
              </a:lnSpc>
              <a:spcBef>
                <a:spcPts val="130"/>
              </a:spcBef>
            </a:pPr>
            <a:r>
              <a:rPr sz="1000" kern="0" spc="-10" dirty="0">
                <a:solidFill>
                  <a:srgbClr val="000000">
                    <a:alpha val="100000"/>
                  </a:srgbClr>
                </a:solidFill>
                <a:latin typeface="Arial" panose="020B0604020202020204"/>
                <a:ea typeface="Arial" panose="020B0604020202020204"/>
                <a:cs typeface="Arial" panose="020B0604020202020204"/>
              </a:rPr>
              <a:t>-poxY:int</a:t>
            </a:r>
            <a:endParaRPr sz="1000" dirty="0">
              <a:latin typeface="Arial" panose="020B0604020202020204"/>
              <a:ea typeface="Arial" panose="020B0604020202020204"/>
              <a:cs typeface="Arial" panose="020B0604020202020204"/>
            </a:endParaRPr>
          </a:p>
          <a:p>
            <a:pPr algn="l" rtl="0" eaLnBrk="0">
              <a:lnSpc>
                <a:spcPct val="129000"/>
              </a:lnSpc>
            </a:pPr>
            <a:endParaRPr sz="200" dirty="0">
              <a:latin typeface="Arial" panose="020B0604020202020204"/>
              <a:ea typeface="Arial" panose="020B0604020202020204"/>
              <a:cs typeface="Arial" panose="020B0604020202020204"/>
            </a:endParaRPr>
          </a:p>
          <a:p>
            <a:pPr marL="12700" algn="l" rtl="0" eaLnBrk="0">
              <a:lnSpc>
                <a:spcPts val="1360"/>
              </a:lnSpc>
              <a:spcBef>
                <a:spcPts val="0"/>
              </a:spcBef>
            </a:pPr>
            <a:r>
              <a:rPr sz="1000" kern="0" spc="-10" dirty="0">
                <a:solidFill>
                  <a:srgbClr val="000000">
                    <a:alpha val="100000"/>
                  </a:srgbClr>
                </a:solidFill>
                <a:latin typeface="Arial" panose="020B0604020202020204"/>
                <a:ea typeface="Arial" panose="020B0604020202020204"/>
                <a:cs typeface="Arial" panose="020B0604020202020204"/>
              </a:rPr>
              <a:t>+display():void</a:t>
            </a:r>
            <a:endParaRPr sz="1000" dirty="0">
              <a:latin typeface="Arial" panose="020B0604020202020204"/>
              <a:ea typeface="Arial" panose="020B0604020202020204"/>
              <a:cs typeface="Arial" panose="020B0604020202020204"/>
            </a:endParaRPr>
          </a:p>
        </p:txBody>
      </p:sp>
      <p:sp>
        <p:nvSpPr>
          <p:cNvPr id="384" name="textbox 384"/>
          <p:cNvSpPr/>
          <p:nvPr/>
        </p:nvSpPr>
        <p:spPr>
          <a:xfrm>
            <a:off x="901700" y="845852"/>
            <a:ext cx="984885" cy="368934"/>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algn="r" rtl="0" eaLnBrk="0">
              <a:lnSpc>
                <a:spcPct val="98000"/>
              </a:lnSpc>
            </a:pPr>
            <a:r>
              <a:rPr sz="2300" b="1" kern="0" spc="-70" dirty="0">
                <a:solidFill>
                  <a:srgbClr val="000000">
                    <a:alpha val="100000"/>
                  </a:srgbClr>
                </a:solidFill>
                <a:latin typeface="Arial" panose="020B0604020202020204"/>
                <a:ea typeface="Arial" panose="020B0604020202020204"/>
                <a:cs typeface="Arial" panose="020B0604020202020204"/>
              </a:rPr>
              <a:t>UML</a:t>
            </a:r>
            <a:r>
              <a:rPr sz="2300" b="1" kern="0" spc="-120" dirty="0">
                <a:solidFill>
                  <a:srgbClr val="000000">
                    <a:alpha val="100000"/>
                  </a:srgbClr>
                </a:solidFill>
                <a:latin typeface="Arial" panose="020B0604020202020204"/>
                <a:ea typeface="Arial" panose="020B0604020202020204"/>
                <a:cs typeface="Arial" panose="020B0604020202020204"/>
              </a:rPr>
              <a:t> </a:t>
            </a:r>
            <a:r>
              <a:rPr sz="2300" b="1" kern="0" spc="-70" dirty="0">
                <a:solidFill>
                  <a:srgbClr val="000000">
                    <a:alpha val="100000"/>
                  </a:srgbClr>
                </a:solidFill>
                <a:latin typeface="黑体" panose="02010609060101010101" charset="-122"/>
                <a:ea typeface="黑体" panose="02010609060101010101" charset="-122"/>
                <a:cs typeface="黑体" panose="02010609060101010101" charset="-122"/>
              </a:rPr>
              <a:t>图</a:t>
            </a:r>
            <a:endParaRPr sz="2300" dirty="0">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 name="textbox 386"/>
          <p:cNvSpPr/>
          <p:nvPr/>
        </p:nvSpPr>
        <p:spPr>
          <a:xfrm>
            <a:off x="901700" y="2454405"/>
            <a:ext cx="7359650" cy="2545714"/>
          </a:xfrm>
          <a:prstGeom prst="rect">
            <a:avLst/>
          </a:prstGeom>
          <a:noFill/>
          <a:ln w="0" cap="flat">
            <a:noFill/>
            <a:prstDash val="solid"/>
            <a:miter lim="0"/>
          </a:ln>
        </p:spPr>
        <p:txBody>
          <a:bodyPr vert="horz" wrap="square" lIns="0" tIns="0" rIns="0" bIns="0"/>
          <a:lstStyle/>
          <a:p>
            <a:pPr algn="l" rtl="0" eaLnBrk="0">
              <a:lnSpc>
                <a:spcPct val="74000"/>
              </a:lnSpc>
            </a:pPr>
            <a:endParaRPr sz="100" dirty="0">
              <a:latin typeface="Arial" panose="020B0604020202020204"/>
              <a:ea typeface="Arial" panose="020B0604020202020204"/>
              <a:cs typeface="Arial" panose="020B0604020202020204"/>
            </a:endParaRPr>
          </a:p>
          <a:p>
            <a:pPr marL="24765" algn="l" rtl="0" eaLnBrk="0">
              <a:lnSpc>
                <a:spcPct val="85000"/>
              </a:lnSpc>
            </a:pPr>
            <a:r>
              <a:rPr sz="2400" kern="0" spc="0" dirty="0">
                <a:solidFill>
                  <a:srgbClr val="000000">
                    <a:alpha val="100000"/>
                  </a:srgbClr>
                </a:solidFill>
                <a:latin typeface="黑体" panose="02010609060101010101" charset="-122"/>
                <a:ea typeface="黑体" panose="02010609060101010101" charset="-122"/>
                <a:cs typeface="黑体" panose="02010609060101010101" charset="-122"/>
              </a:rPr>
              <a:t>是一种拥有关系，它使得一个类知道另一个类的属性和</a:t>
            </a:r>
            <a:endParaRPr sz="2400" dirty="0">
              <a:latin typeface="黑体" panose="02010609060101010101" charset="-122"/>
              <a:ea typeface="黑体" panose="02010609060101010101" charset="-122"/>
              <a:cs typeface="黑体" panose="02010609060101010101" charset="-122"/>
            </a:endParaRPr>
          </a:p>
          <a:p>
            <a:pPr marL="12700" algn="l" rtl="0" eaLnBrk="0">
              <a:lnSpc>
                <a:spcPts val="3850"/>
              </a:lnSpc>
            </a:pPr>
            <a:r>
              <a:rPr sz="2400" kern="0" spc="100" dirty="0">
                <a:solidFill>
                  <a:srgbClr val="000000">
                    <a:alpha val="100000"/>
                  </a:srgbClr>
                </a:solidFill>
                <a:latin typeface="黑体" panose="02010609060101010101" charset="-122"/>
                <a:ea typeface="黑体" panose="02010609060101010101" charset="-122"/>
                <a:cs typeface="黑体" panose="02010609060101010101" charset="-122"/>
              </a:rPr>
              <a:t>方法</a:t>
            </a:r>
            <a:endParaRPr sz="2400" dirty="0">
              <a:latin typeface="黑体" panose="02010609060101010101" charset="-122"/>
              <a:ea typeface="黑体" panose="02010609060101010101" charset="-122"/>
              <a:cs typeface="黑体" panose="02010609060101010101" charset="-122"/>
            </a:endParaRPr>
          </a:p>
          <a:p>
            <a:pPr algn="l" rtl="0" eaLnBrk="0">
              <a:lnSpc>
                <a:spcPct val="119000"/>
              </a:lnSpc>
            </a:pPr>
            <a:endParaRPr sz="1000" dirty="0">
              <a:latin typeface="Arial" panose="020B0604020202020204"/>
              <a:ea typeface="Arial" panose="020B0604020202020204"/>
              <a:cs typeface="Arial" panose="020B0604020202020204"/>
            </a:endParaRPr>
          </a:p>
          <a:p>
            <a:pPr marL="24765" algn="l" rtl="0" eaLnBrk="0">
              <a:lnSpc>
                <a:spcPct val="85000"/>
              </a:lnSpc>
              <a:spcBef>
                <a:spcPts val="720"/>
              </a:spcBef>
            </a:pPr>
            <a:r>
              <a:rPr sz="2400" kern="0" spc="0" dirty="0">
                <a:solidFill>
                  <a:srgbClr val="000000">
                    <a:alpha val="100000"/>
                  </a:srgbClr>
                </a:solidFill>
                <a:latin typeface="黑体" panose="02010609060101010101" charset="-122"/>
                <a:ea typeface="黑体" panose="02010609060101010101" charset="-122"/>
                <a:cs typeface="黑体" panose="02010609060101010101" charset="-122"/>
              </a:rPr>
              <a:t>带普通箭头的实线，指向被拥有者。双向的关联可</a:t>
            </a:r>
            <a:r>
              <a:rPr sz="2400" kern="0" spc="-10" dirty="0">
                <a:solidFill>
                  <a:srgbClr val="000000">
                    <a:alpha val="100000"/>
                  </a:srgbClr>
                </a:solidFill>
                <a:latin typeface="黑体" panose="02010609060101010101" charset="-122"/>
                <a:ea typeface="黑体" panose="02010609060101010101" charset="-122"/>
                <a:cs typeface="黑体" panose="02010609060101010101" charset="-122"/>
              </a:rPr>
              <a:t>以有</a:t>
            </a:r>
            <a:endParaRPr sz="2400" dirty="0">
              <a:latin typeface="黑体" panose="02010609060101010101" charset="-122"/>
              <a:ea typeface="黑体" panose="02010609060101010101" charset="-122"/>
              <a:cs typeface="黑体" panose="02010609060101010101" charset="-122"/>
            </a:endParaRPr>
          </a:p>
          <a:p>
            <a:pPr marL="12700" algn="l" rtl="0" eaLnBrk="0">
              <a:lnSpc>
                <a:spcPts val="3850"/>
              </a:lnSpc>
            </a:pPr>
            <a:r>
              <a:rPr sz="2400" kern="0" spc="10" dirty="0">
                <a:solidFill>
                  <a:srgbClr val="000000">
                    <a:alpha val="100000"/>
                  </a:srgbClr>
                </a:solidFill>
                <a:latin typeface="黑体" panose="02010609060101010101" charset="-122"/>
                <a:ea typeface="黑体" panose="02010609060101010101" charset="-122"/>
                <a:cs typeface="黑体" panose="02010609060101010101" charset="-122"/>
              </a:rPr>
              <a:t>两个箭头，或者没有箭头。单向的</a:t>
            </a:r>
            <a:r>
              <a:rPr sz="2400" kern="0" spc="0" dirty="0">
                <a:solidFill>
                  <a:srgbClr val="000000">
                    <a:alpha val="100000"/>
                  </a:srgbClr>
                </a:solidFill>
                <a:latin typeface="黑体" panose="02010609060101010101" charset="-122"/>
                <a:ea typeface="黑体" panose="02010609060101010101" charset="-122"/>
                <a:cs typeface="黑体" panose="02010609060101010101" charset="-122"/>
              </a:rPr>
              <a:t>关联有一个箭头</a:t>
            </a:r>
            <a:endParaRPr sz="2400" dirty="0">
              <a:latin typeface="黑体" panose="02010609060101010101" charset="-122"/>
              <a:ea typeface="黑体" panose="02010609060101010101" charset="-122"/>
              <a:cs typeface="黑体" panose="02010609060101010101" charset="-122"/>
            </a:endParaRPr>
          </a:p>
          <a:p>
            <a:pPr algn="l" rtl="0" eaLnBrk="0">
              <a:lnSpc>
                <a:spcPct val="143000"/>
              </a:lnSpc>
            </a:pPr>
            <a:endParaRPr sz="1000" dirty="0">
              <a:latin typeface="Arial" panose="020B0604020202020204"/>
              <a:ea typeface="Arial" panose="020B0604020202020204"/>
              <a:cs typeface="Arial" panose="020B0604020202020204"/>
            </a:endParaRPr>
          </a:p>
          <a:p>
            <a:pPr algn="l" rtl="0" eaLnBrk="0">
              <a:lnSpc>
                <a:spcPct val="110000"/>
              </a:lnSpc>
            </a:pPr>
            <a:endParaRPr sz="500" dirty="0">
              <a:latin typeface="Arial" panose="020B0604020202020204"/>
              <a:ea typeface="Arial" panose="020B0604020202020204"/>
              <a:cs typeface="Arial" panose="020B0604020202020204"/>
            </a:endParaRPr>
          </a:p>
          <a:p>
            <a:pPr marL="31115" algn="l" rtl="0" eaLnBrk="0">
              <a:lnSpc>
                <a:spcPts val="2730"/>
              </a:lnSpc>
              <a:spcBef>
                <a:spcPts val="0"/>
              </a:spcBef>
            </a:pPr>
            <a:r>
              <a:rPr sz="2200" kern="0" spc="-130" dirty="0">
                <a:solidFill>
                  <a:srgbClr val="D02020">
                    <a:alpha val="100000"/>
                  </a:srgbClr>
                </a:solidFill>
                <a:latin typeface="黑体" panose="02010609060101010101" charset="-122"/>
                <a:ea typeface="黑体" panose="02010609060101010101" charset="-122"/>
                <a:cs typeface="黑体" panose="02010609060101010101" charset="-122"/>
              </a:rPr>
              <a:t>●依赖</a:t>
            </a:r>
            <a:endParaRPr sz="2200" dirty="0">
              <a:latin typeface="黑体" panose="02010609060101010101" charset="-122"/>
              <a:ea typeface="黑体" panose="02010609060101010101" charset="-122"/>
              <a:cs typeface="黑体" panose="02010609060101010101" charset="-122"/>
            </a:endParaRPr>
          </a:p>
        </p:txBody>
      </p:sp>
      <p:pic>
        <p:nvPicPr>
          <p:cNvPr id="388" name="picture 388"/>
          <p:cNvPicPr>
            <a:picLocks noChangeAspect="1"/>
          </p:cNvPicPr>
          <p:nvPr/>
        </p:nvPicPr>
        <p:blipFill>
          <a:blip r:embed="rId1"/>
          <a:stretch>
            <a:fillRect/>
          </a:stretch>
        </p:blipFill>
        <p:spPr>
          <a:xfrm rot="21600000">
            <a:off x="7912119" y="5645162"/>
            <a:ext cx="4121139" cy="863559"/>
          </a:xfrm>
          <a:prstGeom prst="rect">
            <a:avLst/>
          </a:prstGeom>
        </p:spPr>
      </p:pic>
      <p:grpSp>
        <p:nvGrpSpPr>
          <p:cNvPr id="28" name="group 28"/>
          <p:cNvGrpSpPr/>
          <p:nvPr/>
        </p:nvGrpSpPr>
        <p:grpSpPr>
          <a:xfrm rot="21600000">
            <a:off x="8356640" y="2355860"/>
            <a:ext cx="3701978" cy="869937"/>
            <a:chOff x="0" y="0"/>
            <a:chExt cx="3701978" cy="869937"/>
          </a:xfrm>
        </p:grpSpPr>
        <p:pic>
          <p:nvPicPr>
            <p:cNvPr id="390" name="picture 390"/>
            <p:cNvPicPr>
              <a:picLocks noChangeAspect="1"/>
            </p:cNvPicPr>
            <p:nvPr/>
          </p:nvPicPr>
          <p:blipFill>
            <a:blip r:embed="rId2"/>
            <a:stretch>
              <a:fillRect/>
            </a:stretch>
          </p:blipFill>
          <p:spPr>
            <a:xfrm rot="21600000">
              <a:off x="0" y="0"/>
              <a:ext cx="3701978" cy="869937"/>
            </a:xfrm>
            <a:prstGeom prst="rect">
              <a:avLst/>
            </a:prstGeom>
          </p:spPr>
        </p:pic>
        <p:sp>
          <p:nvSpPr>
            <p:cNvPr id="392" name="textbox 392"/>
            <p:cNvSpPr/>
            <p:nvPr/>
          </p:nvSpPr>
          <p:spPr>
            <a:xfrm>
              <a:off x="127020" y="106659"/>
              <a:ext cx="977900" cy="685800"/>
            </a:xfrm>
            <a:prstGeom prst="rect">
              <a:avLst/>
            </a:prstGeom>
            <a:noFill/>
            <a:ln w="0" cap="flat">
              <a:noFill/>
              <a:prstDash val="solid"/>
              <a:miter lim="0"/>
            </a:ln>
          </p:spPr>
          <p:txBody>
            <a:bodyPr vert="horz" wrap="square" lIns="0" tIns="0" rIns="0" bIns="0"/>
            <a:lstStyle/>
            <a:p>
              <a:pPr algn="l" rtl="0" eaLnBrk="0">
                <a:lnSpc>
                  <a:spcPct val="78000"/>
                </a:lnSpc>
              </a:pPr>
              <a:endParaRPr sz="100" dirty="0">
                <a:latin typeface="Arial" panose="020B0604020202020204"/>
                <a:ea typeface="Arial" panose="020B0604020202020204"/>
                <a:cs typeface="Arial" panose="020B0604020202020204"/>
              </a:endParaRPr>
            </a:p>
            <a:p>
              <a:pPr marL="297815" algn="l" rtl="0" eaLnBrk="0">
                <a:lnSpc>
                  <a:spcPct val="81000"/>
                </a:lnSpc>
              </a:pPr>
              <a:r>
                <a:rPr sz="1200" kern="0" spc="-40" dirty="0">
                  <a:solidFill>
                    <a:srgbClr val="000000">
                      <a:alpha val="100000"/>
                    </a:srgbClr>
                  </a:solidFill>
                  <a:latin typeface="Arial" panose="020B0604020202020204"/>
                  <a:ea typeface="Arial" panose="020B0604020202020204"/>
                  <a:cs typeface="Arial" panose="020B0604020202020204"/>
                </a:rPr>
                <a:t>People</a:t>
              </a:r>
              <a:endParaRPr sz="1200" dirty="0">
                <a:latin typeface="Arial" panose="020B0604020202020204"/>
                <a:ea typeface="Arial" panose="020B0604020202020204"/>
                <a:cs typeface="Arial" panose="020B0604020202020204"/>
              </a:endParaRPr>
            </a:p>
            <a:p>
              <a:pPr marL="18415" algn="l" rtl="0" eaLnBrk="0">
                <a:lnSpc>
                  <a:spcPct val="81000"/>
                </a:lnSpc>
                <a:spcBef>
                  <a:spcPts val="770"/>
                </a:spcBef>
              </a:pPr>
              <a:r>
                <a:rPr sz="1200" kern="0" spc="-10" dirty="0">
                  <a:solidFill>
                    <a:srgbClr val="000000">
                      <a:alpha val="100000"/>
                    </a:srgbClr>
                  </a:solidFill>
                  <a:latin typeface="Arial" panose="020B0604020202020204"/>
                  <a:ea typeface="Arial" panose="020B0604020202020204"/>
                  <a:cs typeface="Arial" panose="020B0604020202020204"/>
                </a:rPr>
                <a:t>-myCar:Car</a:t>
              </a:r>
              <a:endParaRPr sz="1200" dirty="0">
                <a:latin typeface="Arial" panose="020B0604020202020204"/>
                <a:ea typeface="Arial" panose="020B0604020202020204"/>
                <a:cs typeface="Arial" panose="020B0604020202020204"/>
              </a:endParaRPr>
            </a:p>
            <a:p>
              <a:pPr algn="l" rtl="0" eaLnBrk="0">
                <a:lnSpc>
                  <a:spcPct val="129000"/>
                </a:lnSpc>
              </a:pPr>
              <a:endParaRPr sz="300" dirty="0">
                <a:latin typeface="Arial" panose="020B0604020202020204"/>
                <a:ea typeface="Arial" panose="020B0604020202020204"/>
                <a:cs typeface="Arial" panose="020B0604020202020204"/>
              </a:endParaRPr>
            </a:p>
            <a:p>
              <a:pPr marL="12700" algn="l" rtl="0" eaLnBrk="0">
                <a:lnSpc>
                  <a:spcPts val="1635"/>
                </a:lnSpc>
                <a:spcBef>
                  <a:spcPts val="5"/>
                </a:spcBef>
              </a:pPr>
              <a:r>
                <a:rPr sz="1200" kern="0" spc="-10" dirty="0">
                  <a:solidFill>
                    <a:srgbClr val="000000">
                      <a:alpha val="100000"/>
                    </a:srgbClr>
                  </a:solidFill>
                  <a:latin typeface="Arial" panose="020B0604020202020204"/>
                  <a:ea typeface="Arial" panose="020B0604020202020204"/>
                  <a:cs typeface="Arial" panose="020B0604020202020204"/>
                </a:rPr>
                <a:t>+driving():void</a:t>
              </a:r>
              <a:endParaRPr sz="1200" dirty="0">
                <a:latin typeface="Arial" panose="020B0604020202020204"/>
                <a:ea typeface="Arial" panose="020B0604020202020204"/>
                <a:cs typeface="Arial" panose="020B0604020202020204"/>
              </a:endParaRPr>
            </a:p>
          </p:txBody>
        </p:sp>
      </p:grpSp>
      <p:sp>
        <p:nvSpPr>
          <p:cNvPr id="394" name="textbox 394"/>
          <p:cNvSpPr/>
          <p:nvPr/>
        </p:nvSpPr>
        <p:spPr>
          <a:xfrm>
            <a:off x="914379" y="5210292"/>
            <a:ext cx="7322819" cy="361950"/>
          </a:xfrm>
          <a:prstGeom prst="rect">
            <a:avLst/>
          </a:prstGeom>
          <a:noFill/>
          <a:ln w="0" cap="flat">
            <a:noFill/>
            <a:prstDash val="solid"/>
            <a:miter lim="0"/>
          </a:ln>
        </p:spPr>
        <p:txBody>
          <a:bodyPr vert="horz" wrap="square" lIns="0" tIns="0" rIns="0" bIns="0"/>
          <a:lstStyle/>
          <a:p>
            <a:pPr algn="l" rtl="0" eaLnBrk="0">
              <a:lnSpc>
                <a:spcPct val="81000"/>
              </a:lnSpc>
            </a:pPr>
            <a:endParaRPr sz="100" dirty="0">
              <a:latin typeface="Arial" panose="020B0604020202020204"/>
              <a:ea typeface="Arial" panose="020B0604020202020204"/>
              <a:cs typeface="Arial" panose="020B0604020202020204"/>
            </a:endParaRPr>
          </a:p>
          <a:p>
            <a:pPr marL="12700" algn="l" rtl="0" eaLnBrk="0">
              <a:lnSpc>
                <a:spcPct val="92000"/>
              </a:lnSpc>
            </a:pPr>
            <a:r>
              <a:rPr sz="2400" kern="0" spc="-10" dirty="0">
                <a:solidFill>
                  <a:srgbClr val="000000">
                    <a:alpha val="100000"/>
                  </a:srgbClr>
                </a:solidFill>
                <a:latin typeface="黑体" panose="02010609060101010101" charset="-122"/>
                <a:ea typeface="黑体" panose="02010609060101010101" charset="-122"/>
                <a:cs typeface="黑体" panose="02010609060101010101" charset="-122"/>
              </a:rPr>
              <a:t>是一种使用关系，即一个类的实现需要另一个类的协助</a:t>
            </a:r>
            <a:endParaRPr sz="2400" dirty="0">
              <a:latin typeface="黑体" panose="02010609060101010101" charset="-122"/>
              <a:ea typeface="黑体" panose="02010609060101010101" charset="-122"/>
              <a:cs typeface="黑体" panose="02010609060101010101" charset="-122"/>
            </a:endParaRPr>
          </a:p>
        </p:txBody>
      </p:sp>
      <p:sp>
        <p:nvSpPr>
          <p:cNvPr id="396" name="textbox 396"/>
          <p:cNvSpPr/>
          <p:nvPr/>
        </p:nvSpPr>
        <p:spPr>
          <a:xfrm>
            <a:off x="901700" y="6426527"/>
            <a:ext cx="10336530" cy="233679"/>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635"/>
              </a:lnSpc>
            </a:pPr>
            <a:r>
              <a:rPr sz="1500" kern="0" spc="-40" baseline="2000" dirty="0">
                <a:solidFill>
                  <a:srgbClr val="404040">
                    <a:alpha val="100000"/>
                  </a:srgbClr>
                </a:solidFill>
                <a:latin typeface="黑体" panose="02010609060101010101" charset="-122"/>
                <a:ea typeface="黑体" panose="02010609060101010101" charset="-122"/>
                <a:cs typeface="黑体" panose="02010609060101010101" charset="-122"/>
              </a:rPr>
              <a:t>41</a:t>
            </a:r>
            <a:endParaRPr sz="1500" baseline="2000" dirty="0">
              <a:latin typeface="黑体" panose="02010609060101010101" charset="-122"/>
              <a:ea typeface="黑体" panose="02010609060101010101" charset="-122"/>
              <a:cs typeface="黑体" panose="02010609060101010101" charset="-122"/>
            </a:endParaRPr>
          </a:p>
        </p:txBody>
      </p:sp>
      <p:sp>
        <p:nvSpPr>
          <p:cNvPr id="398" name="textbox 398"/>
          <p:cNvSpPr/>
          <p:nvPr/>
        </p:nvSpPr>
        <p:spPr>
          <a:xfrm>
            <a:off x="914379" y="5692889"/>
            <a:ext cx="5815965" cy="361950"/>
          </a:xfrm>
          <a:prstGeom prst="rect">
            <a:avLst/>
          </a:prstGeom>
          <a:noFill/>
          <a:ln w="0" cap="flat">
            <a:noFill/>
            <a:prstDash val="solid"/>
            <a:miter lim="0"/>
          </a:ln>
        </p:spPr>
        <p:txBody>
          <a:bodyPr vert="horz" wrap="square" lIns="0" tIns="0" rIns="0" bIns="0"/>
          <a:lstStyle/>
          <a:p>
            <a:pPr algn="l" rtl="0" eaLnBrk="0">
              <a:lnSpc>
                <a:spcPct val="81000"/>
              </a:lnSpc>
            </a:pPr>
            <a:endParaRPr sz="100" dirty="0">
              <a:latin typeface="Arial" panose="020B0604020202020204"/>
              <a:ea typeface="Arial" panose="020B0604020202020204"/>
              <a:cs typeface="Arial" panose="020B0604020202020204"/>
            </a:endParaRPr>
          </a:p>
          <a:p>
            <a:pPr marL="12700" algn="l" rtl="0" eaLnBrk="0">
              <a:lnSpc>
                <a:spcPct val="92000"/>
              </a:lnSpc>
            </a:pPr>
            <a:r>
              <a:rPr sz="2400" kern="0" spc="0" dirty="0">
                <a:solidFill>
                  <a:srgbClr val="000000">
                    <a:alpha val="100000"/>
                  </a:srgbClr>
                </a:solidFill>
                <a:latin typeface="黑体" panose="02010609060101010101" charset="-122"/>
                <a:ea typeface="黑体" panose="02010609060101010101" charset="-122"/>
                <a:cs typeface="黑体" panose="02010609060101010101" charset="-122"/>
              </a:rPr>
              <a:t>带普通箭头的虚线，普通箭头指向被使</a:t>
            </a:r>
            <a:r>
              <a:rPr sz="2400" kern="0" spc="-10" dirty="0">
                <a:solidFill>
                  <a:srgbClr val="000000">
                    <a:alpha val="100000"/>
                  </a:srgbClr>
                </a:solidFill>
                <a:latin typeface="黑体" panose="02010609060101010101" charset="-122"/>
                <a:ea typeface="黑体" panose="02010609060101010101" charset="-122"/>
                <a:cs typeface="黑体" panose="02010609060101010101" charset="-122"/>
              </a:rPr>
              <a:t>用者</a:t>
            </a:r>
            <a:endParaRPr sz="2400" dirty="0">
              <a:latin typeface="黑体" panose="02010609060101010101" charset="-122"/>
              <a:ea typeface="黑体" panose="02010609060101010101" charset="-122"/>
              <a:cs typeface="黑体" panose="02010609060101010101" charset="-122"/>
            </a:endParaRPr>
          </a:p>
        </p:txBody>
      </p:sp>
      <p:sp>
        <p:nvSpPr>
          <p:cNvPr id="400" name="textbox 400"/>
          <p:cNvSpPr/>
          <p:nvPr/>
        </p:nvSpPr>
        <p:spPr>
          <a:xfrm>
            <a:off x="920719" y="844024"/>
            <a:ext cx="986155" cy="1403985"/>
          </a:xfrm>
          <a:prstGeom prst="rect">
            <a:avLst/>
          </a:prstGeom>
          <a:noFill/>
          <a:ln w="0" cap="flat">
            <a:noFill/>
            <a:prstDash val="solid"/>
            <a:miter lim="0"/>
          </a:ln>
        </p:spPr>
        <p:txBody>
          <a:bodyPr vert="horz" wrap="square" lIns="0" tIns="0" rIns="0" bIns="0"/>
          <a:lstStyle/>
          <a:p>
            <a:pPr algn="l" rtl="0" eaLnBrk="0">
              <a:lnSpc>
                <a:spcPct val="86000"/>
              </a:lnSpc>
            </a:pPr>
            <a:endParaRPr sz="100" dirty="0">
              <a:latin typeface="Arial" panose="020B0604020202020204"/>
              <a:ea typeface="Arial" panose="020B0604020202020204"/>
              <a:cs typeface="Arial" panose="020B0604020202020204"/>
            </a:endParaRPr>
          </a:p>
          <a:p>
            <a:pPr algn="r" rtl="0" eaLnBrk="0">
              <a:lnSpc>
                <a:spcPct val="96000"/>
              </a:lnSpc>
            </a:pPr>
            <a:r>
              <a:rPr sz="2400" kern="0" spc="-120" dirty="0">
                <a:solidFill>
                  <a:srgbClr val="000000">
                    <a:alpha val="100000"/>
                  </a:srgbClr>
                </a:solidFill>
                <a:latin typeface="Arial" panose="020B0604020202020204"/>
                <a:ea typeface="Arial" panose="020B0604020202020204"/>
                <a:cs typeface="Arial" panose="020B0604020202020204"/>
              </a:rPr>
              <a:t>UML </a:t>
            </a:r>
            <a:r>
              <a:rPr sz="2400" kern="0" spc="-120" dirty="0">
                <a:solidFill>
                  <a:srgbClr val="000000">
                    <a:alpha val="100000"/>
                  </a:srgbClr>
                </a:solidFill>
                <a:latin typeface="黑体" panose="02010609060101010101" charset="-122"/>
                <a:ea typeface="黑体" panose="02010609060101010101" charset="-122"/>
                <a:cs typeface="黑体" panose="02010609060101010101" charset="-122"/>
              </a:rPr>
              <a:t>图</a:t>
            </a:r>
            <a:endParaRPr sz="2400" dirty="0">
              <a:latin typeface="黑体" panose="02010609060101010101" charset="-122"/>
              <a:ea typeface="黑体" panose="02010609060101010101" charset="-122"/>
              <a:cs typeface="黑体" panose="02010609060101010101" charset="-122"/>
            </a:endParaRPr>
          </a:p>
          <a:p>
            <a:pPr algn="l" rtl="0" eaLnBrk="0">
              <a:lnSpc>
                <a:spcPct val="127000"/>
              </a:lnSpc>
            </a:pPr>
            <a:endParaRPr sz="1000" dirty="0">
              <a:latin typeface="Arial" panose="020B0604020202020204"/>
              <a:ea typeface="Arial" panose="020B0604020202020204"/>
              <a:cs typeface="Arial" panose="020B0604020202020204"/>
            </a:endParaRPr>
          </a:p>
          <a:p>
            <a:pPr algn="l" rtl="0" eaLnBrk="0">
              <a:lnSpc>
                <a:spcPct val="128000"/>
              </a:lnSpc>
            </a:pPr>
            <a:endParaRPr sz="1000" dirty="0">
              <a:latin typeface="Arial" panose="020B0604020202020204"/>
              <a:ea typeface="Arial" panose="020B0604020202020204"/>
              <a:cs typeface="Arial" panose="020B0604020202020204"/>
            </a:endParaRPr>
          </a:p>
          <a:p>
            <a:pPr algn="l" rtl="0" eaLnBrk="0">
              <a:lnSpc>
                <a:spcPct val="128000"/>
              </a:lnSpc>
            </a:pPr>
            <a:endParaRPr sz="1000" dirty="0">
              <a:latin typeface="Arial" panose="020B0604020202020204"/>
              <a:ea typeface="Arial" panose="020B0604020202020204"/>
              <a:cs typeface="Arial" panose="020B0604020202020204"/>
            </a:endParaRPr>
          </a:p>
          <a:p>
            <a:pPr algn="l" rtl="0" eaLnBrk="0">
              <a:lnSpc>
                <a:spcPct val="100000"/>
              </a:lnSpc>
            </a:pPr>
            <a:endParaRPr sz="600" dirty="0">
              <a:latin typeface="Arial" panose="020B0604020202020204"/>
              <a:ea typeface="Arial" panose="020B0604020202020204"/>
              <a:cs typeface="Arial" panose="020B0604020202020204"/>
            </a:endParaRPr>
          </a:p>
          <a:p>
            <a:pPr marL="12700" algn="l" rtl="0" eaLnBrk="0">
              <a:lnSpc>
                <a:spcPct val="96000"/>
              </a:lnSpc>
              <a:spcBef>
                <a:spcPts val="5"/>
              </a:spcBef>
            </a:pPr>
            <a:r>
              <a:rPr sz="2400" kern="0" spc="-190" dirty="0">
                <a:solidFill>
                  <a:srgbClr val="B03020">
                    <a:alpha val="100000"/>
                  </a:srgbClr>
                </a:solidFill>
                <a:latin typeface="黑体" panose="02010609060101010101" charset="-122"/>
                <a:ea typeface="黑体" panose="02010609060101010101" charset="-122"/>
                <a:cs typeface="黑体" panose="02010609060101010101" charset="-122"/>
              </a:rPr>
              <a:t>●关联</a:t>
            </a:r>
            <a:endParaRPr sz="2400" dirty="0">
              <a:latin typeface="黑体" panose="02010609060101010101" charset="-122"/>
              <a:ea typeface="黑体" panose="02010609060101010101" charset="-122"/>
              <a:cs typeface="黑体" panose="02010609060101010101" charset="-122"/>
            </a:endParaRPr>
          </a:p>
        </p:txBody>
      </p:sp>
      <p:sp>
        <p:nvSpPr>
          <p:cNvPr id="402" name="textbox 402"/>
          <p:cNvSpPr/>
          <p:nvPr/>
        </p:nvSpPr>
        <p:spPr>
          <a:xfrm>
            <a:off x="8045480" y="5772000"/>
            <a:ext cx="1477644" cy="44958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564515" algn="l" rtl="0" eaLnBrk="0">
              <a:lnSpc>
                <a:spcPct val="84000"/>
              </a:lnSpc>
            </a:pPr>
            <a:r>
              <a:rPr sz="900" kern="0" spc="10" dirty="0">
                <a:solidFill>
                  <a:srgbClr val="000000">
                    <a:alpha val="100000"/>
                  </a:srgbClr>
                </a:solidFill>
                <a:latin typeface="Arial" panose="020B0604020202020204"/>
                <a:ea typeface="Arial" panose="020B0604020202020204"/>
                <a:cs typeface="Arial" panose="020B0604020202020204"/>
              </a:rPr>
              <a:t>Driver</a:t>
            </a:r>
            <a:endParaRPr sz="900" dirty="0">
              <a:latin typeface="Arial" panose="020B0604020202020204"/>
              <a:ea typeface="Arial" panose="020B0604020202020204"/>
              <a:cs typeface="Arial" panose="020B0604020202020204"/>
            </a:endParaRPr>
          </a:p>
          <a:p>
            <a:pPr algn="l" rtl="0" eaLnBrk="0">
              <a:lnSpc>
                <a:spcPct val="105000"/>
              </a:lnSpc>
            </a:pPr>
            <a:endParaRPr sz="1000" dirty="0">
              <a:latin typeface="Arial" panose="020B0604020202020204"/>
              <a:ea typeface="Arial" panose="020B0604020202020204"/>
              <a:cs typeface="Arial" panose="020B0604020202020204"/>
            </a:endParaRPr>
          </a:p>
          <a:p>
            <a:pPr marL="12700" algn="l" rtl="0" eaLnBrk="0">
              <a:lnSpc>
                <a:spcPct val="81000"/>
              </a:lnSpc>
              <a:spcBef>
                <a:spcPts val="5"/>
              </a:spcBef>
            </a:pPr>
            <a:r>
              <a:rPr sz="1200" kern="0" spc="0" dirty="0">
                <a:solidFill>
                  <a:srgbClr val="000000">
                    <a:alpha val="100000"/>
                  </a:srgbClr>
                </a:solidFill>
                <a:latin typeface="Arial" panose="020B0604020202020204"/>
                <a:ea typeface="Arial" panose="020B0604020202020204"/>
                <a:cs typeface="Arial" panose="020B0604020202020204"/>
              </a:rPr>
              <a:t>+driving(car:Ca</a:t>
            </a:r>
            <a:r>
              <a:rPr sz="1200" kern="0" spc="-10" dirty="0">
                <a:solidFill>
                  <a:srgbClr val="000000">
                    <a:alpha val="100000"/>
                  </a:srgbClr>
                </a:solidFill>
                <a:latin typeface="Arial" panose="020B0604020202020204"/>
                <a:ea typeface="Arial" panose="020B0604020202020204"/>
                <a:cs typeface="Arial" panose="020B0604020202020204"/>
              </a:rPr>
              <a:t>r):void</a:t>
            </a:r>
            <a:endParaRPr sz="1200" dirty="0">
              <a:latin typeface="Arial" panose="020B0604020202020204"/>
              <a:ea typeface="Arial" panose="020B0604020202020204"/>
              <a:cs typeface="Arial" panose="020B0604020202020204"/>
            </a:endParaRPr>
          </a:p>
        </p:txBody>
      </p:sp>
      <p:sp>
        <p:nvSpPr>
          <p:cNvPr id="404" name="textbox 404"/>
          <p:cNvSpPr/>
          <p:nvPr/>
        </p:nvSpPr>
        <p:spPr>
          <a:xfrm>
            <a:off x="10617261" y="2541554"/>
            <a:ext cx="977900" cy="518159"/>
          </a:xfrm>
          <a:prstGeom prst="rect">
            <a:avLst/>
          </a:prstGeom>
          <a:noFill/>
          <a:ln w="0" cap="flat">
            <a:noFill/>
            <a:prstDash val="solid"/>
            <a:miter lim="0"/>
          </a:ln>
        </p:spPr>
        <p:txBody>
          <a:bodyPr vert="horz" wrap="square" lIns="0" tIns="0" rIns="0" bIns="0"/>
          <a:lstStyle/>
          <a:p>
            <a:pPr algn="l" rtl="0" eaLnBrk="0">
              <a:lnSpc>
                <a:spcPct val="84000"/>
              </a:lnSpc>
            </a:pPr>
            <a:endParaRPr sz="100" dirty="0">
              <a:latin typeface="Arial" panose="020B0604020202020204"/>
              <a:ea typeface="Arial" panose="020B0604020202020204"/>
              <a:cs typeface="Arial" panose="020B0604020202020204"/>
            </a:endParaRPr>
          </a:p>
          <a:p>
            <a:pPr marL="539115" algn="l" rtl="0" eaLnBrk="0">
              <a:lnSpc>
                <a:spcPct val="84000"/>
              </a:lnSpc>
            </a:pPr>
            <a:r>
              <a:rPr sz="1200" kern="0" spc="-60" dirty="0">
                <a:solidFill>
                  <a:srgbClr val="000000">
                    <a:alpha val="100000"/>
                  </a:srgbClr>
                </a:solidFill>
                <a:latin typeface="Arial" panose="020B0604020202020204"/>
                <a:ea typeface="Arial" panose="020B0604020202020204"/>
                <a:cs typeface="Arial" panose="020B0604020202020204"/>
              </a:rPr>
              <a:t>Car</a:t>
            </a:r>
            <a:endParaRPr sz="1200" dirty="0">
              <a:latin typeface="Arial" panose="020B0604020202020204"/>
              <a:ea typeface="Arial" panose="020B0604020202020204"/>
              <a:cs typeface="Arial" panose="020B0604020202020204"/>
            </a:endParaRPr>
          </a:p>
          <a:p>
            <a:pPr algn="l" rtl="0" eaLnBrk="0">
              <a:lnSpc>
                <a:spcPct val="107000"/>
              </a:lnSpc>
            </a:pPr>
            <a:endParaRPr sz="800" dirty="0">
              <a:latin typeface="Arial" panose="020B0604020202020204"/>
              <a:ea typeface="Arial" panose="020B0604020202020204"/>
              <a:cs typeface="Arial" panose="020B0604020202020204"/>
            </a:endParaRPr>
          </a:p>
          <a:p>
            <a:pPr marL="12700" algn="l" rtl="0" eaLnBrk="0">
              <a:lnSpc>
                <a:spcPts val="1635"/>
              </a:lnSpc>
              <a:spcBef>
                <a:spcPts val="0"/>
              </a:spcBef>
            </a:pPr>
            <a:r>
              <a:rPr sz="1200" kern="0" spc="-10" dirty="0">
                <a:solidFill>
                  <a:srgbClr val="000000">
                    <a:alpha val="100000"/>
                  </a:srgbClr>
                </a:solidFill>
                <a:latin typeface="Arial" panose="020B0604020202020204"/>
                <a:ea typeface="Arial" panose="020B0604020202020204"/>
                <a:cs typeface="Arial" panose="020B0604020202020204"/>
              </a:rPr>
              <a:t>+driving():void</a:t>
            </a:r>
            <a:endParaRPr sz="1200" dirty="0">
              <a:latin typeface="Arial" panose="020B0604020202020204"/>
              <a:ea typeface="Arial" panose="020B0604020202020204"/>
              <a:cs typeface="Arial" panose="020B0604020202020204"/>
            </a:endParaRPr>
          </a:p>
        </p:txBody>
      </p:sp>
      <p:sp>
        <p:nvSpPr>
          <p:cNvPr id="406" name="textbox 406"/>
          <p:cNvSpPr/>
          <p:nvPr/>
        </p:nvSpPr>
        <p:spPr>
          <a:xfrm>
            <a:off x="10680659" y="5851507"/>
            <a:ext cx="977900" cy="452755"/>
          </a:xfrm>
          <a:prstGeom prst="rect">
            <a:avLst/>
          </a:prstGeom>
          <a:noFill/>
          <a:ln w="0" cap="flat">
            <a:noFill/>
            <a:prstDash val="solid"/>
            <a:miter lim="0"/>
          </a:ln>
        </p:spPr>
        <p:txBody>
          <a:bodyPr vert="horz" wrap="square" lIns="0" tIns="0" rIns="0" bIns="0"/>
          <a:lstStyle/>
          <a:p>
            <a:pPr algn="l" rtl="0" eaLnBrk="0">
              <a:lnSpc>
                <a:spcPct val="88000"/>
              </a:lnSpc>
            </a:pPr>
            <a:endParaRPr sz="100" dirty="0">
              <a:latin typeface="Arial" panose="020B0604020202020204"/>
              <a:ea typeface="Arial" panose="020B0604020202020204"/>
              <a:cs typeface="Arial" panose="020B0604020202020204"/>
            </a:endParaRPr>
          </a:p>
          <a:p>
            <a:pPr marL="495300" algn="l" rtl="0" eaLnBrk="0">
              <a:lnSpc>
                <a:spcPct val="81000"/>
              </a:lnSpc>
            </a:pPr>
            <a:r>
              <a:rPr sz="900" kern="0" spc="-20" dirty="0">
                <a:solidFill>
                  <a:srgbClr val="000000">
                    <a:alpha val="100000"/>
                  </a:srgbClr>
                </a:solidFill>
                <a:latin typeface="Arial" panose="020B0604020202020204"/>
                <a:ea typeface="Arial" panose="020B0604020202020204"/>
                <a:cs typeface="Arial" panose="020B0604020202020204"/>
              </a:rPr>
              <a:t>Car</a:t>
            </a:r>
            <a:endParaRPr sz="900" dirty="0">
              <a:latin typeface="Arial" panose="020B0604020202020204"/>
              <a:ea typeface="Arial" panose="020B0604020202020204"/>
              <a:cs typeface="Arial" panose="020B0604020202020204"/>
            </a:endParaRPr>
          </a:p>
          <a:p>
            <a:pPr algn="l" rtl="0" eaLnBrk="0">
              <a:lnSpc>
                <a:spcPct val="100000"/>
              </a:lnSpc>
            </a:pPr>
            <a:endParaRPr sz="700" dirty="0">
              <a:latin typeface="Arial" panose="020B0604020202020204"/>
              <a:ea typeface="Arial" panose="020B0604020202020204"/>
              <a:cs typeface="Arial" panose="020B0604020202020204"/>
            </a:endParaRPr>
          </a:p>
          <a:p>
            <a:pPr algn="l" rtl="0" eaLnBrk="0">
              <a:lnSpc>
                <a:spcPct val="6000"/>
              </a:lnSpc>
            </a:pPr>
            <a:endParaRPr sz="100" dirty="0">
              <a:latin typeface="Arial" panose="020B0604020202020204"/>
              <a:ea typeface="Arial" panose="020B0604020202020204"/>
              <a:cs typeface="Arial" panose="020B0604020202020204"/>
            </a:endParaRPr>
          </a:p>
          <a:p>
            <a:pPr marL="12700" algn="l" rtl="0" eaLnBrk="0">
              <a:lnSpc>
                <a:spcPts val="1635"/>
              </a:lnSpc>
            </a:pPr>
            <a:r>
              <a:rPr sz="1200" kern="0" spc="-10" dirty="0">
                <a:solidFill>
                  <a:srgbClr val="000000">
                    <a:alpha val="100000"/>
                  </a:srgbClr>
                </a:solidFill>
                <a:latin typeface="Arial" panose="020B0604020202020204"/>
                <a:ea typeface="Arial" panose="020B0604020202020204"/>
                <a:cs typeface="Arial" panose="020B0604020202020204"/>
              </a:rPr>
              <a:t>+driving():void</a:t>
            </a:r>
            <a:endParaRPr sz="1200" dirty="0">
              <a:latin typeface="Arial" panose="020B0604020202020204"/>
              <a:ea typeface="Arial" panose="020B0604020202020204"/>
              <a:cs typeface="Arial" panose="020B0604020202020204"/>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textbox 78"/>
          <p:cNvSpPr/>
          <p:nvPr/>
        </p:nvSpPr>
        <p:spPr>
          <a:xfrm>
            <a:off x="796137" y="575752"/>
            <a:ext cx="10318115" cy="542544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4025"/>
              </a:lnSpc>
            </a:pPr>
            <a:r>
              <a:rPr sz="31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static</a:t>
            </a:r>
            <a:endParaRPr sz="3100" dirty="0">
              <a:latin typeface="微软雅黑" panose="020B0503020204020204" charset="-122"/>
              <a:ea typeface="微软雅黑" panose="020B0503020204020204" charset="-122"/>
              <a:cs typeface="微软雅黑" panose="020B0503020204020204" charset="-122"/>
            </a:endParaRPr>
          </a:p>
          <a:p>
            <a:pPr algn="l" rtl="0" eaLnBrk="0">
              <a:lnSpc>
                <a:spcPct val="149000"/>
              </a:lnSpc>
            </a:pPr>
            <a:endParaRPr sz="1000" dirty="0">
              <a:latin typeface="Arial" panose="020B0604020202020204"/>
              <a:ea typeface="Arial" panose="020B0604020202020204"/>
              <a:cs typeface="Arial" panose="020B0604020202020204"/>
            </a:endParaRPr>
          </a:p>
          <a:p>
            <a:pPr marL="209550" algn="l" rtl="0" eaLnBrk="0">
              <a:lnSpc>
                <a:spcPct val="87000"/>
              </a:lnSpc>
              <a:spcBef>
                <a:spcPts val="605"/>
              </a:spcBef>
            </a:pPr>
            <a:r>
              <a:rPr sz="20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静态成员变量：类加载时就被装载和分配</a:t>
            </a:r>
            <a:r>
              <a:rPr sz="2000" kern="0" spc="-28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，不依赖于对象而存在</a:t>
            </a:r>
            <a:r>
              <a:rPr sz="2000" kern="0" spc="1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2000" kern="0" spc="-3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&gt; 通过</a:t>
            </a:r>
            <a:r>
              <a:rPr sz="2000" u="sng"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类名.变量名</a:t>
            </a:r>
            <a:r>
              <a:rPr sz="20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访问</a:t>
            </a:r>
            <a:endParaRPr sz="2000" dirty="0">
              <a:latin typeface="微软雅黑" panose="020B0503020204020204" charset="-122"/>
              <a:ea typeface="微软雅黑" panose="020B0503020204020204" charset="-122"/>
              <a:cs typeface="微软雅黑" panose="020B0503020204020204" charset="-122"/>
            </a:endParaRPr>
          </a:p>
          <a:p>
            <a:pPr marL="209550" algn="l" rtl="0" eaLnBrk="0">
              <a:lnSpc>
                <a:spcPct val="92000"/>
              </a:lnSpc>
              <a:spcBef>
                <a:spcPts val="1500"/>
              </a:spcBef>
            </a:pPr>
            <a:r>
              <a:rPr sz="3000" kern="0" spc="60" baseline="3000" dirty="0">
                <a:solidFill>
                  <a:srgbClr val="000000">
                    <a:alpha val="100000"/>
                  </a:srgbClr>
                </a:solidFill>
                <a:latin typeface="微软雅黑" panose="020B0503020204020204" charset="-122"/>
                <a:ea typeface="微软雅黑" panose="020B0503020204020204" charset="-122"/>
                <a:cs typeface="微软雅黑" panose="020B0503020204020204" charset="-122"/>
              </a:rPr>
              <a:t>静态成员方法</a:t>
            </a:r>
            <a:r>
              <a:rPr sz="1900" kern="0" spc="-1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3000" kern="0" spc="60" baseline="3000" dirty="0">
                <a:solidFill>
                  <a:srgbClr val="000000">
                    <a:alpha val="100000"/>
                  </a:srgbClr>
                </a:solidFill>
                <a:latin typeface="微软雅黑" panose="020B0503020204020204" charset="-122"/>
                <a:ea typeface="微软雅黑" panose="020B0503020204020204" charset="-122"/>
                <a:cs typeface="微软雅黑" panose="020B0503020204020204" charset="-122"/>
              </a:rPr>
              <a:t>：可以通过</a:t>
            </a:r>
            <a:r>
              <a:rPr sz="3000" b="1" u="sng" kern="0" spc="60" baseline="3000" dirty="0">
                <a:solidFill>
                  <a:srgbClr val="000000">
                    <a:alpha val="100000"/>
                  </a:srgbClr>
                </a:solidFill>
                <a:latin typeface="微软雅黑" panose="020B0503020204020204" charset="-122"/>
                <a:ea typeface="微软雅黑" panose="020B0503020204020204" charset="-122"/>
                <a:cs typeface="微软雅黑" panose="020B0503020204020204" charset="-122"/>
              </a:rPr>
              <a:t>类名</a:t>
            </a:r>
            <a:r>
              <a:rPr sz="1800" b="1" u="sng" kern="0" spc="60" dirty="0">
                <a:solidFill>
                  <a:srgbClr val="000000">
                    <a:alpha val="100000"/>
                  </a:srgbClr>
                </a:solidFill>
                <a:latin typeface="Arial" panose="020B0604020202020204"/>
                <a:ea typeface="Arial" panose="020B0604020202020204"/>
                <a:cs typeface="Arial" panose="020B0604020202020204"/>
              </a:rPr>
              <a:t>.</a:t>
            </a:r>
            <a:r>
              <a:rPr sz="3000" b="1" u="sng" kern="0" spc="60" baseline="3000" dirty="0">
                <a:solidFill>
                  <a:srgbClr val="000000">
                    <a:alpha val="100000"/>
                  </a:srgbClr>
                </a:solidFill>
                <a:latin typeface="微软雅黑" panose="020B0503020204020204" charset="-122"/>
                <a:ea typeface="微软雅黑" panose="020B0503020204020204" charset="-122"/>
                <a:cs typeface="微软雅黑" panose="020B0503020204020204" charset="-122"/>
              </a:rPr>
              <a:t>函数名</a:t>
            </a:r>
            <a:r>
              <a:rPr sz="3000" b="1" kern="0" spc="60" baseline="3000" dirty="0">
                <a:solidFill>
                  <a:srgbClr val="000000">
                    <a:alpha val="100000"/>
                  </a:srgbClr>
                </a:solidFill>
                <a:latin typeface="微软雅黑" panose="020B0503020204020204" charset="-122"/>
                <a:ea typeface="微软雅黑" panose="020B0503020204020204" charset="-122"/>
                <a:cs typeface="微软雅黑" panose="020B0503020204020204" charset="-122"/>
              </a:rPr>
              <a:t>调用</a:t>
            </a:r>
            <a:r>
              <a:rPr sz="1900" b="1" kern="0" spc="-2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3000" kern="0" spc="60" baseline="300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3000" b="1" kern="0" spc="60" baseline="3000" dirty="0">
                <a:solidFill>
                  <a:srgbClr val="000000">
                    <a:alpha val="100000"/>
                  </a:srgbClr>
                </a:solidFill>
                <a:latin typeface="微软雅黑" panose="020B0503020204020204" charset="-122"/>
                <a:ea typeface="微软雅黑" panose="020B0503020204020204" charset="-122"/>
                <a:cs typeface="微软雅黑" panose="020B0503020204020204" charset="-122"/>
              </a:rPr>
              <a:t>只能访问类</a:t>
            </a:r>
            <a:r>
              <a:rPr sz="3000" b="1" kern="0" spc="50" baseline="3000" dirty="0">
                <a:solidFill>
                  <a:srgbClr val="000000">
                    <a:alpha val="100000"/>
                  </a:srgbClr>
                </a:solidFill>
                <a:latin typeface="微软雅黑" panose="020B0503020204020204" charset="-122"/>
                <a:ea typeface="微软雅黑" panose="020B0503020204020204" charset="-122"/>
                <a:cs typeface="微软雅黑" panose="020B0503020204020204" charset="-122"/>
              </a:rPr>
              <a:t>的静态成员</a:t>
            </a:r>
            <a:endParaRPr sz="3000" baseline="3000" dirty="0">
              <a:latin typeface="微软雅黑" panose="020B0503020204020204" charset="-122"/>
              <a:ea typeface="微软雅黑" panose="020B0503020204020204" charset="-122"/>
              <a:cs typeface="微软雅黑" panose="020B0503020204020204" charset="-122"/>
            </a:endParaRPr>
          </a:p>
          <a:p>
            <a:pPr marL="209550" algn="l" rtl="0" eaLnBrk="0">
              <a:lnSpc>
                <a:spcPct val="88000"/>
              </a:lnSpc>
              <a:spcBef>
                <a:spcPts val="1440"/>
              </a:spcBef>
            </a:pP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静态代码块：仅能定义在类中</a:t>
            </a:r>
            <a:r>
              <a:rPr sz="2000" kern="0" spc="-3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，一般用于初</a:t>
            </a: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始化类的静态变量</a:t>
            </a:r>
            <a:endParaRPr sz="2000" dirty="0">
              <a:latin typeface="微软雅黑" panose="020B0503020204020204" charset="-122"/>
              <a:ea typeface="微软雅黑" panose="020B0503020204020204" charset="-122"/>
              <a:cs typeface="微软雅黑" panose="020B0503020204020204" charset="-122"/>
            </a:endParaRPr>
          </a:p>
          <a:p>
            <a:pPr algn="l" rtl="0" eaLnBrk="0">
              <a:lnSpc>
                <a:spcPct val="124000"/>
              </a:lnSpc>
            </a:pPr>
            <a:endParaRPr sz="1000" dirty="0">
              <a:latin typeface="Arial" panose="020B0604020202020204"/>
              <a:ea typeface="Arial" panose="020B0604020202020204"/>
              <a:cs typeface="Arial" panose="020B0604020202020204"/>
            </a:endParaRPr>
          </a:p>
          <a:p>
            <a:pPr algn="l" rtl="0" eaLnBrk="0">
              <a:lnSpc>
                <a:spcPct val="125000"/>
              </a:lnSpc>
            </a:pPr>
            <a:endParaRPr sz="1000" dirty="0">
              <a:latin typeface="Arial" panose="020B0604020202020204"/>
              <a:ea typeface="Arial" panose="020B0604020202020204"/>
              <a:cs typeface="Arial" panose="020B0604020202020204"/>
            </a:endParaRPr>
          </a:p>
          <a:p>
            <a:pPr algn="l" rtl="0" eaLnBrk="0">
              <a:lnSpc>
                <a:spcPct val="125000"/>
              </a:lnSpc>
            </a:pPr>
            <a:endParaRPr sz="1000" dirty="0">
              <a:latin typeface="Arial" panose="020B0604020202020204"/>
              <a:ea typeface="Arial" panose="020B0604020202020204"/>
              <a:cs typeface="Arial" panose="020B0604020202020204"/>
            </a:endParaRPr>
          </a:p>
          <a:p>
            <a:pPr marL="208280" algn="l" rtl="0" eaLnBrk="0">
              <a:lnSpc>
                <a:spcPct val="88000"/>
              </a:lnSpc>
              <a:spcBef>
                <a:spcPts val="605"/>
              </a:spcBef>
            </a:pP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语句执行顺序</a:t>
            </a:r>
            <a:endParaRPr sz="2000" dirty="0">
              <a:latin typeface="微软雅黑" panose="020B0503020204020204" charset="-122"/>
              <a:ea typeface="微软雅黑" panose="020B0503020204020204" charset="-122"/>
              <a:cs typeface="微软雅黑" panose="020B0503020204020204" charset="-122"/>
            </a:endParaRPr>
          </a:p>
          <a:p>
            <a:pPr algn="l" rtl="0" eaLnBrk="0">
              <a:lnSpc>
                <a:spcPct val="147000"/>
              </a:lnSpc>
            </a:pPr>
            <a:endParaRPr sz="1000" dirty="0">
              <a:latin typeface="Arial" panose="020B0604020202020204"/>
              <a:ea typeface="Arial" panose="020B0604020202020204"/>
              <a:cs typeface="Arial" panose="020B0604020202020204"/>
            </a:endParaRPr>
          </a:p>
          <a:p>
            <a:pPr marL="206375" algn="l" rtl="0" eaLnBrk="0">
              <a:lnSpc>
                <a:spcPts val="2645"/>
              </a:lnSpc>
              <a:spcBef>
                <a:spcPts val="615"/>
              </a:spcBef>
            </a:pP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第一次 </a:t>
            </a:r>
            <a:r>
              <a:rPr sz="3100" kern="0" spc="0" baseline="1000" dirty="0">
                <a:solidFill>
                  <a:srgbClr val="000000">
                    <a:alpha val="100000"/>
                  </a:srgbClr>
                </a:solidFill>
                <a:latin typeface="Arial" panose="020B0604020202020204"/>
                <a:ea typeface="Arial" panose="020B0604020202020204"/>
                <a:cs typeface="Arial" panose="020B0604020202020204"/>
              </a:rPr>
              <a:t>new</a:t>
            </a:r>
            <a:r>
              <a:rPr sz="2000" kern="0" spc="10" dirty="0">
                <a:solidFill>
                  <a:srgbClr val="000000">
                    <a:alpha val="100000"/>
                  </a:srgbClr>
                </a:solidFill>
                <a:latin typeface="Arial" panose="020B0604020202020204"/>
                <a:ea typeface="Arial" panose="020B0604020202020204"/>
                <a:cs typeface="Arial" panose="020B0604020202020204"/>
              </a:rPr>
              <a:t> </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时</a:t>
            </a:r>
            <a:r>
              <a:rPr sz="20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2000" kern="0" spc="-80" dirty="0">
                <a:solidFill>
                  <a:srgbClr val="C00000">
                    <a:alpha val="100000"/>
                  </a:srgbClr>
                </a:solidFill>
                <a:latin typeface="微软雅黑" panose="020B0503020204020204" charset="-122"/>
                <a:ea typeface="微软雅黑" panose="020B0503020204020204" charset="-122"/>
                <a:cs typeface="微软雅黑" panose="020B0503020204020204" charset="-122"/>
              </a:rPr>
              <a:t>（</a:t>
            </a:r>
            <a:r>
              <a:rPr sz="2000" b="1" kern="0" spc="10" dirty="0">
                <a:solidFill>
                  <a:srgbClr val="C00000">
                    <a:alpha val="100000"/>
                  </a:srgbClr>
                </a:solidFill>
                <a:latin typeface="微软雅黑" panose="020B0503020204020204" charset="-122"/>
                <a:ea typeface="微软雅黑" panose="020B0503020204020204" charset="-122"/>
                <a:cs typeface="微软雅黑" panose="020B0503020204020204" charset="-122"/>
              </a:rPr>
              <a:t>1）初始化有显式初始化的静态</a:t>
            </a:r>
            <a:r>
              <a:rPr sz="2000" b="1" kern="0" spc="0" dirty="0">
                <a:solidFill>
                  <a:srgbClr val="C00000">
                    <a:alpha val="100000"/>
                  </a:srgbClr>
                </a:solidFill>
                <a:latin typeface="微软雅黑" panose="020B0503020204020204" charset="-122"/>
                <a:ea typeface="微软雅黑" panose="020B0503020204020204" charset="-122"/>
                <a:cs typeface="微软雅黑" panose="020B0503020204020204" charset="-122"/>
              </a:rPr>
              <a:t>成员变量</a:t>
            </a:r>
            <a:r>
              <a:rPr sz="2000" b="1" kern="0" spc="-80" dirty="0">
                <a:solidFill>
                  <a:srgbClr val="C00000">
                    <a:alpha val="100000"/>
                  </a:srgbClr>
                </a:solidFill>
                <a:latin typeface="微软雅黑" panose="020B0503020204020204" charset="-122"/>
                <a:ea typeface="微软雅黑" panose="020B0503020204020204" charset="-122"/>
                <a:cs typeface="微软雅黑" panose="020B0503020204020204" charset="-122"/>
              </a:rPr>
              <a:t>；（</a:t>
            </a:r>
            <a:r>
              <a:rPr sz="2000" b="1" kern="0" spc="0" dirty="0">
                <a:solidFill>
                  <a:srgbClr val="C00000">
                    <a:alpha val="100000"/>
                  </a:srgbClr>
                </a:solidFill>
                <a:latin typeface="微软雅黑" panose="020B0503020204020204" charset="-122"/>
                <a:ea typeface="微软雅黑" panose="020B0503020204020204" charset="-122"/>
                <a:cs typeface="微软雅黑" panose="020B0503020204020204" charset="-122"/>
              </a:rPr>
              <a:t>2）顺序执行静态代码块；</a:t>
            </a:r>
            <a:endParaRPr sz="2000" dirty="0">
              <a:latin typeface="微软雅黑" panose="020B0503020204020204" charset="-122"/>
              <a:ea typeface="微软雅黑" panose="020B0503020204020204" charset="-122"/>
              <a:cs typeface="微软雅黑" panose="020B0503020204020204" charset="-122"/>
            </a:endParaRPr>
          </a:p>
          <a:p>
            <a:pPr marL="207645" indent="162560" algn="l" rtl="0" eaLnBrk="0">
              <a:lnSpc>
                <a:spcPct val="150000"/>
              </a:lnSpc>
              <a:spcBef>
                <a:spcPts val="5"/>
              </a:spcBef>
            </a:pP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（3）初始化有显式初始化的非静</a:t>
            </a:r>
            <a:r>
              <a:rPr sz="20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态成员变量</a:t>
            </a:r>
            <a:r>
              <a:rPr sz="20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20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4）顺序执行非静态代码块</a:t>
            </a:r>
            <a:r>
              <a:rPr sz="20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20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5）调用构</a:t>
            </a:r>
            <a:r>
              <a:rPr sz="2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造。</a:t>
            </a:r>
            <a:endParaRPr sz="2000" dirty="0">
              <a:latin typeface="微软雅黑" panose="020B0503020204020204" charset="-122"/>
              <a:ea typeface="微软雅黑" panose="020B0503020204020204" charset="-122"/>
              <a:cs typeface="微软雅黑" panose="020B0503020204020204" charset="-122"/>
            </a:endParaRPr>
          </a:p>
          <a:p>
            <a:pPr marL="206375" algn="l" rtl="0" eaLnBrk="0">
              <a:lnSpc>
                <a:spcPts val="2590"/>
              </a:lnSpc>
              <a:spcBef>
                <a:spcPts val="1135"/>
              </a:spcBef>
            </a:pP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之后再 </a:t>
            </a:r>
            <a:r>
              <a:rPr sz="3100" kern="0" spc="0" baseline="1000" dirty="0">
                <a:solidFill>
                  <a:srgbClr val="000000">
                    <a:alpha val="100000"/>
                  </a:srgbClr>
                </a:solidFill>
                <a:latin typeface="Arial" panose="020B0604020202020204"/>
                <a:ea typeface="Arial" panose="020B0604020202020204"/>
                <a:cs typeface="Arial" panose="020B0604020202020204"/>
              </a:rPr>
              <a:t>new</a:t>
            </a:r>
            <a:r>
              <a:rPr sz="2000" kern="0" spc="10" dirty="0">
                <a:solidFill>
                  <a:srgbClr val="000000">
                    <a:alpha val="100000"/>
                  </a:srgbClr>
                </a:solidFill>
                <a:latin typeface="Arial" panose="020B0604020202020204"/>
                <a:ea typeface="Arial" panose="020B0604020202020204"/>
                <a:cs typeface="Arial" panose="020B0604020202020204"/>
              </a:rPr>
              <a:t> </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时</a:t>
            </a:r>
            <a:r>
              <a:rPr sz="20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1）初始化有显式初始化的非静态成员变量</a:t>
            </a:r>
            <a:r>
              <a:rPr sz="20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2</a:t>
            </a:r>
            <a:r>
              <a:rPr sz="20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）顺序执行非静态代码</a:t>
            </a:r>
            <a:endParaRPr sz="2000" dirty="0">
              <a:latin typeface="微软雅黑" panose="020B0503020204020204" charset="-122"/>
              <a:ea typeface="微软雅黑" panose="020B0503020204020204" charset="-122"/>
              <a:cs typeface="微软雅黑" panose="020B0503020204020204" charset="-122"/>
            </a:endParaRPr>
          </a:p>
          <a:p>
            <a:pPr marL="208280" algn="l" rtl="0" eaLnBrk="0">
              <a:lnSpc>
                <a:spcPts val="3650"/>
              </a:lnSpc>
            </a:pP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块</a:t>
            </a:r>
            <a:r>
              <a:rPr sz="20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2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3）调用构造。</a:t>
            </a:r>
            <a:endParaRPr sz="20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box 82"/>
          <p:cNvSpPr/>
          <p:nvPr/>
        </p:nvSpPr>
        <p:spPr>
          <a:xfrm>
            <a:off x="6831760" y="1497050"/>
            <a:ext cx="4822825" cy="4117975"/>
          </a:xfrm>
          <a:prstGeom prst="rect">
            <a:avLst/>
          </a:prstGeom>
          <a:noFill/>
          <a:ln w="0" cap="flat">
            <a:noFill/>
            <a:prstDash val="solid"/>
            <a:miter lim="0"/>
          </a:ln>
        </p:spPr>
        <p:txBody>
          <a:bodyPr vert="horz" wrap="square" lIns="0" tIns="0" rIns="0" bIns="0"/>
          <a:lstStyle/>
          <a:p>
            <a:pPr algn="l" rtl="0" eaLnBrk="0">
              <a:lnSpc>
                <a:spcPct val="89000"/>
              </a:lnSpc>
            </a:pPr>
            <a:endParaRPr sz="100" dirty="0">
              <a:latin typeface="Arial" panose="020B0604020202020204"/>
              <a:ea typeface="Arial" panose="020B0604020202020204"/>
              <a:cs typeface="Arial" panose="020B0604020202020204"/>
            </a:endParaRPr>
          </a:p>
          <a:p>
            <a:pPr marL="2053590" algn="l" rtl="0" eaLnBrk="0">
              <a:lnSpc>
                <a:spcPct val="87000"/>
              </a:lnSpc>
            </a:pPr>
            <a:r>
              <a:rPr sz="2300" b="1" kern="0" spc="30" dirty="0">
                <a:solidFill>
                  <a:srgbClr val="23263B">
                    <a:alpha val="100000"/>
                  </a:srgbClr>
                </a:solidFill>
                <a:latin typeface="微软雅黑" panose="020B0503020204020204" charset="-122"/>
                <a:ea typeface="微软雅黑" panose="020B0503020204020204" charset="-122"/>
                <a:cs typeface="微软雅黑" panose="020B0503020204020204" charset="-122"/>
              </a:rPr>
              <a:t>内部类</a:t>
            </a:r>
            <a:endParaRPr sz="2300" dirty="0">
              <a:latin typeface="微软雅黑" panose="020B0503020204020204" charset="-122"/>
              <a:ea typeface="微软雅黑" panose="020B0503020204020204" charset="-122"/>
              <a:cs typeface="微软雅黑" panose="020B0503020204020204" charset="-122"/>
            </a:endParaRPr>
          </a:p>
          <a:p>
            <a:pPr algn="l" rtl="0" eaLnBrk="0">
              <a:lnSpc>
                <a:spcPct val="111000"/>
              </a:lnSpc>
            </a:pPr>
            <a:endParaRPr sz="1000" dirty="0">
              <a:latin typeface="Arial" panose="020B0604020202020204"/>
              <a:ea typeface="Arial" panose="020B0604020202020204"/>
              <a:cs typeface="Arial" panose="020B0604020202020204"/>
            </a:endParaRPr>
          </a:p>
          <a:p>
            <a:pPr marL="12700" indent="19050" algn="l" rtl="0" eaLnBrk="0">
              <a:lnSpc>
                <a:spcPct val="99000"/>
              </a:lnSpc>
              <a:spcBef>
                <a:spcPts val="520"/>
              </a:spcBef>
            </a:pP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内部类的一个特点是能够访问外部类的各种访问</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级别的成员。</a:t>
            </a:r>
            <a:endParaRPr sz="1700" dirty="0">
              <a:latin typeface="微软雅黑" panose="020B0503020204020204" charset="-122"/>
              <a:ea typeface="微软雅黑" panose="020B0503020204020204" charset="-122"/>
              <a:cs typeface="微软雅黑" panose="020B0503020204020204" charset="-122"/>
            </a:endParaRPr>
          </a:p>
          <a:p>
            <a:pPr algn="l" rtl="0" eaLnBrk="0">
              <a:lnSpc>
                <a:spcPct val="171000"/>
              </a:lnSpc>
            </a:pPr>
            <a:endParaRPr sz="1000" dirty="0">
              <a:latin typeface="Arial" panose="020B0604020202020204"/>
              <a:ea typeface="Arial" panose="020B0604020202020204"/>
              <a:cs typeface="Arial" panose="020B0604020202020204"/>
            </a:endParaRPr>
          </a:p>
          <a:p>
            <a:pPr marL="295910" indent="-274955" algn="l" rtl="0" eaLnBrk="0">
              <a:lnSpc>
                <a:spcPct val="102000"/>
              </a:lnSpc>
              <a:spcBef>
                <a:spcPts val="515"/>
              </a:spcBef>
            </a:pPr>
            <a:r>
              <a:rPr sz="1700" kern="0" spc="70" dirty="0">
                <a:solidFill>
                  <a:srgbClr val="000000">
                    <a:alpha val="100000"/>
                  </a:srgbClr>
                </a:solidFill>
                <a:latin typeface="Arial" panose="020B0604020202020204"/>
                <a:ea typeface="Arial" panose="020B0604020202020204"/>
                <a:cs typeface="Arial" panose="020B0604020202020204"/>
              </a:rPr>
              <a:t>•   </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实例内部类</a:t>
            </a:r>
            <a:r>
              <a:rPr sz="1700" kern="0" spc="-18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：在创建实例内部类的实</a:t>
            </a:r>
            <a:r>
              <a:rPr sz="17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例时</a:t>
            </a:r>
            <a:r>
              <a:rPr sz="1700" kern="0" spc="-2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外部类的实例必须已经存在。</a:t>
            </a:r>
            <a:r>
              <a:rPr sz="1700" kern="0" spc="-3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实例内部类可</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以直接访问外部类的所有东西。</a:t>
            </a:r>
            <a:endParaRPr sz="1700" dirty="0">
              <a:latin typeface="微软雅黑" panose="020B0503020204020204" charset="-122"/>
              <a:ea typeface="微软雅黑" panose="020B0503020204020204" charset="-122"/>
              <a:cs typeface="微软雅黑" panose="020B0503020204020204" charset="-122"/>
            </a:endParaRPr>
          </a:p>
          <a:p>
            <a:pPr algn="l" rtl="0" eaLnBrk="0">
              <a:lnSpc>
                <a:spcPct val="153000"/>
              </a:lnSpc>
            </a:pPr>
            <a:endParaRPr sz="1000" dirty="0">
              <a:latin typeface="Arial" panose="020B0604020202020204"/>
              <a:ea typeface="Arial" panose="020B0604020202020204"/>
              <a:cs typeface="Arial" panose="020B0604020202020204"/>
            </a:endParaRPr>
          </a:p>
          <a:p>
            <a:pPr marL="298450" indent="-277495" algn="l" rtl="0" eaLnBrk="0">
              <a:lnSpc>
                <a:spcPct val="97000"/>
              </a:lnSpc>
              <a:spcBef>
                <a:spcPts val="515"/>
              </a:spcBef>
            </a:pPr>
            <a:r>
              <a:rPr sz="1700" kern="0" spc="70" dirty="0">
                <a:solidFill>
                  <a:srgbClr val="000000">
                    <a:alpha val="100000"/>
                  </a:srgbClr>
                </a:solidFill>
                <a:latin typeface="Arial" panose="020B0604020202020204"/>
                <a:ea typeface="Arial" panose="020B0604020202020204"/>
                <a:cs typeface="Arial" panose="020B0604020202020204"/>
              </a:rPr>
              <a:t>•   </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静态内部类</a:t>
            </a:r>
            <a:r>
              <a:rPr sz="1700" kern="0" spc="-1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：创建实例时不必创建外部类的</a:t>
            </a:r>
            <a:r>
              <a:rPr sz="17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实例。</a:t>
            </a:r>
            <a:endParaRPr sz="1700" dirty="0">
              <a:latin typeface="微软雅黑" panose="020B0503020204020204" charset="-122"/>
              <a:ea typeface="微软雅黑" panose="020B0503020204020204" charset="-122"/>
              <a:cs typeface="微软雅黑" panose="020B0503020204020204" charset="-122"/>
            </a:endParaRPr>
          </a:p>
          <a:p>
            <a:pPr algn="l" rtl="0" eaLnBrk="0">
              <a:lnSpc>
                <a:spcPct val="166000"/>
              </a:lnSpc>
            </a:pPr>
            <a:endParaRPr sz="1000" dirty="0">
              <a:latin typeface="Arial" panose="020B0604020202020204"/>
              <a:ea typeface="Arial" panose="020B0604020202020204"/>
              <a:cs typeface="Arial" panose="020B0604020202020204"/>
            </a:endParaRPr>
          </a:p>
          <a:p>
            <a:pPr algn="l" rtl="0" eaLnBrk="0">
              <a:lnSpc>
                <a:spcPct val="107000"/>
              </a:lnSpc>
            </a:pPr>
            <a:endParaRPr sz="400" dirty="0">
              <a:latin typeface="Arial" panose="020B0604020202020204"/>
              <a:ea typeface="Arial" panose="020B0604020202020204"/>
              <a:cs typeface="Arial" panose="020B0604020202020204"/>
            </a:endParaRPr>
          </a:p>
          <a:p>
            <a:pPr marL="299085" indent="-278130" algn="l" rtl="0" eaLnBrk="0">
              <a:lnSpc>
                <a:spcPct val="103000"/>
              </a:lnSpc>
              <a:spcBef>
                <a:spcPts val="5"/>
              </a:spcBef>
            </a:pPr>
            <a:r>
              <a:rPr sz="1700" kern="0" spc="60" dirty="0">
                <a:solidFill>
                  <a:srgbClr val="000000">
                    <a:alpha val="100000"/>
                  </a:srgbClr>
                </a:solidFill>
                <a:latin typeface="Arial" panose="020B0604020202020204"/>
                <a:ea typeface="Arial" panose="020B0604020202020204"/>
                <a:cs typeface="Arial" panose="020B0604020202020204"/>
              </a:rPr>
              <a:t>•   </a:t>
            </a:r>
            <a:r>
              <a:rPr sz="17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局部内部类</a:t>
            </a:r>
            <a:r>
              <a:rPr sz="1700" kern="0" spc="-1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：只能在当前</a:t>
            </a:r>
            <a:r>
              <a:rPr sz="17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方法中使用</a:t>
            </a:r>
            <a:r>
              <a:rPr sz="1700" kern="0" spc="-2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700" kern="0" spc="-4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可以</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访问外部类的所有成员；</a:t>
            </a:r>
            <a:r>
              <a:rPr sz="1700" kern="0" spc="-3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还可以访问方法中</a:t>
            </a:r>
            <a:r>
              <a:rPr sz="17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的</a:t>
            </a:r>
            <a:r>
              <a:rPr sz="1700" kern="0" spc="0" dirty="0">
                <a:solidFill>
                  <a:srgbClr val="000000">
                    <a:alpha val="100000"/>
                  </a:srgbClr>
                </a:solidFill>
                <a:latin typeface="Calibri" panose="020F0502020204030204"/>
                <a:ea typeface="Calibri" panose="020F0502020204030204"/>
                <a:cs typeface="Calibri" panose="020F0502020204030204"/>
              </a:rPr>
              <a:t>final</a:t>
            </a:r>
            <a:r>
              <a:rPr sz="17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参数或最终变量。</a:t>
            </a:r>
            <a:endParaRPr sz="1700" dirty="0">
              <a:latin typeface="微软雅黑" panose="020B0503020204020204" charset="-122"/>
              <a:ea typeface="微软雅黑" panose="020B0503020204020204" charset="-122"/>
              <a:cs typeface="微软雅黑" panose="020B0503020204020204" charset="-122"/>
            </a:endParaRPr>
          </a:p>
        </p:txBody>
      </p:sp>
      <p:sp>
        <p:nvSpPr>
          <p:cNvPr id="84" name="textbox 84"/>
          <p:cNvSpPr/>
          <p:nvPr/>
        </p:nvSpPr>
        <p:spPr>
          <a:xfrm>
            <a:off x="591235" y="1433296"/>
            <a:ext cx="4659629" cy="2562225"/>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349375" algn="l" rtl="0" eaLnBrk="0">
              <a:lnSpc>
                <a:spcPts val="3165"/>
              </a:lnSpc>
            </a:pPr>
            <a:r>
              <a:rPr sz="2300" b="1" kern="0" spc="0" dirty="0">
                <a:solidFill>
                  <a:srgbClr val="23263B">
                    <a:alpha val="100000"/>
                  </a:srgbClr>
                </a:solidFill>
                <a:latin typeface="微软雅黑" panose="020B0503020204020204" charset="-122"/>
                <a:ea typeface="微软雅黑" panose="020B0503020204020204" charset="-122"/>
                <a:cs typeface="微软雅黑" panose="020B0503020204020204" charset="-122"/>
              </a:rPr>
              <a:t>equals</a:t>
            </a:r>
            <a:r>
              <a:rPr sz="2300" b="1" kern="0" spc="20" dirty="0">
                <a:solidFill>
                  <a:srgbClr val="23263B">
                    <a:alpha val="100000"/>
                  </a:srgbClr>
                </a:solidFill>
                <a:latin typeface="微软雅黑" panose="020B0503020204020204" charset="-122"/>
                <a:ea typeface="微软雅黑" panose="020B0503020204020204" charset="-122"/>
                <a:cs typeface="微软雅黑" panose="020B0503020204020204" charset="-122"/>
              </a:rPr>
              <a:t> 和</a:t>
            </a:r>
            <a:r>
              <a:rPr sz="2300" b="1" kern="0" spc="350" dirty="0">
                <a:solidFill>
                  <a:srgbClr val="23263B">
                    <a:alpha val="100000"/>
                  </a:srgbClr>
                </a:solidFill>
                <a:latin typeface="微软雅黑" panose="020B0503020204020204" charset="-122"/>
                <a:ea typeface="微软雅黑" panose="020B0503020204020204" charset="-122"/>
                <a:cs typeface="微软雅黑" panose="020B0503020204020204" charset="-122"/>
              </a:rPr>
              <a:t> </a:t>
            </a:r>
            <a:r>
              <a:rPr sz="2300" b="1" kern="0" spc="20" dirty="0">
                <a:solidFill>
                  <a:srgbClr val="23263B">
                    <a:alpha val="100000"/>
                  </a:srgbClr>
                </a:solidFill>
                <a:latin typeface="微软雅黑" panose="020B0503020204020204" charset="-122"/>
                <a:ea typeface="微软雅黑" panose="020B0503020204020204" charset="-122"/>
                <a:cs typeface="微软雅黑" panose="020B0503020204020204" charset="-122"/>
              </a:rPr>
              <a:t>=</a:t>
            </a:r>
            <a:r>
              <a:rPr sz="2300" b="1" kern="0" spc="-390" dirty="0">
                <a:solidFill>
                  <a:srgbClr val="23263B">
                    <a:alpha val="100000"/>
                  </a:srgbClr>
                </a:solidFill>
                <a:latin typeface="微软雅黑" panose="020B0503020204020204" charset="-122"/>
                <a:ea typeface="微软雅黑" panose="020B0503020204020204" charset="-122"/>
                <a:cs typeface="微软雅黑" panose="020B0503020204020204" charset="-122"/>
              </a:rPr>
              <a:t> </a:t>
            </a:r>
            <a:r>
              <a:rPr sz="2300" b="1" kern="0" spc="20" dirty="0">
                <a:solidFill>
                  <a:srgbClr val="23263B">
                    <a:alpha val="100000"/>
                  </a:srgbClr>
                </a:solidFill>
                <a:latin typeface="微软雅黑" panose="020B0503020204020204" charset="-122"/>
                <a:ea typeface="微软雅黑" panose="020B0503020204020204" charset="-122"/>
                <a:cs typeface="微软雅黑" panose="020B0503020204020204" charset="-122"/>
              </a:rPr>
              <a:t>=</a:t>
            </a:r>
            <a:endParaRPr sz="2300" dirty="0">
              <a:latin typeface="微软雅黑" panose="020B0503020204020204" charset="-122"/>
              <a:ea typeface="微软雅黑" panose="020B0503020204020204" charset="-122"/>
              <a:cs typeface="微软雅黑" panose="020B0503020204020204" charset="-122"/>
            </a:endParaRPr>
          </a:p>
          <a:p>
            <a:pPr algn="l" rtl="0" eaLnBrk="0">
              <a:lnSpc>
                <a:spcPct val="110000"/>
              </a:lnSpc>
            </a:pPr>
            <a:endParaRPr sz="1000" dirty="0">
              <a:latin typeface="Arial" panose="020B0604020202020204"/>
              <a:ea typeface="Arial" panose="020B0604020202020204"/>
              <a:cs typeface="Arial" panose="020B0604020202020204"/>
            </a:endParaRPr>
          </a:p>
          <a:p>
            <a:pPr marL="287020" indent="-274955" algn="l" rtl="0" eaLnBrk="0">
              <a:lnSpc>
                <a:spcPct val="126000"/>
              </a:lnSpc>
              <a:spcBef>
                <a:spcPts val="520"/>
              </a:spcBef>
            </a:pPr>
            <a:r>
              <a:rPr sz="1700" kern="0" spc="70" dirty="0">
                <a:solidFill>
                  <a:srgbClr val="23263B">
                    <a:alpha val="100000"/>
                  </a:srgbClr>
                </a:solidFill>
                <a:latin typeface="Arial" panose="020B0604020202020204"/>
                <a:ea typeface="Arial" panose="020B0604020202020204"/>
                <a:cs typeface="Arial" panose="020B0604020202020204"/>
              </a:rPr>
              <a:t>•   </a:t>
            </a:r>
            <a:r>
              <a:rPr sz="1700" kern="0" spc="70" dirty="0">
                <a:solidFill>
                  <a:srgbClr val="23263B">
                    <a:alpha val="100000"/>
                  </a:srgbClr>
                </a:solidFill>
                <a:latin typeface="微软雅黑" panose="020B0503020204020204" charset="-122"/>
                <a:ea typeface="微软雅黑" panose="020B0503020204020204" charset="-122"/>
                <a:cs typeface="微软雅黑" panose="020B0503020204020204" charset="-122"/>
              </a:rPr>
              <a:t>比较</a:t>
            </a:r>
            <a:r>
              <a:rPr sz="1700" b="1" kern="0" spc="70" dirty="0">
                <a:solidFill>
                  <a:srgbClr val="23263B">
                    <a:alpha val="100000"/>
                  </a:srgbClr>
                </a:solidFill>
                <a:latin typeface="微软雅黑" panose="020B0503020204020204" charset="-122"/>
                <a:ea typeface="微软雅黑" panose="020B0503020204020204" charset="-122"/>
                <a:cs typeface="微软雅黑" panose="020B0503020204020204" charset="-122"/>
              </a:rPr>
              <a:t>对象的</a:t>
            </a:r>
            <a:r>
              <a:rPr sz="1700" b="1" kern="0" spc="0" dirty="0">
                <a:solidFill>
                  <a:srgbClr val="23263B">
                    <a:alpha val="100000"/>
                  </a:srgbClr>
                </a:solidFill>
                <a:latin typeface="微软雅黑" panose="020B0503020204020204" charset="-122"/>
                <a:ea typeface="微软雅黑" panose="020B0503020204020204" charset="-122"/>
                <a:cs typeface="微软雅黑" panose="020B0503020204020204" charset="-122"/>
              </a:rPr>
              <a:t>equals</a:t>
            </a:r>
            <a:r>
              <a:rPr sz="1700" b="1" kern="0" spc="70" dirty="0">
                <a:solidFill>
                  <a:srgbClr val="23263B">
                    <a:alpha val="100000"/>
                  </a:srgbClr>
                </a:solidFill>
                <a:latin typeface="微软雅黑" panose="020B0503020204020204" charset="-122"/>
                <a:ea typeface="微软雅黑" panose="020B0503020204020204" charset="-122"/>
                <a:cs typeface="微软雅黑" panose="020B0503020204020204" charset="-122"/>
              </a:rPr>
              <a:t>和</a:t>
            </a:r>
            <a:r>
              <a:rPr sz="1700" b="1" kern="0" spc="-300" dirty="0">
                <a:solidFill>
                  <a:srgbClr val="23263B">
                    <a:alpha val="100000"/>
                  </a:srgbClr>
                </a:solidFill>
                <a:latin typeface="微软雅黑" panose="020B0503020204020204" charset="-122"/>
                <a:ea typeface="微软雅黑" panose="020B0503020204020204" charset="-122"/>
                <a:cs typeface="微软雅黑" panose="020B0503020204020204" charset="-122"/>
              </a:rPr>
              <a:t> </a:t>
            </a:r>
            <a:r>
              <a:rPr sz="1700" b="1" kern="0" spc="70" dirty="0">
                <a:solidFill>
                  <a:srgbClr val="23263B">
                    <a:alpha val="100000"/>
                  </a:srgbClr>
                </a:solidFill>
                <a:latin typeface="微软雅黑" panose="020B0503020204020204" charset="-122"/>
                <a:ea typeface="微软雅黑" panose="020B0503020204020204" charset="-122"/>
                <a:cs typeface="微软雅黑" panose="020B0503020204020204" charset="-122"/>
              </a:rPr>
              <a:t>==是等价的</a:t>
            </a:r>
            <a:r>
              <a:rPr sz="1700" b="1" kern="0" spc="-240" dirty="0">
                <a:solidFill>
                  <a:srgbClr val="23263B">
                    <a:alpha val="100000"/>
                  </a:srgbClr>
                </a:solidFill>
                <a:latin typeface="微软雅黑" panose="020B0503020204020204" charset="-122"/>
                <a:ea typeface="微软雅黑" panose="020B0503020204020204" charset="-122"/>
                <a:cs typeface="微软雅黑" panose="020B0503020204020204" charset="-122"/>
              </a:rPr>
              <a:t> </a:t>
            </a:r>
            <a:r>
              <a:rPr sz="1700" kern="0" spc="60" dirty="0">
                <a:solidFill>
                  <a:srgbClr val="23263B">
                    <a:alpha val="100000"/>
                  </a:srgbClr>
                </a:solidFill>
                <a:latin typeface="微软雅黑" panose="020B0503020204020204" charset="-122"/>
                <a:ea typeface="微软雅黑" panose="020B0503020204020204" charset="-122"/>
                <a:cs typeface="微软雅黑" panose="020B0503020204020204" charset="-122"/>
              </a:rPr>
              <a:t>，</a:t>
            </a:r>
            <a:r>
              <a:rPr sz="1700" kern="0" spc="-380" dirty="0">
                <a:solidFill>
                  <a:srgbClr val="23263B">
                    <a:alpha val="100000"/>
                  </a:srgbClr>
                </a:solidFill>
                <a:latin typeface="微软雅黑" panose="020B0503020204020204" charset="-122"/>
                <a:ea typeface="微软雅黑" panose="020B0503020204020204" charset="-122"/>
                <a:cs typeface="微软雅黑" panose="020B0503020204020204" charset="-122"/>
              </a:rPr>
              <a:t> </a:t>
            </a:r>
            <a:r>
              <a:rPr sz="1700" kern="0" spc="60" dirty="0">
                <a:solidFill>
                  <a:srgbClr val="23263B">
                    <a:alpha val="100000"/>
                  </a:srgbClr>
                </a:solidFill>
                <a:latin typeface="微软雅黑" panose="020B0503020204020204" charset="-122"/>
                <a:ea typeface="微软雅黑" panose="020B0503020204020204" charset="-122"/>
                <a:cs typeface="微软雅黑" panose="020B0503020204020204" charset="-122"/>
              </a:rPr>
              <a:t>判断是</a:t>
            </a:r>
            <a:r>
              <a:rPr sz="1700" kern="0" spc="90" dirty="0">
                <a:solidFill>
                  <a:srgbClr val="23263B">
                    <a:alpha val="100000"/>
                  </a:srgbClr>
                </a:solidFill>
                <a:latin typeface="微软雅黑" panose="020B0503020204020204" charset="-122"/>
                <a:ea typeface="微软雅黑" panose="020B0503020204020204" charset="-122"/>
                <a:cs typeface="微软雅黑" panose="020B0503020204020204" charset="-122"/>
              </a:rPr>
              <a:t>不是引用的同一个对</a:t>
            </a:r>
            <a:r>
              <a:rPr sz="1700" kern="0" spc="80" dirty="0">
                <a:solidFill>
                  <a:srgbClr val="23263B">
                    <a:alpha val="100000"/>
                  </a:srgbClr>
                </a:solidFill>
                <a:latin typeface="微软雅黑" panose="020B0503020204020204" charset="-122"/>
                <a:ea typeface="微软雅黑" panose="020B0503020204020204" charset="-122"/>
                <a:cs typeface="微软雅黑" panose="020B0503020204020204" charset="-122"/>
              </a:rPr>
              <a:t>象。</a:t>
            </a:r>
            <a:endParaRPr sz="1700" dirty="0">
              <a:latin typeface="微软雅黑" panose="020B0503020204020204" charset="-122"/>
              <a:ea typeface="微软雅黑" panose="020B0503020204020204" charset="-122"/>
              <a:cs typeface="微软雅黑" panose="020B0503020204020204" charset="-122"/>
            </a:endParaRPr>
          </a:p>
          <a:p>
            <a:pPr algn="l" rtl="0" eaLnBrk="0">
              <a:lnSpc>
                <a:spcPct val="113000"/>
              </a:lnSpc>
            </a:pPr>
            <a:endParaRPr sz="1000" dirty="0">
              <a:latin typeface="Arial" panose="020B0604020202020204"/>
              <a:ea typeface="Arial" panose="020B0604020202020204"/>
              <a:cs typeface="Arial" panose="020B0604020202020204"/>
            </a:endParaRPr>
          </a:p>
          <a:p>
            <a:pPr algn="l" rtl="0" eaLnBrk="0">
              <a:lnSpc>
                <a:spcPct val="107000"/>
              </a:lnSpc>
            </a:pPr>
            <a:endParaRPr sz="400" dirty="0">
              <a:latin typeface="Arial" panose="020B0604020202020204"/>
              <a:ea typeface="Arial" panose="020B0604020202020204"/>
              <a:cs typeface="Arial" panose="020B0604020202020204"/>
            </a:endParaRPr>
          </a:p>
          <a:p>
            <a:pPr marL="292100" indent="-280035" algn="l" rtl="0" eaLnBrk="0">
              <a:lnSpc>
                <a:spcPct val="130000"/>
              </a:lnSpc>
              <a:spcBef>
                <a:spcPts val="5"/>
              </a:spcBef>
            </a:pPr>
            <a:r>
              <a:rPr sz="1700" kern="0" spc="100" dirty="0">
                <a:solidFill>
                  <a:srgbClr val="23263B">
                    <a:alpha val="100000"/>
                  </a:srgbClr>
                </a:solidFill>
                <a:latin typeface="Arial" panose="020B0604020202020204"/>
                <a:ea typeface="Arial" panose="020B0604020202020204"/>
                <a:cs typeface="Arial" panose="020B0604020202020204"/>
              </a:rPr>
              <a:t>•   </a:t>
            </a:r>
            <a:r>
              <a:rPr sz="1700" b="1" kern="0" spc="0" dirty="0">
                <a:solidFill>
                  <a:srgbClr val="23263B">
                    <a:alpha val="100000"/>
                  </a:srgbClr>
                </a:solidFill>
                <a:latin typeface="微软雅黑" panose="020B0503020204020204" charset="-122"/>
                <a:ea typeface="微软雅黑" panose="020B0503020204020204" charset="-122"/>
                <a:cs typeface="微软雅黑" panose="020B0503020204020204" charset="-122"/>
              </a:rPr>
              <a:t>String</a:t>
            </a:r>
            <a:r>
              <a:rPr sz="1700" b="1" kern="0" spc="100" dirty="0">
                <a:solidFill>
                  <a:srgbClr val="23263B">
                    <a:alpha val="100000"/>
                  </a:srgbClr>
                </a:solidFill>
                <a:latin typeface="微软雅黑" panose="020B0503020204020204" charset="-122"/>
                <a:ea typeface="微软雅黑" panose="020B0503020204020204" charset="-122"/>
                <a:cs typeface="微软雅黑" panose="020B0503020204020204" charset="-122"/>
              </a:rPr>
              <a:t>的</a:t>
            </a:r>
            <a:r>
              <a:rPr sz="1700" b="1" kern="0" spc="0" dirty="0">
                <a:solidFill>
                  <a:srgbClr val="23263B">
                    <a:alpha val="100000"/>
                  </a:srgbClr>
                </a:solidFill>
                <a:latin typeface="微软雅黑" panose="020B0503020204020204" charset="-122"/>
                <a:ea typeface="微软雅黑" panose="020B0503020204020204" charset="-122"/>
                <a:cs typeface="微软雅黑" panose="020B0503020204020204" charset="-122"/>
              </a:rPr>
              <a:t>equals</a:t>
            </a:r>
            <a:r>
              <a:rPr sz="1700" kern="0" spc="100" dirty="0">
                <a:solidFill>
                  <a:srgbClr val="23263B">
                    <a:alpha val="100000"/>
                  </a:srgbClr>
                </a:solidFill>
                <a:latin typeface="微软雅黑" panose="020B0503020204020204" charset="-122"/>
                <a:ea typeface="微软雅黑" panose="020B0503020204020204" charset="-122"/>
                <a:cs typeface="微软雅黑" panose="020B0503020204020204" charset="-122"/>
              </a:rPr>
              <a:t>只看字符串内容是否相等，</a:t>
            </a:r>
            <a:r>
              <a:rPr sz="1700" kern="0" spc="80" dirty="0">
                <a:solidFill>
                  <a:srgbClr val="23263B">
                    <a:alpha val="100000"/>
                  </a:srgbClr>
                </a:solidFill>
                <a:latin typeface="微软雅黑" panose="020B0503020204020204" charset="-122"/>
                <a:ea typeface="微软雅黑" panose="020B0503020204020204" charset="-122"/>
                <a:cs typeface="微软雅黑" panose="020B0503020204020204" charset="-122"/>
              </a:rPr>
              <a:t>而</a:t>
            </a:r>
            <a:r>
              <a:rPr sz="1700" kern="0" spc="-250" dirty="0">
                <a:solidFill>
                  <a:srgbClr val="23263B">
                    <a:alpha val="100000"/>
                  </a:srgbClr>
                </a:solidFill>
                <a:latin typeface="微软雅黑" panose="020B0503020204020204" charset="-122"/>
                <a:ea typeface="微软雅黑" panose="020B0503020204020204" charset="-122"/>
                <a:cs typeface="微软雅黑" panose="020B0503020204020204" charset="-122"/>
              </a:rPr>
              <a:t> </a:t>
            </a:r>
            <a:r>
              <a:rPr sz="1700" kern="0" spc="80" dirty="0">
                <a:solidFill>
                  <a:srgbClr val="23263B">
                    <a:alpha val="100000"/>
                  </a:srgbClr>
                </a:solidFill>
                <a:latin typeface="微软雅黑" panose="020B0503020204020204" charset="-122"/>
                <a:ea typeface="微软雅黑" panose="020B0503020204020204" charset="-122"/>
                <a:cs typeface="微软雅黑" panose="020B0503020204020204" charset="-122"/>
              </a:rPr>
              <a:t>==还得看</a:t>
            </a:r>
            <a:r>
              <a:rPr sz="1700" b="1" kern="0" spc="80" dirty="0">
                <a:solidFill>
                  <a:srgbClr val="23263B">
                    <a:alpha val="100000"/>
                  </a:srgbClr>
                </a:solidFill>
                <a:latin typeface="微软雅黑" panose="020B0503020204020204" charset="-122"/>
                <a:ea typeface="微软雅黑" panose="020B0503020204020204" charset="-122"/>
                <a:cs typeface="微软雅黑" panose="020B0503020204020204" charset="-122"/>
              </a:rPr>
              <a:t>是不是同一个对象</a:t>
            </a:r>
            <a:r>
              <a:rPr sz="1700" kern="0" spc="80" dirty="0">
                <a:solidFill>
                  <a:srgbClr val="23263B">
                    <a:alpha val="100000"/>
                  </a:srgbClr>
                </a:solidFill>
                <a:latin typeface="微软雅黑" panose="020B0503020204020204" charset="-122"/>
                <a:ea typeface="微软雅黑" panose="020B0503020204020204" charset="-122"/>
                <a:cs typeface="微软雅黑" panose="020B0503020204020204" charset="-122"/>
              </a:rPr>
              <a:t>。（</a:t>
            </a: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覆盖了</a:t>
            </a:r>
            <a:r>
              <a:rPr sz="17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Object</a:t>
            </a:r>
            <a:r>
              <a:rPr sz="17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类的</a:t>
            </a:r>
            <a:r>
              <a:rPr sz="17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equals</a:t>
            </a:r>
            <a:r>
              <a:rPr sz="17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()方法</a:t>
            </a:r>
            <a:r>
              <a:rPr sz="1700" kern="0" spc="-2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700" kern="0" spc="-2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Date</a:t>
            </a:r>
            <a:r>
              <a:rPr sz="17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类同理</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700" dirty="0">
              <a:latin typeface="微软雅黑" panose="020B0503020204020204" charset="-122"/>
              <a:ea typeface="微软雅黑" panose="020B0503020204020204" charset="-122"/>
              <a:cs typeface="微软雅黑" panose="020B0503020204020204" charset="-122"/>
            </a:endParaRPr>
          </a:p>
        </p:txBody>
      </p:sp>
      <p:pic>
        <p:nvPicPr>
          <p:cNvPr id="86" name="picture 86"/>
          <p:cNvPicPr>
            <a:picLocks noChangeAspect="1"/>
          </p:cNvPicPr>
          <p:nvPr/>
        </p:nvPicPr>
        <p:blipFill>
          <a:blip r:embed="rId1"/>
          <a:stretch>
            <a:fillRect/>
          </a:stretch>
        </p:blipFill>
        <p:spPr>
          <a:xfrm rot="21600000">
            <a:off x="766572" y="4250435"/>
            <a:ext cx="4038600" cy="1473708"/>
          </a:xfrm>
          <a:prstGeom prst="rect">
            <a:avLst/>
          </a:prstGeom>
        </p:spPr>
      </p:pic>
      <p:sp>
        <p:nvSpPr>
          <p:cNvPr id="88" name="textbox 88"/>
          <p:cNvSpPr/>
          <p:nvPr/>
        </p:nvSpPr>
        <p:spPr>
          <a:xfrm>
            <a:off x="1149278" y="733021"/>
            <a:ext cx="1800860" cy="334645"/>
          </a:xfrm>
          <a:prstGeom prst="rect">
            <a:avLst/>
          </a:prstGeom>
          <a:noFill/>
          <a:ln w="0" cap="flat">
            <a:noFill/>
            <a:prstDash val="solid"/>
            <a:miter lim="0"/>
          </a:ln>
        </p:spPr>
        <p:txBody>
          <a:bodyPr vert="horz" wrap="square" lIns="0" tIns="0" rIns="0" bIns="0"/>
          <a:lstStyle/>
          <a:p>
            <a:pPr algn="l" rtl="0" eaLnBrk="0">
              <a:lnSpc>
                <a:spcPct val="85000"/>
              </a:lnSpc>
            </a:pPr>
            <a:endParaRPr sz="100" dirty="0">
              <a:latin typeface="Arial" panose="020B0604020202020204"/>
              <a:ea typeface="Arial" panose="020B0604020202020204"/>
              <a:cs typeface="Arial" panose="020B0604020202020204"/>
            </a:endParaRPr>
          </a:p>
          <a:p>
            <a:pPr marL="12700" algn="l" rtl="0" eaLnBrk="0">
              <a:lnSpc>
                <a:spcPct val="88000"/>
              </a:lnSpc>
            </a:pPr>
            <a:r>
              <a:rPr sz="23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完善类的设计</a:t>
            </a:r>
            <a:endParaRPr sz="2300" dirty="0">
              <a:latin typeface="微软雅黑" panose="020B0503020204020204" charset="-122"/>
              <a:ea typeface="微软雅黑" panose="020B0503020204020204" charset="-122"/>
              <a:cs typeface="微软雅黑" panose="020B0503020204020204" charset="-122"/>
            </a:endParaRPr>
          </a:p>
        </p:txBody>
      </p:sp>
      <p:pic>
        <p:nvPicPr>
          <p:cNvPr id="90" name="picture 90"/>
          <p:cNvPicPr>
            <a:picLocks noChangeAspect="1"/>
          </p:cNvPicPr>
          <p:nvPr/>
        </p:nvPicPr>
        <p:blipFill>
          <a:blip r:embed="rId2"/>
          <a:stretch>
            <a:fillRect/>
          </a:stretch>
        </p:blipFill>
        <p:spPr>
          <a:xfrm rot="21600000">
            <a:off x="6086475" y="1425625"/>
            <a:ext cx="19050" cy="481318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 name="picture 94"/>
          <p:cNvPicPr>
            <a:picLocks noChangeAspect="1"/>
          </p:cNvPicPr>
          <p:nvPr/>
        </p:nvPicPr>
        <p:blipFill>
          <a:blip r:embed="rId1"/>
          <a:stretch>
            <a:fillRect/>
          </a:stretch>
        </p:blipFill>
        <p:spPr>
          <a:xfrm rot="21600000">
            <a:off x="5052059" y="1456944"/>
            <a:ext cx="6496811" cy="1723644"/>
          </a:xfrm>
          <a:prstGeom prst="rect">
            <a:avLst/>
          </a:prstGeom>
        </p:spPr>
      </p:pic>
      <p:pic>
        <p:nvPicPr>
          <p:cNvPr id="96" name="picture 96"/>
          <p:cNvPicPr>
            <a:picLocks noChangeAspect="1"/>
          </p:cNvPicPr>
          <p:nvPr/>
        </p:nvPicPr>
        <p:blipFill>
          <a:blip r:embed="rId2"/>
          <a:stretch>
            <a:fillRect/>
          </a:stretch>
        </p:blipFill>
        <p:spPr>
          <a:xfrm rot="21600000">
            <a:off x="5052059" y="3803903"/>
            <a:ext cx="5652788" cy="1719205"/>
          </a:xfrm>
          <a:prstGeom prst="rect">
            <a:avLst/>
          </a:prstGeom>
        </p:spPr>
      </p:pic>
      <p:sp>
        <p:nvSpPr>
          <p:cNvPr id="98" name="textbox 98"/>
          <p:cNvSpPr/>
          <p:nvPr/>
        </p:nvSpPr>
        <p:spPr>
          <a:xfrm>
            <a:off x="599211" y="1910829"/>
            <a:ext cx="3681729" cy="1364614"/>
          </a:xfrm>
          <a:prstGeom prst="rect">
            <a:avLst/>
          </a:prstGeom>
          <a:noFill/>
          <a:ln w="0" cap="flat">
            <a:noFill/>
            <a:prstDash val="solid"/>
            <a:miter lim="0"/>
          </a:ln>
        </p:spPr>
        <p:txBody>
          <a:bodyPr vert="horz" wrap="square" lIns="0" tIns="0" rIns="0" bIns="0"/>
          <a:lstStyle/>
          <a:p>
            <a:pPr algn="l" rtl="0" eaLnBrk="0">
              <a:lnSpc>
                <a:spcPct val="78000"/>
              </a:lnSpc>
            </a:pPr>
            <a:endParaRPr sz="100" dirty="0">
              <a:latin typeface="Arial" panose="020B0604020202020204"/>
              <a:ea typeface="Arial" panose="020B0604020202020204"/>
              <a:cs typeface="Arial" panose="020B0604020202020204"/>
            </a:endParaRPr>
          </a:p>
          <a:p>
            <a:pPr marL="12700" algn="l" rtl="0" eaLnBrk="0">
              <a:lnSpc>
                <a:spcPct val="88000"/>
              </a:lnSpc>
            </a:pP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方法重载</a:t>
            </a:r>
            <a:r>
              <a:rPr sz="1700" kern="0" spc="-1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700" kern="0" spc="0" dirty="0">
                <a:solidFill>
                  <a:srgbClr val="000000">
                    <a:alpha val="100000"/>
                  </a:srgbClr>
                </a:solidFill>
                <a:latin typeface="Calibri" panose="020F0502020204030204"/>
                <a:ea typeface="Calibri" panose="020F0502020204030204"/>
                <a:cs typeface="Calibri" panose="020F0502020204030204"/>
              </a:rPr>
              <a:t>Java</a:t>
            </a: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允许在一个类中定义</a:t>
            </a:r>
            <a:endParaRPr sz="1700" dirty="0">
              <a:latin typeface="微软雅黑" panose="020B0503020204020204" charset="-122"/>
              <a:ea typeface="微软雅黑" panose="020B0503020204020204" charset="-122"/>
              <a:cs typeface="微软雅黑" panose="020B0503020204020204" charset="-122"/>
            </a:endParaRPr>
          </a:p>
          <a:p>
            <a:pPr marL="12700" indent="5080" algn="l" rtl="0" eaLnBrk="0">
              <a:lnSpc>
                <a:spcPct val="143000"/>
              </a:lnSpc>
              <a:spcBef>
                <a:spcPts val="5"/>
              </a:spcBef>
            </a:pP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多个同名的方法</a:t>
            </a:r>
            <a:r>
              <a:rPr sz="1700" kern="0" spc="-2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，但这些方法的</a:t>
            </a:r>
            <a:r>
              <a:rPr sz="1700" b="1" kern="0" spc="70" dirty="0">
                <a:solidFill>
                  <a:srgbClr val="C00000">
                    <a:alpha val="100000"/>
                  </a:srgbClr>
                </a:solidFill>
                <a:latin typeface="微软雅黑" panose="020B0503020204020204" charset="-122"/>
                <a:ea typeface="微软雅黑" panose="020B0503020204020204" charset="-122"/>
                <a:cs typeface="微软雅黑" panose="020B0503020204020204" charset="-122"/>
              </a:rPr>
              <a:t>参数</a:t>
            </a:r>
            <a:r>
              <a:rPr sz="1700" b="1" kern="0" spc="90" dirty="0">
                <a:solidFill>
                  <a:srgbClr val="C00000">
                    <a:alpha val="100000"/>
                  </a:srgbClr>
                </a:solidFill>
                <a:latin typeface="微软雅黑" panose="020B0503020204020204" charset="-122"/>
                <a:ea typeface="微软雅黑" panose="020B0503020204020204" charset="-122"/>
                <a:cs typeface="微软雅黑" panose="020B0503020204020204" charset="-122"/>
              </a:rPr>
              <a:t>列表必须不同（参数个数、</a:t>
            </a:r>
            <a:r>
              <a:rPr sz="1700" b="1" kern="0" spc="-390" dirty="0">
                <a:solidFill>
                  <a:srgbClr val="C00000">
                    <a:alpha val="100000"/>
                  </a:srgbClr>
                </a:solidFill>
                <a:latin typeface="微软雅黑" panose="020B0503020204020204" charset="-122"/>
                <a:ea typeface="微软雅黑" panose="020B0503020204020204" charset="-122"/>
                <a:cs typeface="微软雅黑" panose="020B0503020204020204" charset="-122"/>
              </a:rPr>
              <a:t> </a:t>
            </a:r>
            <a:r>
              <a:rPr sz="1700" b="1" kern="0" spc="90" dirty="0">
                <a:solidFill>
                  <a:srgbClr val="C00000">
                    <a:alpha val="100000"/>
                  </a:srgbClr>
                </a:solidFill>
                <a:latin typeface="微软雅黑" panose="020B0503020204020204" charset="-122"/>
                <a:ea typeface="微软雅黑" panose="020B0503020204020204" charset="-122"/>
                <a:cs typeface="微软雅黑" panose="020B0503020204020204" charset="-122"/>
              </a:rPr>
              <a:t>参数类型</a:t>
            </a:r>
            <a:r>
              <a:rPr sz="1700" b="1" kern="0" spc="90" dirty="0">
                <a:solidFill>
                  <a:srgbClr val="C00000">
                    <a:alpha val="100000"/>
                  </a:srgbClr>
                </a:solidFill>
                <a:latin typeface="微软雅黑" panose="020B0503020204020204" charset="-122"/>
                <a:ea typeface="微软雅黑" panose="020B0503020204020204" charset="-122"/>
                <a:cs typeface="微软雅黑" panose="020B0503020204020204" charset="-122"/>
              </a:rPr>
              <a:t>及参数顺序至少有一个不同）</a:t>
            </a:r>
            <a:endParaRPr sz="1700" dirty="0">
              <a:latin typeface="微软雅黑" panose="020B0503020204020204" charset="-122"/>
              <a:ea typeface="微软雅黑" panose="020B0503020204020204" charset="-122"/>
              <a:cs typeface="微软雅黑" panose="020B0503020204020204" charset="-122"/>
            </a:endParaRPr>
          </a:p>
        </p:txBody>
      </p:sp>
      <p:sp>
        <p:nvSpPr>
          <p:cNvPr id="100" name="textbox 100"/>
          <p:cNvSpPr/>
          <p:nvPr/>
        </p:nvSpPr>
        <p:spPr>
          <a:xfrm>
            <a:off x="600354" y="4330433"/>
            <a:ext cx="3451859" cy="965200"/>
          </a:xfrm>
          <a:prstGeom prst="rect">
            <a:avLst/>
          </a:prstGeom>
          <a:noFill/>
          <a:ln w="0" cap="flat">
            <a:noFill/>
            <a:prstDash val="solid"/>
            <a:miter lim="0"/>
          </a:ln>
        </p:spPr>
        <p:txBody>
          <a:bodyPr vert="horz" wrap="square" lIns="0" tIns="0" rIns="0" bIns="0"/>
          <a:lstStyle/>
          <a:p>
            <a:pPr algn="l" rtl="0" eaLnBrk="0">
              <a:lnSpc>
                <a:spcPct val="88000"/>
              </a:lnSpc>
            </a:pPr>
            <a:endParaRPr sz="100" dirty="0">
              <a:latin typeface="Arial" panose="020B0604020202020204"/>
              <a:ea typeface="Arial" panose="020B0604020202020204"/>
              <a:cs typeface="Arial" panose="020B0604020202020204"/>
            </a:endParaRPr>
          </a:p>
          <a:p>
            <a:pPr marL="12700" algn="l" rtl="0" eaLnBrk="0">
              <a:lnSpc>
                <a:spcPct val="87000"/>
              </a:lnSpc>
            </a:pPr>
            <a:r>
              <a:rPr sz="17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返回值类型与</a:t>
            </a:r>
            <a:r>
              <a:rPr sz="1700" b="1" kern="0" spc="100" dirty="0">
                <a:solidFill>
                  <a:srgbClr val="C00000">
                    <a:alpha val="100000"/>
                  </a:srgbClr>
                </a:solidFill>
                <a:latin typeface="微软雅黑" panose="020B0503020204020204" charset="-122"/>
                <a:ea typeface="微软雅黑" panose="020B0503020204020204" charset="-122"/>
                <a:cs typeface="微软雅黑" panose="020B0503020204020204" charset="-122"/>
              </a:rPr>
              <a:t>访问权限修</a:t>
            </a:r>
            <a:r>
              <a:rPr sz="1700" b="1" kern="0" spc="90" dirty="0">
                <a:solidFill>
                  <a:srgbClr val="C00000">
                    <a:alpha val="100000"/>
                  </a:srgbClr>
                </a:solidFill>
                <a:latin typeface="微软雅黑" panose="020B0503020204020204" charset="-122"/>
                <a:ea typeface="微软雅黑" panose="020B0503020204020204" charset="-122"/>
                <a:cs typeface="微软雅黑" panose="020B0503020204020204" charset="-122"/>
              </a:rPr>
              <a:t>饰符可以</a:t>
            </a:r>
            <a:endParaRPr sz="1700" dirty="0">
              <a:latin typeface="微软雅黑" panose="020B0503020204020204" charset="-122"/>
              <a:ea typeface="微软雅黑" panose="020B0503020204020204" charset="-122"/>
              <a:cs typeface="微软雅黑" panose="020B0503020204020204" charset="-122"/>
            </a:endParaRPr>
          </a:p>
          <a:p>
            <a:pPr marL="12700" algn="l" rtl="0" eaLnBrk="0">
              <a:lnSpc>
                <a:spcPts val="2810"/>
              </a:lnSpc>
            </a:pPr>
            <a:r>
              <a:rPr sz="1700" b="1" kern="0" spc="70" dirty="0">
                <a:solidFill>
                  <a:srgbClr val="C00000">
                    <a:alpha val="100000"/>
                  </a:srgbClr>
                </a:solidFill>
                <a:latin typeface="微软雅黑" panose="020B0503020204020204" charset="-122"/>
                <a:ea typeface="微软雅黑" panose="020B0503020204020204" charset="-122"/>
                <a:cs typeface="微软雅黑" panose="020B0503020204020204" charset="-122"/>
              </a:rPr>
              <a:t>相同也可以不同</a:t>
            </a:r>
            <a:r>
              <a:rPr sz="1700" b="1" kern="0" spc="-250" dirty="0">
                <a:solidFill>
                  <a:srgbClr val="C00000">
                    <a:alpha val="100000"/>
                  </a:srgbClr>
                </a:solidFill>
                <a:latin typeface="微软雅黑" panose="020B0503020204020204" charset="-122"/>
                <a:ea typeface="微软雅黑" panose="020B0503020204020204" charset="-122"/>
                <a:cs typeface="微软雅黑" panose="020B0503020204020204" charset="-122"/>
              </a:rPr>
              <a:t> </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700" kern="0" spc="-3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上述两项不能</a:t>
            </a:r>
            <a:endParaRPr sz="1700" dirty="0">
              <a:latin typeface="微软雅黑" panose="020B0503020204020204" charset="-122"/>
              <a:ea typeface="微软雅黑" panose="020B0503020204020204" charset="-122"/>
              <a:cs typeface="微软雅黑" panose="020B0503020204020204" charset="-122"/>
            </a:endParaRPr>
          </a:p>
          <a:p>
            <a:pPr algn="l" rtl="0" eaLnBrk="0">
              <a:lnSpc>
                <a:spcPct val="107000"/>
              </a:lnSpc>
            </a:pPr>
            <a:endParaRPr sz="800" dirty="0">
              <a:latin typeface="Arial" panose="020B0604020202020204"/>
              <a:ea typeface="Arial" panose="020B0604020202020204"/>
              <a:cs typeface="Arial" panose="020B0604020202020204"/>
            </a:endParaRPr>
          </a:p>
          <a:p>
            <a:pPr marL="22225" algn="l" rtl="0" eaLnBrk="0">
              <a:lnSpc>
                <a:spcPct val="87000"/>
              </a:lnSpc>
              <a:spcBef>
                <a:spcPts val="5"/>
              </a:spcBef>
            </a:pP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当做判断是否</a:t>
            </a: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重载的条件。</a:t>
            </a:r>
            <a:endParaRPr sz="1700" dirty="0">
              <a:latin typeface="微软雅黑" panose="020B0503020204020204" charset="-122"/>
              <a:ea typeface="微软雅黑" panose="020B0503020204020204" charset="-122"/>
              <a:cs typeface="微软雅黑" panose="020B0503020204020204" charset="-122"/>
            </a:endParaRPr>
          </a:p>
        </p:txBody>
      </p:sp>
      <p:sp>
        <p:nvSpPr>
          <p:cNvPr id="102" name="textbox 102"/>
          <p:cNvSpPr/>
          <p:nvPr/>
        </p:nvSpPr>
        <p:spPr>
          <a:xfrm>
            <a:off x="1061253" y="592237"/>
            <a:ext cx="3727450" cy="49403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algn="r" rtl="0" eaLnBrk="0">
              <a:lnSpc>
                <a:spcPts val="3685"/>
              </a:lnSpc>
            </a:pPr>
            <a:r>
              <a:rPr sz="2700" b="1"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方法重载（Overl</a:t>
            </a:r>
            <a:r>
              <a:rPr sz="27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oad）</a:t>
            </a:r>
            <a:endParaRPr sz="27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 name="picture 106"/>
          <p:cNvPicPr>
            <a:picLocks noChangeAspect="1"/>
          </p:cNvPicPr>
          <p:nvPr/>
        </p:nvPicPr>
        <p:blipFill>
          <a:blip r:embed="rId1"/>
          <a:stretch>
            <a:fillRect/>
          </a:stretch>
        </p:blipFill>
        <p:spPr>
          <a:xfrm rot="21600000">
            <a:off x="2270760" y="2409443"/>
            <a:ext cx="7458456" cy="18669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textbox 110"/>
          <p:cNvSpPr/>
          <p:nvPr/>
        </p:nvSpPr>
        <p:spPr>
          <a:xfrm>
            <a:off x="921257" y="3568128"/>
            <a:ext cx="1667510" cy="1388110"/>
          </a:xfrm>
          <a:prstGeom prst="rect">
            <a:avLst/>
          </a:prstGeom>
          <a:noFill/>
          <a:ln w="0" cap="flat">
            <a:noFill/>
            <a:prstDash val="solid"/>
            <a:miter lim="0"/>
          </a:ln>
        </p:spPr>
        <p:txBody>
          <a:bodyPr vert="horz" wrap="square" lIns="0" tIns="0" rIns="0" bIns="0"/>
          <a:lstStyle/>
          <a:p>
            <a:pPr algn="l" rtl="0" eaLnBrk="0">
              <a:lnSpc>
                <a:spcPct val="100000"/>
              </a:lnSpc>
            </a:pPr>
            <a:endParaRPr sz="100" dirty="0">
              <a:latin typeface="Arial" panose="020B0604020202020204"/>
              <a:ea typeface="Arial" panose="020B0604020202020204"/>
              <a:cs typeface="Arial" panose="020B0604020202020204"/>
            </a:endParaRPr>
          </a:p>
          <a:p>
            <a:pPr marL="12700" algn="l" rtl="0" eaLnBrk="0">
              <a:lnSpc>
                <a:spcPct val="85000"/>
              </a:lnSpc>
              <a:spcBef>
                <a:spcPts val="0"/>
              </a:spcBef>
            </a:pPr>
            <a:r>
              <a:rPr sz="59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继承</a:t>
            </a:r>
            <a:endParaRPr sz="5900" dirty="0">
              <a:latin typeface="微软雅黑" panose="020B0503020204020204" charset="-122"/>
              <a:ea typeface="微软雅黑" panose="020B0503020204020204" charset="-122"/>
              <a:cs typeface="微软雅黑" panose="020B0503020204020204" charset="-122"/>
            </a:endParaRPr>
          </a:p>
          <a:p>
            <a:pPr algn="l" rtl="0" eaLnBrk="0">
              <a:lnSpc>
                <a:spcPct val="158000"/>
              </a:lnSpc>
            </a:pPr>
            <a:endParaRPr sz="1000" dirty="0">
              <a:latin typeface="Arial" panose="020B0604020202020204"/>
              <a:ea typeface="Arial" panose="020B0604020202020204"/>
              <a:cs typeface="Arial" panose="020B0604020202020204"/>
            </a:endParaRPr>
          </a:p>
          <a:p>
            <a:pPr algn="l" rtl="0" eaLnBrk="0">
              <a:lnSpc>
                <a:spcPct val="116000"/>
              </a:lnSpc>
            </a:pPr>
            <a:endParaRPr sz="500" dirty="0">
              <a:latin typeface="Arial" panose="020B0604020202020204"/>
              <a:ea typeface="Arial" panose="020B0604020202020204"/>
              <a:cs typeface="Arial" panose="020B0604020202020204"/>
            </a:endParaRPr>
          </a:p>
          <a:p>
            <a:pPr marL="27305" algn="l" rtl="0" eaLnBrk="0">
              <a:lnSpc>
                <a:spcPct val="76000"/>
              </a:lnSpc>
              <a:spcBef>
                <a:spcPts val="0"/>
              </a:spcBef>
            </a:pPr>
            <a:r>
              <a:rPr sz="2300" kern="0" spc="0" dirty="0">
                <a:solidFill>
                  <a:srgbClr val="898989">
                    <a:alpha val="100000"/>
                  </a:srgbClr>
                </a:solidFill>
                <a:latin typeface="Calibri" panose="020F0502020204030204"/>
                <a:ea typeface="Calibri" panose="020F0502020204030204"/>
                <a:cs typeface="Calibri" panose="020F0502020204030204"/>
              </a:rPr>
              <a:t>Inheritance</a:t>
            </a:r>
            <a:r>
              <a:rPr sz="2300" kern="0" spc="230" dirty="0">
                <a:solidFill>
                  <a:srgbClr val="898989">
                    <a:alpha val="100000"/>
                  </a:srgbClr>
                </a:solidFill>
                <a:latin typeface="Calibri" panose="020F0502020204030204"/>
                <a:ea typeface="Calibri" panose="020F0502020204030204"/>
                <a:cs typeface="Calibri" panose="020F0502020204030204"/>
              </a:rPr>
              <a:t> </a:t>
            </a:r>
            <a:r>
              <a:rPr sz="2300" kern="0" spc="10" dirty="0">
                <a:solidFill>
                  <a:srgbClr val="898989">
                    <a:alpha val="100000"/>
                  </a:srgbClr>
                </a:solidFill>
                <a:latin typeface="Calibri" panose="020F0502020204030204"/>
                <a:ea typeface="Calibri" panose="020F0502020204030204"/>
                <a:cs typeface="Calibri" panose="020F0502020204030204"/>
              </a:rPr>
              <a:t>:)</a:t>
            </a:r>
            <a:endParaRPr sz="2300" dirty="0">
              <a:latin typeface="Calibri" panose="020F0502020204030204"/>
              <a:ea typeface="Calibri" panose="020F0502020204030204"/>
              <a:cs typeface="Calibri" panose="020F0502020204030204"/>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satMod val="110000"/>
                <a:lumMod val="105000"/>
                <a:tint val="67000"/>
              </a:schemeClr>
            </a:gs>
            <a:gs pos="50000">
              <a:schemeClr val="phClr">
                <a:lumMod val="105000"/>
                <a:satMod val="103000"/>
                <a:tint val="73000"/>
              </a:schemeClr>
            </a:gs>
            <a:gs pos="100000">
              <a:schemeClr val="phClr">
                <a:satMod val="105000"/>
                <a:lumMod val="109000"/>
                <a:tint val="81000"/>
              </a:schemeClr>
            </a:gs>
          </a:gsLst>
          <a:lin ang="5400000" scaled="0"/>
        </a:gradFill>
        <a:gradFill rotWithShape="1">
          <a:gsLst>
            <a:gs pos="0">
              <a:schemeClr val="phClr">
                <a:satMod val="103000"/>
                <a:lumMod val="102000"/>
                <a:shade val="94000"/>
              </a:schemeClr>
            </a:gs>
            <a:gs pos="50000">
              <a:schemeClr val="phClr">
                <a:lumMod val="110000"/>
                <a:satMod val="100000"/>
                <a:tint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9648</Words>
  <Application>WPS 演示</Application>
  <PresentationFormat>宽屏</PresentationFormat>
  <Paragraphs>925</Paragraphs>
  <Slides>46</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46</vt:i4>
      </vt:variant>
    </vt:vector>
  </HeadingPairs>
  <TitlesOfParts>
    <vt:vector size="57" baseType="lpstr">
      <vt:lpstr>Arial</vt:lpstr>
      <vt:lpstr>宋体</vt:lpstr>
      <vt:lpstr>Wingdings</vt:lpstr>
      <vt:lpstr>Arial</vt:lpstr>
      <vt:lpstr>微软雅黑</vt:lpstr>
      <vt:lpstr>黑体</vt:lpstr>
      <vt:lpstr>Calibri</vt:lpstr>
      <vt:lpstr>Arial Unicode MS</vt:lpstr>
      <vt:lpstr>Times New Roman</vt:lpstr>
      <vt:lpstr>楷体</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Lenovo</dc:creator>
  <cp:lastModifiedBy>26491</cp:lastModifiedBy>
  <cp:revision>15</cp:revision>
  <dcterms:created xsi:type="dcterms:W3CDTF">2025-12-27T08:08:00Z</dcterms:created>
  <dcterms:modified xsi:type="dcterms:W3CDTF">2025-12-28T10:29:48Z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O">
    <vt:lpwstr>wqlLaW5nc29mdCBQREYgdG8gV1BTIDExMEI</vt:lpwstr>
  </property>
  <property fmtid="{D5CDD505-2E9C-101B-9397-08002B2CF9AE}" pid="3" name="Created">
    <vt:filetime>2025-12-28T16:07:57Z</vt:filetime>
  </property>
  <property fmtid="{D5CDD505-2E9C-101B-9397-08002B2CF9AE}" pid="4" name="UsrData">
    <vt:lpwstr>694f93d3ac2b00001fc582dcwl</vt:lpwstr>
  </property>
  <property fmtid="{D5CDD505-2E9C-101B-9397-08002B2CF9AE}" pid="5" name="ICV">
    <vt:lpwstr>CE6F0787932F46CB9DA9A50EFED193FF_12</vt:lpwstr>
  </property>
  <property fmtid="{D5CDD505-2E9C-101B-9397-08002B2CF9AE}" pid="6" name="KSOProductBuildVer">
    <vt:lpwstr>2052-12.1.0.24034</vt:lpwstr>
  </property>
</Properties>
</file>