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6" r:id="rId3"/>
    <p:sldId id="280" r:id="rId5"/>
    <p:sldId id="257" r:id="rId6"/>
    <p:sldId id="266" r:id="rId7"/>
    <p:sldId id="264" r:id="rId8"/>
    <p:sldId id="282" r:id="rId9"/>
    <p:sldId id="283" r:id="rId10"/>
    <p:sldId id="284" r:id="rId11"/>
    <p:sldId id="285" r:id="rId12"/>
    <p:sldId id="286" r:id="rId13"/>
    <p:sldId id="291" r:id="rId14"/>
    <p:sldId id="262" r:id="rId15"/>
  </p:sldIdLst>
  <p:sldSz cx="12192000" cy="6858000"/>
  <p:notesSz cx="7103745" cy="10234295"/>
  <p:custDataLst>
    <p:tags r:id="rId1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3734"/>
    <a:srgbClr val="F8A2B5"/>
    <a:srgbClr val="4C4C52"/>
    <a:srgbClr val="5F8C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1C65955-3290-4925-83CC-8862A64F6047}" styleName="表样式 1 17">
    <a:wholeTbl>
      <a:tcTxStyle>
        <a:fontRef idx="none">
          <a:schemeClr val="tx1"/>
        </a:fontRef>
      </a:tcTxStyle>
      <a:tcStyle>
        <a:tcBdr>
          <a:left>
            <a:ln w="12700" cmpd="sng">
              <a:solidFill>
                <a:schemeClr val="bg1"/>
              </a:solidFill>
              <a:prstDash val="solid"/>
            </a:ln>
          </a:left>
          <a:right>
            <a:ln w="12700" cmpd="sng">
              <a:solidFill>
                <a:schemeClr val="bg1"/>
              </a:solidFill>
              <a:prstDash val="solid"/>
            </a:ln>
          </a:right>
          <a:top>
            <a:ln w="12700" cmpd="sng">
              <a:solidFill>
                <a:schemeClr val="bg1"/>
              </a:solidFill>
              <a:prstDash val="solid"/>
            </a:ln>
          </a:top>
          <a:bottom>
            <a:ln w="12700" cmpd="sng">
              <a:solidFill>
                <a:schemeClr val="bg1"/>
              </a:solidFill>
              <a:prstDash val="solid"/>
            </a:ln>
          </a:bottom>
          <a:insideH>
            <a:ln w="12700" cmpd="sng">
              <a:solidFill>
                <a:schemeClr val="bg1"/>
              </a:solidFill>
              <a:prstDash val="solid"/>
            </a:ln>
          </a:insideH>
          <a:insideV>
            <a:ln w="12700" cmpd="sng">
              <a:solidFill>
                <a:schemeClr val="bg1"/>
              </a:solidFill>
              <a:prstDash val="solid"/>
            </a:ln>
          </a:insideV>
        </a:tcBdr>
        <a:fill>
          <a:solidFill>
            <a:srgbClr val="F8A2B5">
              <a:alpha val="25000"/>
              <a:lumMod val="40000"/>
              <a:lumOff val="60000"/>
            </a:srgbClr>
          </a:solidFill>
        </a:fill>
      </a:tcStyle>
    </a:wholeTbl>
    <a:band1H>
      <a:tcTxStyle/>
      <a:tcStyle>
        <a:tcBdr/>
        <a:fill>
          <a:solidFill>
            <a:srgbClr val="F8A2B5">
              <a:alpha val="50000"/>
              <a:lumMod val="40000"/>
              <a:lumOff val="60000"/>
            </a:srgbClr>
          </a:solidFill>
        </a:fill>
      </a:tcStyle>
    </a:band1H>
    <a:band1V>
      <a:tcTxStyle/>
      <a:tcStyle>
        <a:tcBdr/>
        <a:fill>
          <a:solidFill>
            <a:srgbClr val="F8A2B5">
              <a:alpha val="50000"/>
              <a:lumMod val="40000"/>
              <a:lumOff val="60000"/>
            </a:srgbClr>
          </a:solidFill>
        </a:fill>
      </a:tcStyle>
    </a:band1V>
    <a:lastCol>
      <a:tcTxStyle b="on">
        <a:fontRef idx="none">
          <a:schemeClr val="tx1"/>
        </a:fontRef>
      </a:tcTxStyle>
      <a:tcStyle>
        <a:tcBdr>
          <a:left>
            <a:ln w="12700" cmpd="sng">
              <a:solidFill>
                <a:schemeClr val="bg1"/>
              </a:solidFill>
              <a:prstDash val="solid"/>
            </a:ln>
          </a:left>
          <a:right>
            <a:ln w="12700" cmpd="sng">
              <a:solidFill>
                <a:schemeClr val="bg1"/>
              </a:solidFill>
              <a:prstDash val="solid"/>
            </a:ln>
          </a:right>
          <a:top>
            <a:ln w="12700" cmpd="sng">
              <a:solidFill>
                <a:schemeClr val="bg1"/>
              </a:solidFill>
              <a:prstDash val="solid"/>
            </a:ln>
          </a:top>
          <a:bottom>
            <a:ln w="12700" cmpd="sng">
              <a:solidFill>
                <a:schemeClr val="bg1"/>
              </a:solidFill>
              <a:prstDash val="solid"/>
            </a:ln>
          </a:bottom>
          <a:insideH>
            <a:ln w="12700" cmpd="sng">
              <a:solidFill>
                <a:schemeClr val="bg1"/>
              </a:solidFill>
              <a:prstDash val="solid"/>
            </a:ln>
          </a:insideH>
          <a:insideV>
            <a:ln>
              <a:noFill/>
            </a:ln>
          </a:insideV>
        </a:tcBdr>
        <a:fill>
          <a:solidFill>
            <a:srgbClr val="F8A2B5">
              <a:lumMod val="40000"/>
              <a:lumOff val="60000"/>
            </a:srgbClr>
          </a:solidFill>
        </a:fill>
      </a:tcStyle>
    </a:lastCol>
    <a:firstCol>
      <a:tcTxStyle b="on">
        <a:fontRef idx="none">
          <a:schemeClr val="tx1"/>
        </a:fontRef>
      </a:tcTxStyle>
      <a:tcStyle>
        <a:tcBdr>
          <a:left>
            <a:ln w="12700" cmpd="sng">
              <a:solidFill>
                <a:schemeClr val="bg1"/>
              </a:solidFill>
              <a:prstDash val="solid"/>
            </a:ln>
          </a:left>
          <a:right>
            <a:ln w="12700" cmpd="sng">
              <a:solidFill>
                <a:schemeClr val="bg1"/>
              </a:solidFill>
              <a:prstDash val="solid"/>
            </a:ln>
          </a:right>
          <a:top>
            <a:ln w="12700" cmpd="sng">
              <a:solidFill>
                <a:schemeClr val="bg1"/>
              </a:solidFill>
              <a:prstDash val="solid"/>
            </a:ln>
          </a:top>
          <a:bottom>
            <a:ln w="12700" cmpd="sng">
              <a:solidFill>
                <a:schemeClr val="bg1"/>
              </a:solidFill>
              <a:prstDash val="solid"/>
            </a:ln>
          </a:bottom>
          <a:insideH>
            <a:ln w="12700" cmpd="sng">
              <a:solidFill>
                <a:schemeClr val="bg1"/>
              </a:solidFill>
              <a:prstDash val="solid"/>
            </a:ln>
          </a:insideH>
          <a:insideV>
            <a:ln>
              <a:noFill/>
            </a:ln>
          </a:insideV>
        </a:tcBdr>
        <a:fill>
          <a:solidFill>
            <a:srgbClr val="F8A2B5">
              <a:lumMod val="40000"/>
              <a:lumOff val="60000"/>
            </a:srgbClr>
          </a:solidFill>
        </a:fill>
      </a:tcStyle>
    </a:firstCol>
    <a:lastRow>
      <a:tcTxStyle b="on">
        <a:fontRef idx="none">
          <a:schemeClr val="bg1"/>
        </a:fontRef>
      </a:tcTxStyle>
      <a:tcStyle>
        <a:tcBdr>
          <a:left>
            <a:ln w="12700" cmpd="sng">
              <a:solidFill>
                <a:schemeClr val="bg1"/>
              </a:solidFill>
              <a:prstDash val="solid"/>
            </a:ln>
          </a:left>
          <a:right>
            <a:ln w="12700" cmpd="sng">
              <a:solidFill>
                <a:schemeClr val="bg1"/>
              </a:solidFill>
              <a:prstDash val="solid"/>
            </a:ln>
          </a:right>
          <a:top>
            <a:ln w="12700" cmpd="sng">
              <a:solidFill>
                <a:schemeClr val="bg1"/>
              </a:solidFill>
              <a:prstDash val="solid"/>
            </a:ln>
          </a:top>
          <a:bottom>
            <a:ln w="12700" cmpd="sng">
              <a:solidFill>
                <a:schemeClr val="bg1"/>
              </a:solidFill>
              <a:prstDash val="solid"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rgbClr val="F8A2B5"/>
          </a:solidFill>
        </a:fill>
      </a:tcStyle>
    </a:lastRow>
    <a:firstRow>
      <a:tcTxStyle b="on">
        <a:fontRef idx="none">
          <a:schemeClr val="bg1"/>
        </a:fontRef>
      </a:tcTxStyle>
      <a:tcStyle>
        <a:tcBdr>
          <a:left>
            <a:ln w="12700" cmpd="sng">
              <a:solidFill>
                <a:schemeClr val="bg1"/>
              </a:solidFill>
              <a:prstDash val="solid"/>
            </a:ln>
          </a:left>
          <a:right>
            <a:ln w="12700" cmpd="sng">
              <a:solidFill>
                <a:schemeClr val="bg1"/>
              </a:solidFill>
              <a:prstDash val="solid"/>
            </a:ln>
          </a:right>
          <a:top>
            <a:ln w="12700" cmpd="sng">
              <a:solidFill>
                <a:schemeClr val="bg1"/>
              </a:solidFill>
              <a:prstDash val="solid"/>
            </a:ln>
          </a:top>
          <a:bottom>
            <a:ln w="12700" cmpd="sng">
              <a:solidFill>
                <a:schemeClr val="bg1"/>
              </a:solidFill>
              <a:prstDash val="solid"/>
            </a:ln>
          </a:bottom>
          <a:insideH>
            <a:ln>
              <a:noFill/>
            </a:ln>
          </a:insideH>
          <a:insideV>
            <a:ln w="12700" cmpd="sng">
              <a:solidFill>
                <a:schemeClr val="bg1"/>
              </a:solidFill>
              <a:prstDash val="solid"/>
            </a:ln>
          </a:insideV>
        </a:tcBdr>
        <a:fill>
          <a:solidFill>
            <a:srgbClr val="F8A2B5"/>
          </a:solidFill>
        </a:fill>
      </a:tcStyle>
    </a:firstRow>
  </a:tblStyle>
  <a:tblStyle styleId="{1AFBE002-F790-4C6C-AF26-7C58586F24D2}" styleName="表样式 1 17">
    <a:wholeTbl>
      <a:tcTxStyle>
        <a:fontRef idx="none">
          <a:schemeClr val="tx1"/>
        </a:fontRef>
      </a:tcTxStyle>
      <a:tcStyle>
        <a:tcBdr>
          <a:left>
            <a:ln w="12700" cmpd="sng">
              <a:solidFill>
                <a:schemeClr val="bg1"/>
              </a:solidFill>
              <a:prstDash val="solid"/>
            </a:ln>
          </a:left>
          <a:right>
            <a:ln w="12700" cmpd="sng">
              <a:solidFill>
                <a:schemeClr val="bg1"/>
              </a:solidFill>
              <a:prstDash val="solid"/>
            </a:ln>
          </a:right>
          <a:top>
            <a:ln w="12700" cmpd="sng">
              <a:solidFill>
                <a:schemeClr val="bg1"/>
              </a:solidFill>
              <a:prstDash val="solid"/>
            </a:ln>
          </a:top>
          <a:bottom>
            <a:ln w="12700" cmpd="sng">
              <a:solidFill>
                <a:schemeClr val="bg1"/>
              </a:solidFill>
              <a:prstDash val="solid"/>
            </a:ln>
          </a:bottom>
          <a:insideH>
            <a:ln w="12700" cmpd="sng">
              <a:solidFill>
                <a:schemeClr val="bg1"/>
              </a:solidFill>
              <a:prstDash val="solid"/>
            </a:ln>
          </a:insideH>
          <a:insideV>
            <a:ln w="12700" cmpd="sng">
              <a:solidFill>
                <a:schemeClr val="bg1"/>
              </a:solidFill>
              <a:prstDash val="solid"/>
            </a:ln>
          </a:insideV>
        </a:tcBdr>
        <a:fill>
          <a:solidFill>
            <a:srgbClr val="F8A2B5">
              <a:alpha val="25000"/>
              <a:lumMod val="40000"/>
              <a:lumOff val="60000"/>
            </a:srgbClr>
          </a:solidFill>
        </a:fill>
      </a:tcStyle>
    </a:wholeTbl>
    <a:band1H>
      <a:tcTxStyle/>
      <a:tcStyle>
        <a:tcBdr/>
        <a:fill>
          <a:solidFill>
            <a:srgbClr val="F8A2B5">
              <a:alpha val="50000"/>
              <a:lumMod val="40000"/>
              <a:lumOff val="60000"/>
            </a:srgbClr>
          </a:solidFill>
        </a:fill>
      </a:tcStyle>
    </a:band1H>
    <a:band1V>
      <a:tcTxStyle/>
      <a:tcStyle>
        <a:tcBdr/>
        <a:fill>
          <a:solidFill>
            <a:srgbClr val="F8A2B5">
              <a:alpha val="50000"/>
              <a:lumMod val="40000"/>
              <a:lumOff val="60000"/>
            </a:srgbClr>
          </a:solidFill>
        </a:fill>
      </a:tcStyle>
    </a:band1V>
    <a:lastCol>
      <a:tcTxStyle b="on">
        <a:fontRef idx="none">
          <a:schemeClr val="tx1"/>
        </a:fontRef>
      </a:tcTxStyle>
      <a:tcStyle>
        <a:tcBdr>
          <a:left>
            <a:ln w="12700" cmpd="sng">
              <a:solidFill>
                <a:schemeClr val="bg1"/>
              </a:solidFill>
              <a:prstDash val="solid"/>
            </a:ln>
          </a:left>
          <a:right>
            <a:ln w="12700" cmpd="sng">
              <a:solidFill>
                <a:schemeClr val="bg1"/>
              </a:solidFill>
              <a:prstDash val="solid"/>
            </a:ln>
          </a:right>
          <a:top>
            <a:ln w="12700" cmpd="sng">
              <a:solidFill>
                <a:schemeClr val="bg1"/>
              </a:solidFill>
              <a:prstDash val="solid"/>
            </a:ln>
          </a:top>
          <a:bottom>
            <a:ln w="12700" cmpd="sng">
              <a:solidFill>
                <a:schemeClr val="bg1"/>
              </a:solidFill>
              <a:prstDash val="solid"/>
            </a:ln>
          </a:bottom>
          <a:insideH>
            <a:ln w="12700" cmpd="sng">
              <a:solidFill>
                <a:schemeClr val="bg1"/>
              </a:solidFill>
              <a:prstDash val="solid"/>
            </a:ln>
          </a:insideH>
          <a:insideV>
            <a:ln>
              <a:noFill/>
            </a:ln>
          </a:insideV>
        </a:tcBdr>
        <a:fill>
          <a:solidFill>
            <a:srgbClr val="F8A2B5">
              <a:lumMod val="40000"/>
              <a:lumOff val="60000"/>
            </a:srgbClr>
          </a:solidFill>
        </a:fill>
      </a:tcStyle>
    </a:lastCol>
    <a:firstCol>
      <a:tcTxStyle b="on">
        <a:fontRef idx="none">
          <a:schemeClr val="tx1"/>
        </a:fontRef>
      </a:tcTxStyle>
      <a:tcStyle>
        <a:tcBdr>
          <a:left>
            <a:ln w="12700" cmpd="sng">
              <a:solidFill>
                <a:schemeClr val="bg1"/>
              </a:solidFill>
              <a:prstDash val="solid"/>
            </a:ln>
          </a:left>
          <a:right>
            <a:ln w="12700" cmpd="sng">
              <a:solidFill>
                <a:schemeClr val="bg1"/>
              </a:solidFill>
              <a:prstDash val="solid"/>
            </a:ln>
          </a:right>
          <a:top>
            <a:ln w="12700" cmpd="sng">
              <a:solidFill>
                <a:schemeClr val="bg1"/>
              </a:solidFill>
              <a:prstDash val="solid"/>
            </a:ln>
          </a:top>
          <a:bottom>
            <a:ln w="12700" cmpd="sng">
              <a:solidFill>
                <a:schemeClr val="bg1"/>
              </a:solidFill>
              <a:prstDash val="solid"/>
            </a:ln>
          </a:bottom>
          <a:insideH>
            <a:ln w="12700" cmpd="sng">
              <a:solidFill>
                <a:schemeClr val="bg1"/>
              </a:solidFill>
              <a:prstDash val="solid"/>
            </a:ln>
          </a:insideH>
          <a:insideV>
            <a:ln>
              <a:noFill/>
            </a:ln>
          </a:insideV>
        </a:tcBdr>
        <a:fill>
          <a:solidFill>
            <a:srgbClr val="F8A2B5">
              <a:lumMod val="40000"/>
              <a:lumOff val="60000"/>
            </a:srgbClr>
          </a:solidFill>
        </a:fill>
      </a:tcStyle>
    </a:firstCol>
    <a:lastRow>
      <a:tcTxStyle b="on">
        <a:fontRef idx="none">
          <a:schemeClr val="bg1"/>
        </a:fontRef>
      </a:tcTxStyle>
      <a:tcStyle>
        <a:tcBdr>
          <a:left>
            <a:ln w="12700" cmpd="sng">
              <a:solidFill>
                <a:schemeClr val="bg1"/>
              </a:solidFill>
              <a:prstDash val="solid"/>
            </a:ln>
          </a:left>
          <a:right>
            <a:ln w="12700" cmpd="sng">
              <a:solidFill>
                <a:schemeClr val="bg1"/>
              </a:solidFill>
              <a:prstDash val="solid"/>
            </a:ln>
          </a:right>
          <a:top>
            <a:ln w="12700" cmpd="sng">
              <a:solidFill>
                <a:schemeClr val="bg1"/>
              </a:solidFill>
              <a:prstDash val="solid"/>
            </a:ln>
          </a:top>
          <a:bottom>
            <a:ln w="12700" cmpd="sng">
              <a:solidFill>
                <a:schemeClr val="bg1"/>
              </a:solidFill>
              <a:prstDash val="solid"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rgbClr val="F8A2B5"/>
          </a:solidFill>
        </a:fill>
      </a:tcStyle>
    </a:lastRow>
    <a:firstRow>
      <a:tcTxStyle b="on">
        <a:fontRef idx="none">
          <a:schemeClr val="bg1"/>
        </a:fontRef>
      </a:tcTxStyle>
      <a:tcStyle>
        <a:tcBdr>
          <a:left>
            <a:ln w="12700" cmpd="sng">
              <a:solidFill>
                <a:schemeClr val="bg1"/>
              </a:solidFill>
              <a:prstDash val="solid"/>
            </a:ln>
          </a:left>
          <a:right>
            <a:ln w="12700" cmpd="sng">
              <a:solidFill>
                <a:schemeClr val="bg1"/>
              </a:solidFill>
              <a:prstDash val="solid"/>
            </a:ln>
          </a:right>
          <a:top>
            <a:ln w="12700" cmpd="sng">
              <a:solidFill>
                <a:schemeClr val="bg1"/>
              </a:solidFill>
              <a:prstDash val="solid"/>
            </a:ln>
          </a:top>
          <a:bottom>
            <a:ln w="12700" cmpd="sng">
              <a:solidFill>
                <a:schemeClr val="bg1"/>
              </a:solidFill>
              <a:prstDash val="solid"/>
            </a:ln>
          </a:bottom>
          <a:insideH>
            <a:ln>
              <a:noFill/>
            </a:ln>
          </a:insideH>
          <a:insideV>
            <a:ln w="12700" cmpd="sng">
              <a:solidFill>
                <a:schemeClr val="bg1"/>
              </a:solidFill>
              <a:prstDash val="solid"/>
            </a:ln>
          </a:insideV>
        </a:tcBdr>
        <a:fill>
          <a:solidFill>
            <a:srgbClr val="F8A2B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68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9" Type="http://schemas.openxmlformats.org/officeDocument/2006/relationships/tags" Target="tags/tag16.xml"/><Relationship Id="rId18" Type="http://schemas.openxmlformats.org/officeDocument/2006/relationships/tableStyles" Target="tableStyles.xml"/><Relationship Id="rId17" Type="http://schemas.openxmlformats.org/officeDocument/2006/relationships/viewProps" Target="viewProps.xml"/><Relationship Id="rId16" Type="http://schemas.openxmlformats.org/officeDocument/2006/relationships/presProps" Target="presProps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7C30FC-BFA2-40E2-ABA9-9ED7A409AC3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D781A3-E0AF-4466-8ABE-375610A2E820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D781A3-E0AF-4466-8ABE-375610A2E82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D781A3-E0AF-4466-8ABE-375610A2E82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D781A3-E0AF-4466-8ABE-375610A2E82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D781A3-E0AF-4466-8ABE-375610A2E82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D781A3-E0AF-4466-8ABE-375610A2E82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D781A3-E0AF-4466-8ABE-375610A2E82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D781A3-E0AF-4466-8ABE-375610A2E82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D781A3-E0AF-4466-8ABE-375610A2E82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D781A3-E0AF-4466-8ABE-375610A2E82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D781A3-E0AF-4466-8ABE-375610A2E82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D781A3-E0AF-4466-8ABE-375610A2E82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D781A3-E0AF-4466-8ABE-375610A2E82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9.png"/><Relationship Id="rId3" Type="http://schemas.openxmlformats.org/officeDocument/2006/relationships/image" Target="../media/image18.jpe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1.xml"/><Relationship Id="rId7" Type="http://schemas.openxmlformats.org/officeDocument/2006/relationships/slideLayout" Target="../slideLayouts/slideLayout1.xml"/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1.png"/><Relationship Id="rId3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1.xml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3" Type="http://schemas.openxmlformats.org/officeDocument/2006/relationships/notesSlide" Target="../notesSlides/notesSlide3.xml"/><Relationship Id="rId12" Type="http://schemas.openxmlformats.org/officeDocument/2006/relationships/slideLayout" Target="../slideLayouts/slideLayout1.xml"/><Relationship Id="rId11" Type="http://schemas.openxmlformats.org/officeDocument/2006/relationships/tags" Target="../tags/tag11.xml"/><Relationship Id="rId10" Type="http://schemas.openxmlformats.org/officeDocument/2006/relationships/tags" Target="../tags/tag10.xml"/><Relationship Id="rId1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6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5.png"/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花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5" y="-17145"/>
            <a:ext cx="3872865" cy="210566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1924685" y="2005330"/>
            <a:ext cx="834263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7200" dirty="0">
                <a:solidFill>
                  <a:srgbClr val="4C4C52"/>
                </a:solidFill>
                <a:latin typeface="中山行书百年纪念版" panose="02010609000101010101" charset="-122"/>
                <a:ea typeface="中山行书百年纪念版" panose="02010609000101010101" charset="-122"/>
              </a:rPr>
              <a:t>考研经验分享</a:t>
            </a:r>
            <a:endParaRPr lang="zh-CN" altLang="en-US" sz="7200" dirty="0">
              <a:solidFill>
                <a:srgbClr val="4C4C52"/>
              </a:solidFill>
              <a:latin typeface="中山行书百年纪念版" panose="02010609000101010101" charset="-122"/>
              <a:ea typeface="中山行书百年纪念版" panose="02010609000101010101" charset="-122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4237990" y="3399790"/>
            <a:ext cx="3714115" cy="429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200" dirty="0">
                <a:solidFill>
                  <a:srgbClr val="4C4C52"/>
                </a:solidFill>
                <a:latin typeface="方正宋刻本秀楷简体" panose="02000000000000000000" charset="-122"/>
                <a:ea typeface="方正宋刻本秀楷简体" panose="02000000000000000000" charset="-122"/>
              </a:rPr>
              <a:t>陆宇霖</a:t>
            </a:r>
            <a:r>
              <a:rPr lang="en-US" altLang="zh-CN" sz="2200" dirty="0">
                <a:solidFill>
                  <a:srgbClr val="4C4C52"/>
                </a:solidFill>
                <a:latin typeface="方正宋刻本秀楷简体" panose="02000000000000000000" charset="-122"/>
                <a:ea typeface="方正宋刻本秀楷简体" panose="02000000000000000000" charset="-122"/>
              </a:rPr>
              <a:t>/2026.05.10</a:t>
            </a:r>
            <a:endParaRPr lang="en-US" altLang="zh-CN" sz="2200" dirty="0">
              <a:solidFill>
                <a:srgbClr val="4C4C52"/>
              </a:solidFill>
              <a:latin typeface="方正宋刻本秀楷简体" panose="02000000000000000000" charset="-122"/>
              <a:ea typeface="方正宋刻本秀楷简体" panose="02000000000000000000" charset="-122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2764155" y="3615055"/>
            <a:ext cx="1473835" cy="0"/>
          </a:xfrm>
          <a:prstGeom prst="line">
            <a:avLst/>
          </a:prstGeom>
          <a:ln w="12700">
            <a:solidFill>
              <a:srgbClr val="4C4C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6"/>
          <p:cNvCxnSpPr/>
          <p:nvPr/>
        </p:nvCxnSpPr>
        <p:spPr>
          <a:xfrm>
            <a:off x="7952105" y="3614420"/>
            <a:ext cx="1473835" cy="0"/>
          </a:xfrm>
          <a:prstGeom prst="line">
            <a:avLst/>
          </a:prstGeom>
          <a:ln w="12700">
            <a:solidFill>
              <a:srgbClr val="4C4C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 advClick="0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 tmFilter="0,0; .5, 1; 1, 1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花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9237345" y="-1270"/>
            <a:ext cx="2954655" cy="1606550"/>
          </a:xfrm>
          <a:prstGeom prst="rect">
            <a:avLst/>
          </a:prstGeom>
        </p:spPr>
      </p:pic>
      <p:pic>
        <p:nvPicPr>
          <p:cNvPr id="2" name="图片 1" descr="标志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755" y="322580"/>
            <a:ext cx="556895" cy="535305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1056640" y="406400"/>
            <a:ext cx="251904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2400" b="1" dirty="0">
                <a:solidFill>
                  <a:srgbClr val="4C4C52"/>
                </a:solidFill>
                <a:latin typeface="微软雅黑" panose="020B0503020204020204" charset="-122"/>
                <a:ea typeface="微软雅黑" panose="020B0503020204020204" charset="-122"/>
              </a:rPr>
              <a:t>英语、政治复习</a:t>
            </a:r>
            <a:endParaRPr lang="zh-CN" altLang="en-US" sz="2400" b="1" dirty="0">
              <a:solidFill>
                <a:srgbClr val="4C4C52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6" name="文本框 118"/>
          <p:cNvSpPr txBox="1"/>
          <p:nvPr/>
        </p:nvSpPr>
        <p:spPr>
          <a:xfrm>
            <a:off x="6673215" y="2103755"/>
            <a:ext cx="376237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（</a:t>
            </a: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1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）</a:t>
            </a:r>
            <a:r>
              <a:rPr lang="zh-CN" altLang="en-US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单词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：不背单词</a:t>
            </a: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app</a:t>
            </a:r>
            <a:endParaRPr lang="en-US" altLang="zh-CN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（</a:t>
            </a: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2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）阅读：直接刷真题，循着真题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思路走</a:t>
            </a:r>
            <a:endParaRPr lang="zh-CN" altLang="en-US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（</a:t>
            </a: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3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）刷题：真题就足够，可以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二刷</a:t>
            </a:r>
            <a:endParaRPr lang="zh-CN" altLang="en-US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2" name="文本框 119"/>
          <p:cNvSpPr txBox="1"/>
          <p:nvPr/>
        </p:nvSpPr>
        <p:spPr>
          <a:xfrm>
            <a:off x="6673163" y="1605280"/>
            <a:ext cx="4222781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400" b="1" dirty="0">
                <a:solidFill>
                  <a:srgbClr val="4C4C52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英语复习：</a:t>
            </a:r>
            <a:r>
              <a:rPr lang="en-US" altLang="zh-CN" sz="2400" b="1" dirty="0">
                <a:solidFill>
                  <a:srgbClr val="4C4C52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3</a:t>
            </a:r>
            <a:r>
              <a:rPr lang="zh-CN" altLang="en-US" sz="2400" b="1" dirty="0">
                <a:solidFill>
                  <a:srgbClr val="4C4C52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月底</a:t>
            </a:r>
            <a:r>
              <a:rPr lang="en-US" altLang="zh-CN" sz="2400" b="1" dirty="0">
                <a:solidFill>
                  <a:srgbClr val="4C4C52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-12</a:t>
            </a:r>
            <a:r>
              <a:rPr lang="zh-CN" altLang="en-US" sz="2400" b="1" dirty="0">
                <a:solidFill>
                  <a:srgbClr val="4C4C52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月</a:t>
            </a:r>
            <a:endParaRPr lang="zh-CN" altLang="en-US" sz="2400" b="1" dirty="0">
              <a:solidFill>
                <a:srgbClr val="4C4C52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640" y="1255423"/>
            <a:ext cx="2157012" cy="2157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2650" y="3831645"/>
            <a:ext cx="2837445" cy="2430188"/>
          </a:xfrm>
          <a:prstGeom prst="rect">
            <a:avLst/>
          </a:prstGeom>
        </p:spPr>
      </p:pic>
      <p:sp>
        <p:nvSpPr>
          <p:cNvPr id="5" name="文本框 118"/>
          <p:cNvSpPr txBox="1"/>
          <p:nvPr/>
        </p:nvSpPr>
        <p:spPr>
          <a:xfrm>
            <a:off x="6673215" y="4497070"/>
            <a:ext cx="3888740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（</a:t>
            </a: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1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）</a:t>
            </a: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8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月看了徐涛老师的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马原网课</a:t>
            </a:r>
            <a:endParaRPr lang="zh-CN" altLang="en-US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（</a:t>
            </a: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2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）</a:t>
            </a: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11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月开始刷苍盾</a:t>
            </a: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+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看背诵手册</a:t>
            </a:r>
            <a:endParaRPr lang="zh-CN" altLang="en-US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（</a:t>
            </a: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3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）大题：最后</a:t>
            </a: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14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天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背肖四（推荐苏一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带背）</a:t>
            </a:r>
            <a:endParaRPr lang="zh-CN" altLang="en-US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endParaRPr lang="zh-CN" altLang="en-US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使用资料：肖四肖八、腿姐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背诵手册</a:t>
            </a:r>
            <a:endParaRPr lang="zh-CN" altLang="en-US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6" name="文本框 119"/>
          <p:cNvSpPr txBox="1"/>
          <p:nvPr/>
        </p:nvSpPr>
        <p:spPr>
          <a:xfrm>
            <a:off x="6673163" y="3998796"/>
            <a:ext cx="4222781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400" b="1" dirty="0">
                <a:solidFill>
                  <a:srgbClr val="4C4C52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政治复习</a:t>
            </a:r>
            <a:endParaRPr lang="zh-CN" altLang="en-US" sz="2400" b="1" dirty="0">
              <a:solidFill>
                <a:srgbClr val="4C4C52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p:transition spd="slow" advClick="0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6" grpId="0"/>
      <p:bldP spid="12" grpId="0"/>
      <p:bldP spid="5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花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9237345" y="-1270"/>
            <a:ext cx="2954655" cy="1606550"/>
          </a:xfrm>
          <a:prstGeom prst="rect">
            <a:avLst/>
          </a:prstGeom>
        </p:spPr>
      </p:pic>
      <p:pic>
        <p:nvPicPr>
          <p:cNvPr id="2" name="图片 1" descr="标志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755" y="322580"/>
            <a:ext cx="556895" cy="535305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1056640" y="406400"/>
            <a:ext cx="251904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2400" b="1" dirty="0">
                <a:solidFill>
                  <a:srgbClr val="4C4C52"/>
                </a:solidFill>
                <a:latin typeface="微软雅黑" panose="020B0503020204020204" charset="-122"/>
                <a:ea typeface="微软雅黑" panose="020B0503020204020204" charset="-122"/>
              </a:rPr>
              <a:t>一些</a:t>
            </a:r>
            <a:r>
              <a:rPr lang="en-US" altLang="zh-CN" sz="2400" b="1" dirty="0">
                <a:solidFill>
                  <a:srgbClr val="4C4C52"/>
                </a:solidFill>
                <a:latin typeface="微软雅黑" panose="020B0503020204020204" charset="-122"/>
                <a:ea typeface="微软雅黑" panose="020B0503020204020204" charset="-122"/>
              </a:rPr>
              <a:t>tips</a:t>
            </a:r>
            <a:endParaRPr lang="en-US" altLang="zh-CN" sz="2400" b="1" dirty="0">
              <a:solidFill>
                <a:srgbClr val="4C4C52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6" name="文本框 118"/>
          <p:cNvSpPr txBox="1"/>
          <p:nvPr>
            <p:custDataLst>
              <p:tags r:id="rId3"/>
            </p:custDataLst>
          </p:nvPr>
        </p:nvSpPr>
        <p:spPr>
          <a:xfrm>
            <a:off x="882649" y="1706170"/>
            <a:ext cx="7592116" cy="1337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要对自己的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水平有客观的预估（不要妄自菲薄，也不要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过于自信）</a:t>
            </a:r>
            <a:endParaRPr lang="zh-CN" altLang="en-US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考虑未来的规划：就业向</a:t>
            </a: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/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科研向，地域选择，意向导师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等</a:t>
            </a:r>
            <a:endParaRPr lang="zh-CN" altLang="en-US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“选择大于努力”</a:t>
            </a:r>
            <a:endParaRPr lang="en-US" altLang="zh-CN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2" name="文本框 119"/>
          <p:cNvSpPr txBox="1"/>
          <p:nvPr>
            <p:custDataLst>
              <p:tags r:id="rId4"/>
            </p:custDataLst>
          </p:nvPr>
        </p:nvSpPr>
        <p:spPr>
          <a:xfrm>
            <a:off x="882650" y="1207715"/>
            <a:ext cx="25190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400" b="1" dirty="0">
                <a:solidFill>
                  <a:srgbClr val="4C4C52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院校与专业选择：</a:t>
            </a:r>
            <a:endParaRPr lang="zh-CN" altLang="en-US" sz="2400" b="1" dirty="0">
              <a:solidFill>
                <a:srgbClr val="4C4C52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7" name="文本框 118"/>
          <p:cNvSpPr txBox="1"/>
          <p:nvPr>
            <p:custDataLst>
              <p:tags r:id="rId5"/>
            </p:custDataLst>
          </p:nvPr>
        </p:nvSpPr>
        <p:spPr>
          <a:xfrm>
            <a:off x="882650" y="3676650"/>
            <a:ext cx="7972425" cy="2168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（</a:t>
            </a: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1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）注意劳逸结合，定期休息保证更好状态（实在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学不下去不要强迫自己）</a:t>
            </a:r>
            <a:endParaRPr lang="zh-CN" altLang="en-US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（</a:t>
            </a: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2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）保证高效率学习，不要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磨洋工</a:t>
            </a:r>
            <a:endParaRPr lang="zh-CN" altLang="en-US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（</a:t>
            </a: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3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）</a:t>
            </a:r>
            <a:r>
              <a:rPr lang="zh-CN" altLang="en-US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对自己的进度有所把控，不用和别人比！</a:t>
            </a:r>
            <a:endParaRPr lang="zh-CN" altLang="en-US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（</a:t>
            </a: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4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）可以多和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考研朋友交流</a:t>
            </a:r>
            <a:endParaRPr lang="zh-CN" altLang="en-US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（</a:t>
            </a: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5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）作息：不用强迫自己早起，找一个最舒适的作息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即可</a:t>
            </a:r>
            <a:endParaRPr lang="zh-CN" altLang="en-US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8" name="文本框 119"/>
          <p:cNvSpPr txBox="1"/>
          <p:nvPr>
            <p:custDataLst>
              <p:tags r:id="rId6"/>
            </p:custDataLst>
          </p:nvPr>
        </p:nvSpPr>
        <p:spPr>
          <a:xfrm>
            <a:off x="882650" y="3245891"/>
            <a:ext cx="251904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400" b="1" dirty="0">
                <a:solidFill>
                  <a:srgbClr val="4C4C52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心态和学习</a:t>
            </a:r>
            <a:r>
              <a:rPr lang="zh-CN" altLang="en-US" sz="2400" b="1" dirty="0">
                <a:solidFill>
                  <a:srgbClr val="4C4C52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规划：</a:t>
            </a:r>
            <a:endParaRPr lang="zh-CN" altLang="en-US" sz="2400" b="1" dirty="0">
              <a:solidFill>
                <a:srgbClr val="4C4C52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p:transition spd="slow" advClick="0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6" grpId="0"/>
      <p:bldP spid="12" grpId="0"/>
      <p:bldP spid="7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花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5" y="-17145"/>
            <a:ext cx="3872865" cy="210566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223520" y="1879600"/>
            <a:ext cx="5313680" cy="25533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8000" dirty="0">
                <a:solidFill>
                  <a:srgbClr val="4C4C52"/>
                </a:solidFill>
                <a:latin typeface="中山行书百年纪念版" panose="02010609000101010101" charset="-122"/>
                <a:ea typeface="中山行书百年纪念版" panose="02010609000101010101" charset="-122"/>
              </a:rPr>
              <a:t>预祝大家</a:t>
            </a:r>
            <a:endParaRPr lang="zh-CN" altLang="en-US" sz="8000" dirty="0">
              <a:solidFill>
                <a:srgbClr val="4C4C52"/>
              </a:solidFill>
              <a:latin typeface="中山行书百年纪念版" panose="02010609000101010101" charset="-122"/>
              <a:ea typeface="中山行书百年纪念版" panose="02010609000101010101" charset="-122"/>
            </a:endParaRPr>
          </a:p>
          <a:p>
            <a:pPr algn="ctr"/>
            <a:r>
              <a:rPr lang="zh-CN" altLang="en-US" sz="8000" dirty="0">
                <a:solidFill>
                  <a:srgbClr val="4C4C52"/>
                </a:solidFill>
                <a:latin typeface="中山行书百年纪念版" panose="02010609000101010101" charset="-122"/>
                <a:ea typeface="中山行书百年纪念版" panose="02010609000101010101" charset="-122"/>
              </a:rPr>
              <a:t> 考研顺利！</a:t>
            </a:r>
            <a:endParaRPr lang="zh-CN" altLang="en-US" sz="8000" dirty="0">
              <a:solidFill>
                <a:srgbClr val="4C4C52"/>
              </a:solidFill>
              <a:latin typeface="中山行书百年纪念版" panose="02010609000101010101" charset="-122"/>
              <a:ea typeface="中山行书百年纪念版" panose="02010609000101010101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5315" y="346075"/>
            <a:ext cx="3716020" cy="473392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rcRect t="8796" b="9389"/>
          <a:stretch>
            <a:fillRect/>
          </a:stretch>
        </p:blipFill>
        <p:spPr>
          <a:xfrm>
            <a:off x="5310505" y="3189605"/>
            <a:ext cx="2426970" cy="2654935"/>
          </a:xfrm>
          <a:prstGeom prst="rect">
            <a:avLst/>
          </a:prstGeom>
        </p:spPr>
      </p:pic>
    </p:spTree>
  </p:cSld>
  <p:clrMapOvr>
    <a:masterClrMapping/>
  </p:clrMapOvr>
  <p:transition spd="slow" advClick="0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花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9237345" y="-1270"/>
            <a:ext cx="2954655" cy="1606550"/>
          </a:xfrm>
          <a:prstGeom prst="rect">
            <a:avLst/>
          </a:prstGeom>
        </p:spPr>
      </p:pic>
      <p:pic>
        <p:nvPicPr>
          <p:cNvPr id="2" name="图片 1" descr="标志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755" y="322580"/>
            <a:ext cx="556895" cy="535305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1056640" y="406400"/>
            <a:ext cx="251904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2400" b="1" dirty="0">
                <a:solidFill>
                  <a:srgbClr val="4C4C52"/>
                </a:solidFill>
                <a:latin typeface="微软雅黑" panose="020B0503020204020204" charset="-122"/>
                <a:ea typeface="微软雅黑" panose="020B0503020204020204" charset="-122"/>
              </a:rPr>
              <a:t>个人情况及择校</a:t>
            </a:r>
            <a:endParaRPr lang="zh-CN" altLang="en-US" sz="2400" b="1" dirty="0">
              <a:solidFill>
                <a:srgbClr val="4C4C52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1014730" y="4755515"/>
            <a:ext cx="4577715" cy="53340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zh-CN" altLang="en-US" b="1" dirty="0">
                <a:latin typeface="微软雅黑" panose="020B0503020204020204" charset="-122"/>
                <a:ea typeface="微软雅黑" panose="020B0503020204020204" charset="-122"/>
              </a:rPr>
              <a:t>最终：</a:t>
            </a:r>
            <a:endParaRPr lang="zh-CN" altLang="en-US" b="1" dirty="0"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</a:rPr>
              <a:t>综合成绩第一，上岸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北航计算机学院专硕</a:t>
            </a:r>
            <a:endParaRPr lang="zh-CN" altLang="en-US" dirty="0"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20000"/>
              </a:lnSpc>
              <a:spcAft>
                <a:spcPts val="600"/>
              </a:spcAft>
            </a:pPr>
            <a:endParaRPr lang="en-US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825" y="1202055"/>
            <a:ext cx="5343525" cy="3437255"/>
          </a:xfrm>
          <a:prstGeom prst="rect">
            <a:avLst/>
          </a:prstGeom>
        </p:spPr>
      </p:pic>
      <p:graphicFrame>
        <p:nvGraphicFramePr>
          <p:cNvPr id="5" name="表格 4"/>
          <p:cNvGraphicFramePr/>
          <p:nvPr>
            <p:custDataLst>
              <p:tags r:id="rId4"/>
            </p:custDataLst>
          </p:nvPr>
        </p:nvGraphicFramePr>
        <p:xfrm>
          <a:off x="6423025" y="3429000"/>
          <a:ext cx="5000625" cy="1524000"/>
        </p:xfrm>
        <a:graphic>
          <a:graphicData uri="http://schemas.openxmlformats.org/drawingml/2006/table">
            <a:tbl>
              <a:tblPr firstRow="1" bandRow="1">
                <a:tableStyleId>{01C65955-3290-4925-83CC-8862A64F6047}</a:tableStyleId>
              </a:tblPr>
              <a:tblGrid>
                <a:gridCol w="1666875"/>
                <a:gridCol w="1666875"/>
                <a:gridCol w="1666875"/>
              </a:tblGrid>
              <a:tr h="3810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专业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复试线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录取</a:t>
                      </a:r>
                      <a:r>
                        <a:rPr lang="zh-CN" altLang="en-US"/>
                        <a:t>人数</a:t>
                      </a:r>
                      <a:endParaRPr lang="zh-CN" altLang="en-US"/>
                    </a:p>
                  </a:txBody>
                  <a:tcPr/>
                </a:tc>
              </a:tr>
              <a:tr h="3810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081200</a:t>
                      </a:r>
                      <a:endParaRPr lang="en-US" altLang="zh-CN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360</a:t>
                      </a:r>
                      <a:endParaRPr lang="en-US" altLang="zh-CN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38</a:t>
                      </a:r>
                      <a:endParaRPr lang="en-US" altLang="zh-CN"/>
                    </a:p>
                  </a:txBody>
                  <a:tcPr/>
                </a:tc>
              </a:tr>
              <a:tr h="3810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083500</a:t>
                      </a:r>
                      <a:endParaRPr lang="en-US" altLang="zh-CN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330</a:t>
                      </a:r>
                      <a:endParaRPr lang="en-US" altLang="zh-CN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19</a:t>
                      </a:r>
                      <a:endParaRPr lang="en-US" altLang="zh-CN"/>
                    </a:p>
                  </a:txBody>
                  <a:tcPr/>
                </a:tc>
              </a:tr>
              <a:tr h="3810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085404</a:t>
                      </a:r>
                      <a:endParaRPr lang="en-US" altLang="zh-CN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310</a:t>
                      </a:r>
                      <a:endParaRPr lang="en-US" altLang="zh-CN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87</a:t>
                      </a:r>
                      <a:endParaRPr lang="en-US" altLang="zh-CN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文本框 5"/>
          <p:cNvSpPr txBox="1"/>
          <p:nvPr/>
        </p:nvSpPr>
        <p:spPr>
          <a:xfrm>
            <a:off x="6411595" y="1202055"/>
            <a:ext cx="4577715" cy="53340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zh-CN" altLang="en-US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北航计算机学院</a:t>
            </a:r>
            <a:endParaRPr lang="zh-CN" altLang="en-US" b="1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</a:rPr>
              <a:t>初试科目：</a:t>
            </a: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</a:rPr>
              <a:t>11408</a:t>
            </a:r>
            <a:endParaRPr lang="en-US" altLang="zh-CN" dirty="0"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</a:rPr>
              <a:t>专业：计算机科学与技术</a:t>
            </a: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</a:rPr>
              <a:t>081200</a:t>
            </a:r>
            <a:endParaRPr lang="en-US" altLang="zh-CN" dirty="0"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</a:rPr>
              <a:t>          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</a:rPr>
              <a:t>软件工程</a:t>
            </a: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</a:rPr>
              <a:t>083500</a:t>
            </a:r>
            <a:endParaRPr lang="en-US" altLang="zh-CN" dirty="0"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</a:rPr>
              <a:t>          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</a:rPr>
              <a:t>计算机技术</a:t>
            </a: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</a:rPr>
              <a:t>085404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</a:rPr>
              <a:t>（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</a:rPr>
              <a:t>专硕）</a:t>
            </a:r>
            <a:endParaRPr lang="zh-CN" altLang="en-US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 advClick="0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/>
        </p:nvSpPr>
        <p:spPr>
          <a:xfrm>
            <a:off x="4955540" y="784860"/>
            <a:ext cx="228092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7200">
                <a:solidFill>
                  <a:srgbClr val="4C4C52"/>
                </a:solidFill>
                <a:latin typeface="中山行书百年纪念版" panose="02010609000101010101" charset="-122"/>
                <a:ea typeface="中山行书百年纪念版" panose="02010609000101010101" charset="-122"/>
              </a:rPr>
              <a:t>目录</a:t>
            </a:r>
            <a:endParaRPr lang="zh-CN" altLang="en-US" sz="7200">
              <a:solidFill>
                <a:srgbClr val="4C4C52"/>
              </a:solidFill>
              <a:latin typeface="中山行书百年纪念版" panose="02010609000101010101" charset="-122"/>
              <a:ea typeface="中山行书百年纪念版" panose="02010609000101010101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3481705" y="1384300"/>
            <a:ext cx="1473835" cy="0"/>
          </a:xfrm>
          <a:prstGeom prst="line">
            <a:avLst/>
          </a:prstGeom>
          <a:ln w="12700">
            <a:solidFill>
              <a:srgbClr val="4C4C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6"/>
          <p:cNvCxnSpPr/>
          <p:nvPr/>
        </p:nvCxnSpPr>
        <p:spPr>
          <a:xfrm>
            <a:off x="7236460" y="1384300"/>
            <a:ext cx="1473835" cy="0"/>
          </a:xfrm>
          <a:prstGeom prst="line">
            <a:avLst/>
          </a:prstGeom>
          <a:ln w="12700">
            <a:solidFill>
              <a:srgbClr val="4C4C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菱形 14"/>
          <p:cNvSpPr/>
          <p:nvPr>
            <p:custDataLst>
              <p:tags r:id="rId2"/>
            </p:custDataLst>
          </p:nvPr>
        </p:nvSpPr>
        <p:spPr>
          <a:xfrm>
            <a:off x="1991995" y="2640965"/>
            <a:ext cx="652145" cy="652145"/>
          </a:xfrm>
          <a:prstGeom prst="diamond">
            <a:avLst/>
          </a:prstGeom>
          <a:noFill/>
          <a:ln>
            <a:solidFill>
              <a:srgbClr val="4C4C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>
                <a:solidFill>
                  <a:srgbClr val="4C4C52"/>
                </a:solidFill>
                <a:latin typeface="方正宋刻本秀楷简体" panose="02000000000000000000" charset="-122"/>
                <a:ea typeface="方正宋刻本秀楷简体" panose="02000000000000000000" charset="-122"/>
              </a:rPr>
              <a:t>壹</a:t>
            </a:r>
            <a:endParaRPr lang="zh-CN" altLang="en-US" sz="2400">
              <a:solidFill>
                <a:srgbClr val="4C4C52"/>
              </a:solidFill>
              <a:latin typeface="方正宋刻本秀楷简体" panose="02000000000000000000" charset="-122"/>
              <a:ea typeface="方正宋刻本秀楷简体" panose="02000000000000000000" charset="-122"/>
            </a:endParaRPr>
          </a:p>
        </p:txBody>
      </p:sp>
      <p:sp>
        <p:nvSpPr>
          <p:cNvPr id="16" name="文本框 15"/>
          <p:cNvSpPr txBox="1"/>
          <p:nvPr>
            <p:custDataLst>
              <p:tags r:id="rId3"/>
            </p:custDataLst>
          </p:nvPr>
        </p:nvSpPr>
        <p:spPr>
          <a:xfrm>
            <a:off x="2832735" y="2766982"/>
            <a:ext cx="299720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lnSpc>
                <a:spcPct val="100000"/>
              </a:lnSpc>
            </a:pPr>
            <a:r>
              <a:rPr lang="zh-CN" altLang="en-US" sz="2000" dirty="0">
                <a:solidFill>
                  <a:srgbClr val="4C4C52"/>
                </a:solidFill>
                <a:latin typeface="方正宋刻本秀楷简体" panose="02000000000000000000" charset="-122"/>
                <a:ea typeface="方正宋刻本秀楷简体" panose="02000000000000000000" charset="-122"/>
                <a:sym typeface="+mn-ea"/>
              </a:rPr>
              <a:t>考研时间线</a:t>
            </a:r>
            <a:endParaRPr lang="zh-CN" altLang="en-US" sz="2000" dirty="0">
              <a:solidFill>
                <a:srgbClr val="4C4C52"/>
              </a:solidFill>
              <a:latin typeface="方正宋刻本秀楷简体" panose="02000000000000000000" charset="-122"/>
              <a:ea typeface="方正宋刻本秀楷简体" panose="02000000000000000000" charset="-122"/>
              <a:sym typeface="+mn-ea"/>
            </a:endParaRPr>
          </a:p>
        </p:txBody>
      </p:sp>
      <p:sp>
        <p:nvSpPr>
          <p:cNvPr id="17" name="菱形 16"/>
          <p:cNvSpPr/>
          <p:nvPr>
            <p:custDataLst>
              <p:tags r:id="rId4"/>
            </p:custDataLst>
          </p:nvPr>
        </p:nvSpPr>
        <p:spPr>
          <a:xfrm>
            <a:off x="5188588" y="2640965"/>
            <a:ext cx="652145" cy="652145"/>
          </a:xfrm>
          <a:prstGeom prst="diamond">
            <a:avLst/>
          </a:prstGeom>
          <a:noFill/>
          <a:ln>
            <a:solidFill>
              <a:srgbClr val="4C4C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>
                <a:solidFill>
                  <a:srgbClr val="4C4C52"/>
                </a:solidFill>
                <a:latin typeface="方正宋刻本秀楷简体" panose="02000000000000000000" charset="-122"/>
                <a:ea typeface="方正宋刻本秀楷简体" panose="02000000000000000000" charset="-122"/>
              </a:rPr>
              <a:t>贰</a:t>
            </a:r>
            <a:endParaRPr lang="zh-CN" altLang="en-US" sz="2400">
              <a:solidFill>
                <a:srgbClr val="4C4C52"/>
              </a:solidFill>
              <a:latin typeface="方正宋刻本秀楷简体" panose="02000000000000000000" charset="-122"/>
              <a:ea typeface="方正宋刻本秀楷简体" panose="02000000000000000000" charset="-122"/>
            </a:endParaRPr>
          </a:p>
        </p:txBody>
      </p:sp>
      <p:sp>
        <p:nvSpPr>
          <p:cNvPr id="18" name="文本框 17"/>
          <p:cNvSpPr txBox="1"/>
          <p:nvPr>
            <p:custDataLst>
              <p:tags r:id="rId5"/>
            </p:custDataLst>
          </p:nvPr>
        </p:nvSpPr>
        <p:spPr>
          <a:xfrm>
            <a:off x="6029328" y="2766982"/>
            <a:ext cx="12527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lnSpc>
                <a:spcPct val="100000"/>
              </a:lnSpc>
            </a:pPr>
            <a:r>
              <a:rPr lang="zh-CN" altLang="en-US" sz="2000" dirty="0">
                <a:solidFill>
                  <a:srgbClr val="4C4C52"/>
                </a:solidFill>
                <a:latin typeface="方正宋刻本秀楷简体" panose="02000000000000000000" charset="-122"/>
                <a:ea typeface="方正宋刻本秀楷简体" panose="02000000000000000000" charset="-122"/>
                <a:sym typeface="+mn-ea"/>
              </a:rPr>
              <a:t>数学复习</a:t>
            </a:r>
            <a:endParaRPr lang="zh-CN" altLang="en-US" sz="2000" dirty="0">
              <a:solidFill>
                <a:srgbClr val="4C4C52"/>
              </a:solidFill>
              <a:latin typeface="方正宋刻本秀楷简体" panose="02000000000000000000" charset="-122"/>
              <a:ea typeface="方正宋刻本秀楷简体" panose="02000000000000000000" charset="-122"/>
              <a:sym typeface="+mn-ea"/>
            </a:endParaRPr>
          </a:p>
        </p:txBody>
      </p:sp>
      <p:sp>
        <p:nvSpPr>
          <p:cNvPr id="19" name="菱形 18"/>
          <p:cNvSpPr/>
          <p:nvPr>
            <p:custDataLst>
              <p:tags r:id="rId6"/>
            </p:custDataLst>
          </p:nvPr>
        </p:nvSpPr>
        <p:spPr>
          <a:xfrm>
            <a:off x="1991995" y="4200525"/>
            <a:ext cx="652145" cy="652145"/>
          </a:xfrm>
          <a:prstGeom prst="diamond">
            <a:avLst/>
          </a:prstGeom>
          <a:noFill/>
          <a:ln>
            <a:solidFill>
              <a:srgbClr val="4C4C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>
                <a:solidFill>
                  <a:srgbClr val="4C4C52"/>
                </a:solidFill>
                <a:latin typeface="方正宋刻本秀楷简体" panose="02000000000000000000" charset="-122"/>
                <a:ea typeface="方正宋刻本秀楷简体" panose="02000000000000000000" charset="-122"/>
              </a:rPr>
              <a:t>叁</a:t>
            </a:r>
            <a:endParaRPr lang="zh-CN" altLang="en-US" sz="2400">
              <a:solidFill>
                <a:srgbClr val="4C4C52"/>
              </a:solidFill>
              <a:latin typeface="方正宋刻本秀楷简体" panose="02000000000000000000" charset="-122"/>
              <a:ea typeface="方正宋刻本秀楷简体" panose="02000000000000000000" charset="-122"/>
            </a:endParaRPr>
          </a:p>
        </p:txBody>
      </p:sp>
      <p:sp>
        <p:nvSpPr>
          <p:cNvPr id="20" name="文本框 19"/>
          <p:cNvSpPr txBox="1"/>
          <p:nvPr>
            <p:custDataLst>
              <p:tags r:id="rId7"/>
            </p:custDataLst>
          </p:nvPr>
        </p:nvSpPr>
        <p:spPr>
          <a:xfrm>
            <a:off x="2832735" y="4326542"/>
            <a:ext cx="2997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lnSpc>
                <a:spcPct val="100000"/>
              </a:lnSpc>
            </a:pPr>
            <a:r>
              <a:rPr lang="zh-CN" altLang="en-US" sz="2000" dirty="0">
                <a:solidFill>
                  <a:srgbClr val="4C4C52"/>
                </a:solidFill>
                <a:latin typeface="方正宋刻本秀楷简体" panose="02000000000000000000" charset="-122"/>
                <a:ea typeface="方正宋刻本秀楷简体" panose="02000000000000000000" charset="-122"/>
                <a:sym typeface="+mn-ea"/>
              </a:rPr>
              <a:t>专业课复习</a:t>
            </a:r>
            <a:endParaRPr lang="zh-CN" altLang="en-US" sz="2000" dirty="0">
              <a:solidFill>
                <a:srgbClr val="4C4C52"/>
              </a:solidFill>
              <a:latin typeface="方正宋刻本秀楷简体" panose="02000000000000000000" charset="-122"/>
              <a:ea typeface="方正宋刻本秀楷简体" panose="02000000000000000000" charset="-122"/>
              <a:sym typeface="+mn-ea"/>
            </a:endParaRPr>
          </a:p>
        </p:txBody>
      </p:sp>
      <p:sp>
        <p:nvSpPr>
          <p:cNvPr id="21" name="菱形 20"/>
          <p:cNvSpPr/>
          <p:nvPr>
            <p:custDataLst>
              <p:tags r:id="rId8"/>
            </p:custDataLst>
          </p:nvPr>
        </p:nvSpPr>
        <p:spPr>
          <a:xfrm>
            <a:off x="5188588" y="4200525"/>
            <a:ext cx="652145" cy="652145"/>
          </a:xfrm>
          <a:prstGeom prst="diamond">
            <a:avLst/>
          </a:prstGeom>
          <a:noFill/>
          <a:ln>
            <a:solidFill>
              <a:srgbClr val="4C4C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>
                <a:solidFill>
                  <a:srgbClr val="4C4C52"/>
                </a:solidFill>
                <a:latin typeface="方正宋刻本秀楷简体" panose="02000000000000000000" charset="-122"/>
                <a:ea typeface="方正宋刻本秀楷简体" panose="02000000000000000000" charset="-122"/>
              </a:rPr>
              <a:t>肆</a:t>
            </a:r>
            <a:endParaRPr lang="zh-CN" altLang="en-US" sz="2400">
              <a:solidFill>
                <a:srgbClr val="4C4C52"/>
              </a:solidFill>
              <a:latin typeface="方正宋刻本秀楷简体" panose="02000000000000000000" charset="-122"/>
              <a:ea typeface="方正宋刻本秀楷简体" panose="02000000000000000000" charset="-122"/>
            </a:endParaRPr>
          </a:p>
        </p:txBody>
      </p:sp>
      <p:sp>
        <p:nvSpPr>
          <p:cNvPr id="22" name="文本框 21"/>
          <p:cNvSpPr txBox="1"/>
          <p:nvPr>
            <p:custDataLst>
              <p:tags r:id="rId9"/>
            </p:custDataLst>
          </p:nvPr>
        </p:nvSpPr>
        <p:spPr>
          <a:xfrm>
            <a:off x="6029328" y="4326542"/>
            <a:ext cx="20147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lnSpc>
                <a:spcPct val="100000"/>
              </a:lnSpc>
            </a:pPr>
            <a:r>
              <a:rPr lang="zh-CN" altLang="en-US" sz="2000" dirty="0">
                <a:solidFill>
                  <a:srgbClr val="4C4C52"/>
                </a:solidFill>
                <a:latin typeface="方正宋刻本秀楷简体" panose="02000000000000000000" charset="-122"/>
                <a:ea typeface="方正宋刻本秀楷简体" panose="02000000000000000000" charset="-122"/>
                <a:sym typeface="+mn-ea"/>
              </a:rPr>
              <a:t>政治、英语复习</a:t>
            </a:r>
            <a:endParaRPr lang="zh-CN" altLang="en-US" sz="1400" dirty="0">
              <a:solidFill>
                <a:srgbClr val="4C4C52"/>
              </a:solidFill>
              <a:latin typeface="方正宋刻本秀楷简体" panose="02000000000000000000" charset="-122"/>
              <a:ea typeface="方正宋刻本秀楷简体" panose="02000000000000000000" charset="-122"/>
              <a:sym typeface="+mn-ea"/>
            </a:endParaRPr>
          </a:p>
        </p:txBody>
      </p:sp>
      <p:sp>
        <p:nvSpPr>
          <p:cNvPr id="2" name="菱形 1"/>
          <p:cNvSpPr/>
          <p:nvPr>
            <p:custDataLst>
              <p:tags r:id="rId10"/>
            </p:custDataLst>
          </p:nvPr>
        </p:nvSpPr>
        <p:spPr>
          <a:xfrm>
            <a:off x="8355861" y="2640965"/>
            <a:ext cx="652145" cy="652145"/>
          </a:xfrm>
          <a:prstGeom prst="diamond">
            <a:avLst/>
          </a:prstGeom>
          <a:noFill/>
          <a:ln>
            <a:solidFill>
              <a:srgbClr val="4C4C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dirty="0">
                <a:solidFill>
                  <a:srgbClr val="4C4C52"/>
                </a:solidFill>
                <a:latin typeface="方正宋刻本秀楷简体" panose="02000000000000000000" charset="-122"/>
                <a:ea typeface="方正宋刻本秀楷简体" panose="02000000000000000000" charset="-122"/>
              </a:rPr>
              <a:t>伍</a:t>
            </a:r>
            <a:endParaRPr lang="zh-CN" altLang="en-US" sz="2400" dirty="0">
              <a:solidFill>
                <a:srgbClr val="4C4C52"/>
              </a:solidFill>
              <a:latin typeface="方正宋刻本秀楷简体" panose="02000000000000000000" charset="-122"/>
              <a:ea typeface="方正宋刻本秀楷简体" panose="02000000000000000000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11"/>
            </p:custDataLst>
          </p:nvPr>
        </p:nvSpPr>
        <p:spPr>
          <a:xfrm>
            <a:off x="9196601" y="2766982"/>
            <a:ext cx="125274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lnSpc>
                <a:spcPct val="100000"/>
              </a:lnSpc>
            </a:pPr>
            <a:r>
              <a:rPr lang="zh-CN" altLang="en-US" sz="2000" dirty="0">
                <a:solidFill>
                  <a:srgbClr val="4C4C52"/>
                </a:solidFill>
                <a:latin typeface="方正宋刻本秀楷简体" panose="02000000000000000000" charset="-122"/>
                <a:ea typeface="方正宋刻本秀楷简体" panose="02000000000000000000" charset="-122"/>
                <a:sym typeface="+mn-ea"/>
              </a:rPr>
              <a:t>一些</a:t>
            </a:r>
            <a:r>
              <a:rPr lang="en-US" altLang="zh-CN" sz="2000" dirty="0">
                <a:solidFill>
                  <a:srgbClr val="4C4C52"/>
                </a:solidFill>
                <a:latin typeface="方正宋刻本秀楷简体" panose="02000000000000000000" charset="-122"/>
                <a:ea typeface="方正宋刻本秀楷简体" panose="02000000000000000000" charset="-122"/>
                <a:sym typeface="+mn-ea"/>
              </a:rPr>
              <a:t>tips</a:t>
            </a:r>
            <a:endParaRPr lang="en-US" altLang="zh-CN" sz="2000" dirty="0">
              <a:solidFill>
                <a:srgbClr val="4C4C52"/>
              </a:solidFill>
              <a:latin typeface="方正宋刻本秀楷简体" panose="02000000000000000000" charset="-122"/>
              <a:ea typeface="方正宋刻本秀楷简体" panose="02000000000000000000" charset="-122"/>
              <a:sym typeface="+mn-ea"/>
            </a:endParaRPr>
          </a:p>
        </p:txBody>
      </p:sp>
    </p:spTree>
  </p:cSld>
  <p:clrMapOvr>
    <a:masterClrMapping/>
  </p:clrMapOvr>
  <p:transition spd="slow" advClick="0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5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0"/>
                            </p:stCondLst>
                            <p:childTnLst>
                              <p:par>
                                <p:cTn id="5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50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5" grpId="0" bldLvl="0" animBg="1"/>
      <p:bldP spid="16" grpId="0"/>
      <p:bldP spid="17" grpId="0" bldLvl="0" animBg="1"/>
      <p:bldP spid="18" grpId="0"/>
      <p:bldP spid="19" grpId="0" bldLvl="0" animBg="1"/>
      <p:bldP spid="20" grpId="0"/>
      <p:bldP spid="21" grpId="0" bldLvl="0" animBg="1"/>
      <p:bldP spid="22" grpId="0"/>
      <p:bldP spid="2" grpId="0" bldLvl="0" animBg="1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花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9237345" y="-1270"/>
            <a:ext cx="2954655" cy="1606550"/>
          </a:xfrm>
          <a:prstGeom prst="rect">
            <a:avLst/>
          </a:prstGeom>
        </p:spPr>
      </p:pic>
      <p:pic>
        <p:nvPicPr>
          <p:cNvPr id="2" name="图片 1" descr="标志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755" y="322580"/>
            <a:ext cx="556895" cy="535305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1056640" y="406400"/>
            <a:ext cx="338518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2400" b="1" dirty="0">
                <a:solidFill>
                  <a:srgbClr val="4C4C52"/>
                </a:solidFill>
                <a:latin typeface="微软雅黑" panose="020B0503020204020204" charset="-122"/>
                <a:ea typeface="微软雅黑" panose="020B0503020204020204" charset="-122"/>
              </a:rPr>
              <a:t>考研时间线</a:t>
            </a:r>
            <a:endParaRPr lang="zh-CN" altLang="en-US" sz="2400" b="1" dirty="0">
              <a:solidFill>
                <a:srgbClr val="4C4C52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aphicFrame>
        <p:nvGraphicFramePr>
          <p:cNvPr id="3" name="表格 2"/>
          <p:cNvGraphicFramePr/>
          <p:nvPr/>
        </p:nvGraphicFramePr>
        <p:xfrm>
          <a:off x="2940050" y="551815"/>
          <a:ext cx="6029325" cy="5981065"/>
        </p:xfrm>
        <a:graphic>
          <a:graphicData uri="http://schemas.openxmlformats.org/drawingml/2006/table">
            <a:tbl>
              <a:tblPr firstRow="1" bandRow="1">
                <a:tableStyleId>{1AFBE002-F790-4C6C-AF26-7C58586F24D2}</a:tableStyleId>
              </a:tblPr>
              <a:tblGrid>
                <a:gridCol w="3305175"/>
                <a:gridCol w="2724150"/>
              </a:tblGrid>
              <a:tr h="469900">
                <a:tc>
                  <a:txBody>
                    <a:bodyPr/>
                    <a:p>
                      <a:pPr algn="ctr">
                        <a:lnSpc>
                          <a:spcPct val="120000"/>
                        </a:lnSpc>
                        <a:buNone/>
                      </a:pPr>
                      <a:r>
                        <a:rPr lang="zh-CN" altLang="en-US" sz="1800" spc="120"/>
                        <a:t>时间点</a:t>
                      </a:r>
                      <a:endParaRPr lang="zh-CN" altLang="en-US" sz="1800" spc="120"/>
                    </a:p>
                  </a:txBody>
                  <a:tcPr marL="254000" marR="254000" marT="76200" marB="76200" anchor="ctr"/>
                </a:tc>
                <a:tc>
                  <a:txBody>
                    <a:bodyPr/>
                    <a:p>
                      <a:pPr algn="ctr">
                        <a:lnSpc>
                          <a:spcPct val="120000"/>
                        </a:lnSpc>
                        <a:buNone/>
                      </a:pPr>
                      <a:r>
                        <a:rPr lang="zh-CN" altLang="en-US" sz="1800" spc="120"/>
                        <a:t>事项</a:t>
                      </a:r>
                      <a:endParaRPr lang="zh-CN" altLang="en-US" sz="1800" spc="120"/>
                    </a:p>
                  </a:txBody>
                  <a:tcPr marL="254000" marR="254000" marT="76200" marB="76200" anchor="ctr"/>
                </a:tc>
              </a:tr>
              <a:tr h="427355">
                <a:tc>
                  <a:txBody>
                    <a:bodyPr/>
                    <a:p>
                      <a:pPr marL="0" indent="0" algn="ctr" fontAlgn="base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600"/>
                        <a:t> </a:t>
                      </a:r>
                      <a:r>
                        <a:rPr lang="en-US" altLang="zh-CN" sz="1600"/>
                        <a:t>9 </a:t>
                      </a:r>
                      <a:r>
                        <a:rPr lang="zh-CN" altLang="en-US" sz="1600"/>
                        <a:t>月中旬</a:t>
                      </a:r>
                      <a:endParaRPr lang="zh-CN" altLang="en-US" sz="1600"/>
                    </a:p>
                  </a:txBody>
                  <a:tcPr marL="254000" marR="254000" marT="76200" marB="76200" anchor="ctr" anchorCtr="0"/>
                </a:tc>
                <a:tc>
                  <a:txBody>
                    <a:bodyPr/>
                    <a:p>
                      <a:pPr marL="0" indent="0" algn="ctr" fontAlgn="t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600"/>
                        <a:t>大纲发布</a:t>
                      </a:r>
                      <a:endParaRPr lang="zh-CN" altLang="en-US" sz="1600"/>
                    </a:p>
                  </a:txBody>
                  <a:tcPr marL="254000" marR="254000" marT="76200" marB="76200" anchor="ctr" anchorCtr="0"/>
                </a:tc>
              </a:tr>
              <a:tr h="427990">
                <a:tc>
                  <a:txBody>
                    <a:bodyPr/>
                    <a:p>
                      <a:pPr marL="0" indent="0" algn="ctr" fontAlgn="base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600"/>
                        <a:t>9 </a:t>
                      </a:r>
                      <a:r>
                        <a:rPr lang="zh-CN" altLang="en-US" sz="1600"/>
                        <a:t>月底</a:t>
                      </a:r>
                      <a:r>
                        <a:rPr lang="en-US" altLang="zh-CN" sz="1600"/>
                        <a:t>/10</a:t>
                      </a:r>
                      <a:r>
                        <a:rPr lang="zh-CN" altLang="en-US" sz="1600"/>
                        <a:t>月</a:t>
                      </a:r>
                      <a:r>
                        <a:rPr lang="zh-CN" altLang="en-US" sz="1600"/>
                        <a:t>初</a:t>
                      </a:r>
                      <a:endParaRPr lang="zh-CN" altLang="en-US" sz="1600"/>
                    </a:p>
                  </a:txBody>
                  <a:tcPr marL="254000" marR="254000" marT="76200" marB="76200" anchor="ctr" anchorCtr="0"/>
                </a:tc>
                <a:tc>
                  <a:txBody>
                    <a:bodyPr/>
                    <a:p>
                      <a:pPr marL="0" indent="0" algn="ctr" fontAlgn="t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600" b="1">
                          <a:solidFill>
                            <a:schemeClr val="tx1"/>
                          </a:solidFill>
                        </a:rPr>
                        <a:t>预报名</a:t>
                      </a:r>
                      <a:endParaRPr lang="zh-CN" altLang="en-US" sz="1600" b="1">
                        <a:solidFill>
                          <a:schemeClr val="tx1"/>
                        </a:solidFill>
                      </a:endParaRPr>
                    </a:p>
                  </a:txBody>
                  <a:tcPr marL="254000" marR="254000" marT="76200" marB="76200" anchor="ctr" anchorCtr="0"/>
                </a:tc>
              </a:tr>
              <a:tr h="427355">
                <a:tc>
                  <a:txBody>
                    <a:bodyPr/>
                    <a:p>
                      <a:pPr marL="0" indent="0" algn="ctr" fontAlgn="base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600"/>
                        <a:t>10 </a:t>
                      </a:r>
                      <a:r>
                        <a:rPr lang="zh-CN" altLang="en-US" sz="1600"/>
                        <a:t>月初</a:t>
                      </a:r>
                      <a:r>
                        <a:rPr lang="en-US" altLang="zh-CN" sz="1600"/>
                        <a:t>/</a:t>
                      </a:r>
                      <a:r>
                        <a:rPr lang="zh-CN" altLang="en-US" sz="1600"/>
                        <a:t>中旬</a:t>
                      </a:r>
                      <a:endParaRPr lang="zh-CN" altLang="en-US" sz="1600"/>
                    </a:p>
                  </a:txBody>
                  <a:tcPr marL="254000" marR="254000" marT="76200" marB="76200" anchor="ctr" anchorCtr="0"/>
                </a:tc>
                <a:tc>
                  <a:txBody>
                    <a:bodyPr/>
                    <a:p>
                      <a:pPr marL="0" indent="0" algn="ctr" fontAlgn="t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600"/>
                        <a:t>正式报名</a:t>
                      </a:r>
                      <a:endParaRPr lang="zh-CN" altLang="en-US" sz="1600"/>
                    </a:p>
                  </a:txBody>
                  <a:tcPr marL="254000" marR="254000" marT="76200" marB="76200" anchor="ctr" anchorCtr="0"/>
                </a:tc>
              </a:tr>
              <a:tr h="427990">
                <a:tc>
                  <a:txBody>
                    <a:bodyPr/>
                    <a:p>
                      <a:pPr marL="0" indent="0" algn="ctr" fontAlgn="base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600"/>
                        <a:t> </a:t>
                      </a:r>
                      <a:r>
                        <a:rPr lang="en-US" altLang="zh-CN" sz="1600"/>
                        <a:t>10 </a:t>
                      </a:r>
                      <a:r>
                        <a:rPr lang="zh-CN" altLang="en-US" sz="1600"/>
                        <a:t>月底</a:t>
                      </a:r>
                      <a:r>
                        <a:rPr lang="en-US" altLang="zh-CN" sz="1600"/>
                        <a:t>-11 </a:t>
                      </a:r>
                      <a:r>
                        <a:rPr lang="zh-CN" altLang="en-US" sz="1600"/>
                        <a:t>月初</a:t>
                      </a:r>
                      <a:endParaRPr lang="zh-CN" altLang="en-US" sz="1600"/>
                    </a:p>
                  </a:txBody>
                  <a:tcPr marL="254000" marR="254000" marT="76200" marB="76200" anchor="ctr" anchorCtr="0"/>
                </a:tc>
                <a:tc>
                  <a:txBody>
                    <a:bodyPr/>
                    <a:p>
                      <a:pPr marL="0" indent="0" algn="ctr" fontAlgn="t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600" b="1"/>
                        <a:t>网上确认</a:t>
                      </a:r>
                      <a:endParaRPr lang="zh-CN" altLang="en-US" sz="1600" b="1"/>
                    </a:p>
                  </a:txBody>
                  <a:tcPr marL="254000" marR="254000" marT="76200" marB="76200" anchor="ctr" anchorCtr="0"/>
                </a:tc>
              </a:tr>
              <a:tr h="427355">
                <a:tc>
                  <a:txBody>
                    <a:bodyPr/>
                    <a:p>
                      <a:pPr marL="0" indent="0" algn="ctr" fontAlgn="base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600"/>
                        <a:t>12 </a:t>
                      </a:r>
                      <a:r>
                        <a:rPr lang="zh-CN" altLang="en-US" sz="1600"/>
                        <a:t>月中旬到</a:t>
                      </a:r>
                      <a:r>
                        <a:rPr lang="zh-CN" altLang="en-US" sz="1600"/>
                        <a:t>考前</a:t>
                      </a:r>
                      <a:endParaRPr lang="zh-CN" altLang="en-US" sz="1600"/>
                    </a:p>
                  </a:txBody>
                  <a:tcPr marL="254000" marR="254000" marT="76200" marB="76200" anchor="ctr" anchorCtr="0"/>
                </a:tc>
                <a:tc>
                  <a:txBody>
                    <a:bodyPr/>
                    <a:p>
                      <a:pPr marL="0" indent="0" algn="ctr" fontAlgn="t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600"/>
                        <a:t>打印准考证</a:t>
                      </a:r>
                      <a:endParaRPr lang="zh-CN" altLang="en-US" sz="1600"/>
                    </a:p>
                  </a:txBody>
                  <a:tcPr marL="254000" marR="254000" marT="76200" marB="76200" anchor="ctr" anchorCtr="0"/>
                </a:tc>
              </a:tr>
              <a:tr h="679450">
                <a:tc>
                  <a:txBody>
                    <a:bodyPr/>
                    <a:p>
                      <a:pPr marL="0" indent="0" algn="ctr" fontAlgn="base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600"/>
                        <a:t> </a:t>
                      </a:r>
                      <a:r>
                        <a:rPr lang="en-US" altLang="zh-CN" sz="1600"/>
                        <a:t>12 </a:t>
                      </a:r>
                      <a:r>
                        <a:rPr lang="zh-CN" altLang="en-US" sz="1600"/>
                        <a:t>月</a:t>
                      </a:r>
                      <a:r>
                        <a:rPr lang="zh-CN" altLang="en-US" sz="1600"/>
                        <a:t>底</a:t>
                      </a:r>
                      <a:endParaRPr lang="zh-CN" altLang="en-US" sz="1600"/>
                    </a:p>
                  </a:txBody>
                  <a:tcPr marL="254000" marR="254000" marT="76200" marB="76200" anchor="ctr" anchorCtr="0"/>
                </a:tc>
                <a:tc>
                  <a:txBody>
                    <a:bodyPr/>
                    <a:p>
                      <a:pPr marL="0" indent="0" algn="ctr" fontAlgn="t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600" b="1"/>
                        <a:t>初试</a:t>
                      </a:r>
                      <a:endParaRPr lang="zh-CN" altLang="en-US" sz="1600" b="1"/>
                    </a:p>
                  </a:txBody>
                  <a:tcPr marL="254000" marR="254000" marT="76200" marB="76200" anchor="ctr" anchorCtr="0"/>
                </a:tc>
              </a:tr>
              <a:tr h="680085">
                <a:tc>
                  <a:txBody>
                    <a:bodyPr/>
                    <a:p>
                      <a:pPr marL="0" indent="0" algn="ctr" fontAlgn="base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600"/>
                        <a:t>转年</a:t>
                      </a:r>
                      <a:r>
                        <a:rPr lang="en-US" altLang="zh-CN" sz="1600"/>
                        <a:t>2 </a:t>
                      </a:r>
                      <a:r>
                        <a:rPr lang="zh-CN" altLang="en-US" sz="1600"/>
                        <a:t>月中下旬</a:t>
                      </a:r>
                      <a:endParaRPr lang="zh-CN" altLang="en-US" sz="1600"/>
                    </a:p>
                  </a:txBody>
                  <a:tcPr marL="254000" marR="254000" marT="76200" marB="76200" anchor="ctr" anchorCtr="0"/>
                </a:tc>
                <a:tc>
                  <a:txBody>
                    <a:bodyPr/>
                    <a:p>
                      <a:pPr marL="0" indent="0" algn="ctr" fontAlgn="t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600"/>
                        <a:t>初试成绩查询</a:t>
                      </a:r>
                      <a:r>
                        <a:rPr lang="en-US" altLang="zh-CN" sz="1600"/>
                        <a:t>+</a:t>
                      </a:r>
                      <a:r>
                        <a:rPr lang="zh-CN" altLang="en-US" sz="1600"/>
                        <a:t>国家线</a:t>
                      </a:r>
                      <a:endParaRPr lang="zh-CN" altLang="en-US" sz="1600"/>
                    </a:p>
                  </a:txBody>
                  <a:tcPr marL="254000" marR="254000" marT="76200" marB="76200" anchor="ctr" anchorCtr="0"/>
                </a:tc>
              </a:tr>
              <a:tr h="679450">
                <a:tc>
                  <a:txBody>
                    <a:bodyPr/>
                    <a:p>
                      <a:pPr marL="0" indent="0" algn="ctr" fontAlgn="base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600"/>
                        <a:t>3</a:t>
                      </a:r>
                      <a:r>
                        <a:rPr lang="zh-CN" altLang="en-US" sz="1600"/>
                        <a:t>月初</a:t>
                      </a:r>
                      <a:r>
                        <a:rPr lang="en-US" altLang="zh-CN" sz="1600"/>
                        <a:t>/</a:t>
                      </a:r>
                      <a:r>
                        <a:rPr lang="zh-CN" altLang="en-US" sz="1600"/>
                        <a:t>中旬</a:t>
                      </a:r>
                      <a:endParaRPr lang="zh-CN" altLang="en-US" sz="1600"/>
                    </a:p>
                  </a:txBody>
                  <a:tcPr marL="254000" marR="254000" marT="76200" marB="76200" anchor="ctr" anchorCtr="0"/>
                </a:tc>
                <a:tc>
                  <a:txBody>
                    <a:bodyPr/>
                    <a:p>
                      <a:pPr marL="0" indent="0" algn="ctr" fontAlgn="t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600"/>
                        <a:t>各院校</a:t>
                      </a:r>
                      <a:r>
                        <a:rPr lang="zh-CN" altLang="en-US" sz="1600"/>
                        <a:t>划线</a:t>
                      </a:r>
                      <a:endParaRPr lang="zh-CN" altLang="en-US" sz="1600"/>
                    </a:p>
                  </a:txBody>
                  <a:tcPr marL="254000" marR="254000" marT="76200" marB="76200" anchor="ctr" anchorCtr="0"/>
                </a:tc>
              </a:tr>
              <a:tr h="680085">
                <a:tc>
                  <a:txBody>
                    <a:bodyPr/>
                    <a:p>
                      <a:pPr marL="0" indent="0" algn="ctr" fontAlgn="base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600"/>
                        <a:t>3 </a:t>
                      </a:r>
                      <a:r>
                        <a:rPr lang="zh-CN" altLang="en-US" sz="1600"/>
                        <a:t>月中下旬</a:t>
                      </a:r>
                      <a:endParaRPr lang="zh-CN" altLang="en-US" sz="1600"/>
                    </a:p>
                  </a:txBody>
                  <a:tcPr marL="254000" marR="254000" marT="76200" marB="76200" anchor="ctr" anchorCtr="0"/>
                </a:tc>
                <a:tc>
                  <a:txBody>
                    <a:bodyPr/>
                    <a:p>
                      <a:pPr marL="0" indent="0" algn="ctr" fontAlgn="t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600"/>
                        <a:t>一志愿复试 </a:t>
                      </a:r>
                      <a:endParaRPr lang="zh-CN" altLang="en-US" sz="1600"/>
                    </a:p>
                  </a:txBody>
                  <a:tcPr marL="254000" marR="254000" marT="76200" marB="76200" anchor="ctr" anchorCtr="0"/>
                </a:tc>
              </a:tr>
              <a:tr h="427355">
                <a:tc>
                  <a:txBody>
                    <a:bodyPr/>
                    <a:p>
                      <a:pPr marL="0" indent="0" algn="ctr" fontAlgn="base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sz="1600"/>
                        <a:t>3</a:t>
                      </a:r>
                      <a:r>
                        <a:rPr lang="zh-CN" altLang="en-US" sz="1600"/>
                        <a:t>月底</a:t>
                      </a:r>
                      <a:r>
                        <a:rPr lang="en-US" altLang="zh-CN" sz="1600"/>
                        <a:t>/4</a:t>
                      </a:r>
                      <a:r>
                        <a:rPr lang="zh-CN" altLang="en-US" sz="1600"/>
                        <a:t>月</a:t>
                      </a:r>
                      <a:r>
                        <a:rPr lang="zh-CN" altLang="en-US" sz="1600"/>
                        <a:t>初</a:t>
                      </a:r>
                      <a:endParaRPr lang="zh-CN" altLang="en-US" sz="1600"/>
                    </a:p>
                  </a:txBody>
                  <a:tcPr marL="254000" marR="254000" marT="76200" marB="76200" anchor="ctr" anchorCtr="0"/>
                </a:tc>
                <a:tc>
                  <a:txBody>
                    <a:bodyPr/>
                    <a:p>
                      <a:pPr marL="0" indent="0" algn="ctr" fontAlgn="t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600"/>
                        <a:t>调剂</a:t>
                      </a:r>
                      <a:endParaRPr lang="zh-CN" altLang="en-US" sz="1600"/>
                    </a:p>
                  </a:txBody>
                  <a:tcPr marL="254000" marR="254000" marT="76200" marB="76200" anchor="ctr" anchorCtr="0"/>
                </a:tc>
              </a:tr>
            </a:tbl>
          </a:graphicData>
        </a:graphic>
      </p:graphicFrame>
    </p:spTree>
  </p:cSld>
  <p:clrMapOvr>
    <a:masterClrMapping/>
  </p:clrMapOvr>
  <p:transition spd="slow" advClick="0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花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9237345" y="-1270"/>
            <a:ext cx="2954655" cy="1606550"/>
          </a:xfrm>
          <a:prstGeom prst="rect">
            <a:avLst/>
          </a:prstGeom>
        </p:spPr>
      </p:pic>
      <p:pic>
        <p:nvPicPr>
          <p:cNvPr id="2" name="图片 1" descr="标志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755" y="322580"/>
            <a:ext cx="556895" cy="535305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1056640" y="406400"/>
            <a:ext cx="251904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2400" b="1" dirty="0">
                <a:solidFill>
                  <a:srgbClr val="4C4C52"/>
                </a:solidFill>
                <a:latin typeface="微软雅黑" panose="020B0503020204020204" charset="-122"/>
                <a:ea typeface="微软雅黑" panose="020B0503020204020204" charset="-122"/>
              </a:rPr>
              <a:t>数学复习</a:t>
            </a:r>
            <a:endParaRPr lang="zh-CN" altLang="en-US" sz="2400" b="1" dirty="0">
              <a:solidFill>
                <a:srgbClr val="4C4C52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6" name="文本框 118"/>
          <p:cNvSpPr txBox="1"/>
          <p:nvPr/>
        </p:nvSpPr>
        <p:spPr>
          <a:xfrm>
            <a:off x="6775268" y="1819872"/>
            <a:ext cx="4172585" cy="3999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根据自己的的数学基础安排时间，</a:t>
            </a:r>
            <a:endParaRPr lang="en-US" altLang="zh-CN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一般</a:t>
            </a:r>
            <a:r>
              <a:rPr lang="zh-CN" altLang="en-US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在</a:t>
            </a:r>
            <a:r>
              <a:rPr lang="en-US" altLang="zh-CN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3</a:t>
            </a:r>
            <a:r>
              <a:rPr lang="zh-CN" altLang="en-US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个月</a:t>
            </a:r>
            <a:r>
              <a:rPr lang="en-US" altLang="zh-CN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-4</a:t>
            </a:r>
            <a:r>
              <a:rPr lang="zh-CN" altLang="en-US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个月</a:t>
            </a:r>
            <a:r>
              <a:rPr lang="zh-CN" altLang="en-US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左右</a:t>
            </a:r>
            <a:endParaRPr lang="zh-CN" altLang="en-US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打好基础很关键</a:t>
            </a:r>
            <a:endParaRPr lang="zh-CN" altLang="en-US" sz="2000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endParaRPr lang="en-US" altLang="zh-CN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r>
              <a:rPr lang="zh-CN" altLang="en-US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我的复习安排：高数</a:t>
            </a:r>
            <a:r>
              <a:rPr lang="en-US" altLang="zh-CN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--</a:t>
            </a:r>
            <a:r>
              <a:rPr lang="zh-CN" altLang="en-US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线代</a:t>
            </a:r>
            <a:r>
              <a:rPr lang="en-US" altLang="zh-CN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--</a:t>
            </a:r>
            <a:r>
              <a:rPr lang="zh-CN" altLang="en-US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概统</a:t>
            </a:r>
            <a:endParaRPr lang="zh-CN" altLang="en-US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endParaRPr lang="zh-CN" altLang="en-US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r>
              <a:rPr lang="zh-CN" altLang="en-US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使用课本：</a:t>
            </a:r>
            <a:endParaRPr lang="zh-CN" altLang="en-US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r>
              <a:rPr lang="zh-CN" altLang="en-US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（</a:t>
            </a:r>
            <a:r>
              <a:rPr lang="en-US" altLang="zh-CN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1</a:t>
            </a:r>
            <a:r>
              <a:rPr lang="zh-CN" altLang="en-US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）张宇基础</a:t>
            </a:r>
            <a:r>
              <a:rPr lang="en-US" altLang="zh-CN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30</a:t>
            </a:r>
            <a:r>
              <a:rPr lang="zh-CN" altLang="en-US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讲高数部分</a:t>
            </a:r>
            <a:endParaRPr lang="zh-CN" altLang="en-US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r>
              <a:rPr lang="zh-CN" altLang="en-US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（</a:t>
            </a:r>
            <a:r>
              <a:rPr lang="en-US" altLang="zh-CN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2</a:t>
            </a:r>
            <a:r>
              <a:rPr lang="zh-CN" altLang="en-US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）复习全书</a:t>
            </a:r>
            <a:r>
              <a:rPr lang="en-US" altLang="zh-CN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·</a:t>
            </a:r>
            <a:r>
              <a:rPr lang="zh-CN" altLang="en-US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基础篇（李永乐老师）</a:t>
            </a:r>
            <a:endParaRPr lang="zh-CN" altLang="en-US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r>
              <a:rPr lang="zh-CN" altLang="en-US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（</a:t>
            </a:r>
            <a:r>
              <a:rPr lang="en-US" altLang="zh-CN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3</a:t>
            </a:r>
            <a:r>
              <a:rPr lang="zh-CN" altLang="en-US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）方浩概统基础</a:t>
            </a:r>
            <a:endParaRPr lang="zh-CN" altLang="en-US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endParaRPr lang="zh-CN" altLang="en-US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r>
              <a:rPr lang="zh-CN" altLang="en-US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习题：</a:t>
            </a:r>
            <a:endParaRPr lang="zh-CN" altLang="en-US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r>
              <a:rPr lang="zh-CN" altLang="en-US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（</a:t>
            </a:r>
            <a:r>
              <a:rPr lang="en-US" altLang="zh-CN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1</a:t>
            </a:r>
            <a:r>
              <a:rPr lang="zh-CN" altLang="en-US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）张宇</a:t>
            </a:r>
            <a:r>
              <a:rPr lang="en-US" altLang="zh-CN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1000</a:t>
            </a:r>
            <a:r>
              <a:rPr lang="zh-CN" altLang="en-US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题基础部分</a:t>
            </a:r>
            <a:endParaRPr lang="zh-CN" altLang="en-US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r>
              <a:rPr lang="zh-CN" altLang="en-US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（</a:t>
            </a:r>
            <a:r>
              <a:rPr lang="en-US" altLang="zh-CN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2</a:t>
            </a:r>
            <a:r>
              <a:rPr lang="zh-CN" altLang="en-US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）</a:t>
            </a:r>
            <a:r>
              <a:rPr lang="en-US" altLang="zh-CN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660</a:t>
            </a:r>
            <a:r>
              <a:rPr lang="zh-CN" altLang="en-US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重点题</a:t>
            </a:r>
            <a:endParaRPr lang="zh-CN" altLang="en-US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2" name="文本框 119"/>
          <p:cNvSpPr txBox="1"/>
          <p:nvPr/>
        </p:nvSpPr>
        <p:spPr>
          <a:xfrm>
            <a:off x="6775450" y="1143635"/>
            <a:ext cx="332422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400" b="1" dirty="0">
                <a:solidFill>
                  <a:srgbClr val="4C4C52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基础阶段：</a:t>
            </a:r>
            <a:r>
              <a:rPr lang="en-US" altLang="zh-CN" sz="2400" b="1" dirty="0">
                <a:solidFill>
                  <a:srgbClr val="4C4C52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3</a:t>
            </a:r>
            <a:r>
              <a:rPr lang="zh-CN" altLang="en-US" sz="2400" b="1" dirty="0">
                <a:solidFill>
                  <a:srgbClr val="4C4C52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月底</a:t>
            </a:r>
            <a:r>
              <a:rPr lang="en-US" altLang="zh-CN" sz="2400" b="1" dirty="0">
                <a:solidFill>
                  <a:srgbClr val="4C4C52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-7</a:t>
            </a:r>
            <a:r>
              <a:rPr lang="zh-CN" altLang="en-US" sz="2400" b="1" dirty="0">
                <a:solidFill>
                  <a:srgbClr val="4C4C52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月</a:t>
            </a:r>
            <a:endParaRPr lang="zh-CN" altLang="en-US" sz="2400" b="1" dirty="0">
              <a:solidFill>
                <a:srgbClr val="4C4C52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167" y="1030980"/>
            <a:ext cx="2548243" cy="2548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5120" y="1030979"/>
            <a:ext cx="2084926" cy="2548243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7792" y="3729445"/>
            <a:ext cx="2178941" cy="300877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5755" y="3912235"/>
            <a:ext cx="2649855" cy="2514600"/>
          </a:xfrm>
          <a:prstGeom prst="rect">
            <a:avLst/>
          </a:prstGeom>
        </p:spPr>
      </p:pic>
    </p:spTree>
  </p:cSld>
  <p:clrMapOvr>
    <a:masterClrMapping/>
  </p:clrMapOvr>
  <p:transition spd="slow" advClick="0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6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花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9237345" y="-1270"/>
            <a:ext cx="2954655" cy="1606550"/>
          </a:xfrm>
          <a:prstGeom prst="rect">
            <a:avLst/>
          </a:prstGeom>
        </p:spPr>
      </p:pic>
      <p:pic>
        <p:nvPicPr>
          <p:cNvPr id="2" name="图片 1" descr="标志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755" y="322580"/>
            <a:ext cx="556895" cy="535305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1056640" y="406400"/>
            <a:ext cx="251904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2400" b="1" dirty="0">
                <a:solidFill>
                  <a:srgbClr val="4C4C52"/>
                </a:solidFill>
                <a:latin typeface="微软雅黑" panose="020B0503020204020204" charset="-122"/>
                <a:ea typeface="微软雅黑" panose="020B0503020204020204" charset="-122"/>
              </a:rPr>
              <a:t>数学复习</a:t>
            </a:r>
            <a:endParaRPr lang="zh-CN" altLang="en-US" sz="2400" b="1" dirty="0">
              <a:solidFill>
                <a:srgbClr val="4C4C52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6" name="文本框 118"/>
          <p:cNvSpPr txBox="1"/>
          <p:nvPr/>
        </p:nvSpPr>
        <p:spPr>
          <a:xfrm>
            <a:off x="6775267" y="1744067"/>
            <a:ext cx="4172585" cy="4246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巩固基础阶段所学知识，要将知识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串联起来</a:t>
            </a:r>
            <a:endParaRPr lang="zh-CN" altLang="en-US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针对掌握不好的部分，进行</a:t>
            </a:r>
            <a:r>
              <a:rPr lang="zh-CN" altLang="en-US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专题训练</a:t>
            </a:r>
            <a:endParaRPr lang="zh-CN" altLang="en-US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endParaRPr lang="en-US" altLang="zh-CN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r>
              <a:rPr lang="zh-CN" altLang="en-US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使用课本：</a:t>
            </a:r>
            <a:endParaRPr lang="zh-CN" altLang="en-US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r>
              <a:rPr lang="zh-CN" altLang="en-US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（</a:t>
            </a:r>
            <a:r>
              <a:rPr lang="en-US" altLang="zh-CN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1</a:t>
            </a:r>
            <a:r>
              <a:rPr lang="zh-CN" altLang="en-US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）张宇</a:t>
            </a:r>
            <a:r>
              <a:rPr lang="en-US" altLang="zh-CN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36</a:t>
            </a:r>
            <a:r>
              <a:rPr lang="zh-CN" altLang="en-US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讲（高数部分）</a:t>
            </a:r>
            <a:endParaRPr lang="zh-CN" altLang="en-US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r>
              <a:rPr lang="zh-CN" altLang="en-US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（</a:t>
            </a:r>
            <a:r>
              <a:rPr lang="en-US" altLang="zh-CN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2</a:t>
            </a:r>
            <a:r>
              <a:rPr lang="zh-CN" altLang="en-US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）李永乐线代辅导讲义</a:t>
            </a:r>
            <a:endParaRPr lang="zh-CN" altLang="en-US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r>
              <a:rPr lang="zh-CN" altLang="en-US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（</a:t>
            </a:r>
            <a:r>
              <a:rPr lang="en-US" altLang="zh-CN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3</a:t>
            </a:r>
            <a:r>
              <a:rPr lang="zh-CN" altLang="en-US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）方浩强化（强推）</a:t>
            </a:r>
            <a:endParaRPr lang="zh-CN" altLang="en-US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endParaRPr lang="zh-CN" altLang="en-US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r>
              <a:rPr lang="zh-CN" altLang="en-US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使用习题：</a:t>
            </a:r>
            <a:endParaRPr lang="zh-CN" altLang="en-US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r>
              <a:rPr lang="zh-CN" altLang="en-US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（</a:t>
            </a:r>
            <a:r>
              <a:rPr lang="en-US" altLang="zh-CN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1</a:t>
            </a:r>
            <a:r>
              <a:rPr lang="zh-CN" altLang="en-US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）张宇</a:t>
            </a:r>
            <a:r>
              <a:rPr lang="en-US" altLang="zh-CN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1000</a:t>
            </a:r>
            <a:r>
              <a:rPr lang="zh-CN" altLang="en-US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题强化</a:t>
            </a:r>
            <a:endParaRPr lang="zh-CN" altLang="en-US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endParaRPr lang="en-US" altLang="zh-CN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r>
              <a:rPr lang="zh-CN" altLang="en-US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一些推荐：</a:t>
            </a:r>
            <a:endParaRPr lang="zh-CN" altLang="en-US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r>
              <a:rPr lang="zh-CN" altLang="en-US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（</a:t>
            </a:r>
            <a:r>
              <a:rPr lang="en-US" altLang="zh-CN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1</a:t>
            </a:r>
            <a:r>
              <a:rPr lang="zh-CN" altLang="en-US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）</a:t>
            </a:r>
            <a:r>
              <a:rPr lang="en-US" altLang="zh-CN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epsilon-delta</a:t>
            </a:r>
            <a:r>
              <a:rPr lang="zh-CN" altLang="en-US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强化</a:t>
            </a:r>
            <a:endParaRPr lang="zh-CN" altLang="en-US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r>
              <a:rPr lang="zh-CN" altLang="en-US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（</a:t>
            </a:r>
            <a:r>
              <a:rPr lang="en-US" altLang="zh-CN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2</a:t>
            </a:r>
            <a:r>
              <a:rPr lang="zh-CN" altLang="en-US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）</a:t>
            </a:r>
            <a:r>
              <a:rPr lang="en-US" altLang="zh-CN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kira</a:t>
            </a:r>
            <a:r>
              <a:rPr lang="zh-CN" altLang="en-US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线代概统串讲</a:t>
            </a:r>
            <a:endParaRPr lang="zh-CN" altLang="en-US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2" name="文本框 119"/>
          <p:cNvSpPr txBox="1"/>
          <p:nvPr/>
        </p:nvSpPr>
        <p:spPr>
          <a:xfrm>
            <a:off x="6775267" y="1143615"/>
            <a:ext cx="306759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400" b="1" dirty="0">
                <a:solidFill>
                  <a:srgbClr val="4C4C52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强化阶段：</a:t>
            </a:r>
            <a:r>
              <a:rPr lang="en-US" altLang="zh-CN" sz="2400" b="1" dirty="0">
                <a:solidFill>
                  <a:srgbClr val="4C4C52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7</a:t>
            </a:r>
            <a:r>
              <a:rPr lang="zh-CN" altLang="en-US" sz="2400" b="1" dirty="0">
                <a:solidFill>
                  <a:srgbClr val="4C4C52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月</a:t>
            </a:r>
            <a:r>
              <a:rPr lang="en-US" altLang="zh-CN" sz="2400" b="1" dirty="0">
                <a:solidFill>
                  <a:srgbClr val="4C4C52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-10</a:t>
            </a:r>
            <a:r>
              <a:rPr lang="zh-CN" altLang="en-US" sz="2400" b="1" dirty="0">
                <a:solidFill>
                  <a:srgbClr val="4C4C52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月</a:t>
            </a:r>
            <a:endParaRPr lang="zh-CN" altLang="en-US" sz="2400" b="1" dirty="0">
              <a:solidFill>
                <a:srgbClr val="4C4C52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5119" y="1030979"/>
            <a:ext cx="2201613" cy="269086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231" y="1067637"/>
            <a:ext cx="2328796" cy="244022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rcRect t="7025" b="23213"/>
          <a:stretch>
            <a:fillRect/>
          </a:stretch>
        </p:blipFill>
        <p:spPr>
          <a:xfrm>
            <a:off x="1281430" y="3800475"/>
            <a:ext cx="3674110" cy="2563495"/>
          </a:xfrm>
          <a:prstGeom prst="rect">
            <a:avLst/>
          </a:prstGeom>
        </p:spPr>
      </p:pic>
    </p:spTree>
  </p:cSld>
  <p:clrMapOvr>
    <a:masterClrMapping/>
  </p:clrMapOvr>
  <p:transition spd="slow" advClick="0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6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花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9237345" y="-1270"/>
            <a:ext cx="2954655" cy="1606550"/>
          </a:xfrm>
          <a:prstGeom prst="rect">
            <a:avLst/>
          </a:prstGeom>
        </p:spPr>
      </p:pic>
      <p:pic>
        <p:nvPicPr>
          <p:cNvPr id="2" name="图片 1" descr="标志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755" y="322580"/>
            <a:ext cx="556895" cy="535305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1056640" y="406400"/>
            <a:ext cx="251904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2400" b="1" dirty="0">
                <a:solidFill>
                  <a:srgbClr val="4C4C52"/>
                </a:solidFill>
                <a:latin typeface="微软雅黑" panose="020B0503020204020204" charset="-122"/>
                <a:ea typeface="微软雅黑" panose="020B0503020204020204" charset="-122"/>
              </a:rPr>
              <a:t>数学复习</a:t>
            </a:r>
            <a:endParaRPr lang="zh-CN" altLang="en-US" sz="2400" b="1" dirty="0">
              <a:solidFill>
                <a:srgbClr val="4C4C52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6" name="文本框 118"/>
          <p:cNvSpPr txBox="1"/>
          <p:nvPr/>
        </p:nvSpPr>
        <p:spPr>
          <a:xfrm>
            <a:off x="6161312" y="2390678"/>
            <a:ext cx="4334693" cy="3599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主线任务：刷套卷</a:t>
            </a: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+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总结</a:t>
            </a:r>
            <a:endParaRPr lang="zh-CN" altLang="en-US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（如果有掌握不好的，依旧可以专项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刷）</a:t>
            </a:r>
            <a:endParaRPr lang="zh-CN" altLang="en-US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保证考前模拟若干次，对时间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有所把控</a:t>
            </a:r>
            <a:endParaRPr lang="zh-CN" altLang="en-US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endParaRPr lang="zh-CN" altLang="en-US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使用资料：</a:t>
            </a:r>
            <a:endParaRPr lang="zh-CN" altLang="en-US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（</a:t>
            </a: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1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）李林</a:t>
            </a: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6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套卷</a:t>
            </a:r>
            <a:endParaRPr lang="zh-CN" altLang="en-US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（</a:t>
            </a: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2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）李林</a:t>
            </a: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4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套卷</a:t>
            </a:r>
            <a:endParaRPr lang="zh-CN" altLang="en-US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（</a:t>
            </a: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3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）欧几里得模考（参加过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两次）</a:t>
            </a:r>
            <a:endParaRPr lang="zh-CN" altLang="en-US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r>
              <a:rPr lang="zh-CN" altLang="en-US" b="1" dirty="0">
                <a:solidFill>
                  <a:srgbClr val="E73734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（</a:t>
            </a:r>
            <a:r>
              <a:rPr lang="en-US" altLang="zh-CN" b="1" dirty="0">
                <a:solidFill>
                  <a:srgbClr val="E73734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4</a:t>
            </a:r>
            <a:r>
              <a:rPr lang="zh-CN" altLang="en-US" b="1" dirty="0">
                <a:solidFill>
                  <a:srgbClr val="E73734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）真题</a:t>
            </a:r>
            <a:r>
              <a:rPr lang="zh-CN" altLang="en-US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（推荐李艳芳老师的）</a:t>
            </a:r>
            <a:endParaRPr lang="en-US" altLang="zh-CN" b="1" dirty="0">
              <a:solidFill>
                <a:srgbClr val="E73734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endParaRPr lang="zh-CN" altLang="en-US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请永远记住，真题是最重要的</a:t>
            </a:r>
            <a:endParaRPr lang="en-US" altLang="zh-CN" sz="2400" b="1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endParaRPr lang="en-US" altLang="zh-CN" sz="2400" b="1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2" name="文本框 119"/>
          <p:cNvSpPr txBox="1"/>
          <p:nvPr/>
        </p:nvSpPr>
        <p:spPr>
          <a:xfrm>
            <a:off x="6161312" y="1790226"/>
            <a:ext cx="3257007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400" b="1" dirty="0">
                <a:solidFill>
                  <a:srgbClr val="4C4C52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冲刺阶段：</a:t>
            </a:r>
            <a:r>
              <a:rPr lang="en-US" altLang="zh-CN" sz="2400" b="1" dirty="0">
                <a:solidFill>
                  <a:srgbClr val="4C4C52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10</a:t>
            </a:r>
            <a:r>
              <a:rPr lang="zh-CN" altLang="en-US" sz="2400" b="1" dirty="0">
                <a:solidFill>
                  <a:srgbClr val="4C4C52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月</a:t>
            </a:r>
            <a:r>
              <a:rPr lang="en-US" altLang="zh-CN" sz="2400" b="1" dirty="0">
                <a:solidFill>
                  <a:srgbClr val="4C4C52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-12</a:t>
            </a:r>
            <a:r>
              <a:rPr lang="zh-CN" altLang="en-US" sz="2400" b="1" dirty="0">
                <a:solidFill>
                  <a:srgbClr val="4C4C52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月</a:t>
            </a:r>
            <a:endParaRPr lang="zh-CN" altLang="en-US" sz="2400" b="1" dirty="0">
              <a:solidFill>
                <a:srgbClr val="4C4C52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4390" y="4018280"/>
            <a:ext cx="3745230" cy="258381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rcRect t="16770"/>
          <a:stretch>
            <a:fillRect/>
          </a:stretch>
        </p:blipFill>
        <p:spPr>
          <a:xfrm>
            <a:off x="325755" y="1142365"/>
            <a:ext cx="3676015" cy="2738755"/>
          </a:xfrm>
          <a:prstGeom prst="rect">
            <a:avLst/>
          </a:prstGeom>
        </p:spPr>
      </p:pic>
    </p:spTree>
  </p:cSld>
  <p:clrMapOvr>
    <a:masterClrMapping/>
  </p:clrMapOvr>
  <p:transition spd="slow" advClick="0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6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花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9237345" y="-1270"/>
            <a:ext cx="2954655" cy="1606550"/>
          </a:xfrm>
          <a:prstGeom prst="rect">
            <a:avLst/>
          </a:prstGeom>
        </p:spPr>
      </p:pic>
      <p:pic>
        <p:nvPicPr>
          <p:cNvPr id="2" name="图片 1" descr="标志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755" y="322580"/>
            <a:ext cx="556895" cy="535305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1056640" y="406400"/>
            <a:ext cx="251904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2400" b="1" dirty="0">
                <a:solidFill>
                  <a:srgbClr val="4C4C52"/>
                </a:solidFill>
                <a:latin typeface="微软雅黑" panose="020B0503020204020204" charset="-122"/>
                <a:ea typeface="微软雅黑" panose="020B0503020204020204" charset="-122"/>
              </a:rPr>
              <a:t>专业课复习</a:t>
            </a:r>
            <a:endParaRPr lang="zh-CN" altLang="en-US" sz="2400" b="1" dirty="0">
              <a:solidFill>
                <a:srgbClr val="4C4C52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6" name="文本框 118"/>
          <p:cNvSpPr txBox="1"/>
          <p:nvPr/>
        </p:nvSpPr>
        <p:spPr>
          <a:xfrm>
            <a:off x="7209790" y="2704465"/>
            <a:ext cx="4680585" cy="34766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408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：琐碎、难记忆，容易混淆</a:t>
            </a:r>
            <a:endParaRPr lang="zh-CN" altLang="en-US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我的学习顺序：计组</a:t>
            </a: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--os--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数据结构</a:t>
            </a: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--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计网</a:t>
            </a:r>
            <a:endParaRPr lang="zh-CN" altLang="en-US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endParaRPr lang="zh-CN" altLang="en-US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经验：</a:t>
            </a:r>
            <a:endParaRPr lang="zh-CN" altLang="en-US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（</a:t>
            </a: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1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）及时总结知识点（易混易错、总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遗忘）</a:t>
            </a:r>
            <a:endParaRPr lang="zh-CN" altLang="en-US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（</a:t>
            </a: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2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）定期回顾，不要一个劲推进度</a:t>
            </a:r>
            <a:endParaRPr lang="zh-CN" altLang="en-US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r>
              <a:rPr lang="zh-CN" altLang="en-US" sz="20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基础牢固才能获得高分</a:t>
            </a:r>
            <a:endParaRPr lang="zh-CN" altLang="en-US" sz="2000" b="1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endParaRPr lang="zh-CN" altLang="en-US" sz="2000" b="1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使用资料：王道</a:t>
            </a: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408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复习指导</a:t>
            </a:r>
            <a:endParaRPr lang="zh-CN" altLang="en-US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网课：王道（看了一半左右）</a:t>
            </a:r>
            <a:endParaRPr lang="zh-CN" altLang="en-US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刷题：王道课后小题（一轮复习无需做大题）</a:t>
            </a:r>
            <a:endParaRPr lang="en-US" altLang="zh-CN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endParaRPr lang="en-US" altLang="zh-CN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2" name="文本框 119"/>
          <p:cNvSpPr txBox="1"/>
          <p:nvPr/>
        </p:nvSpPr>
        <p:spPr>
          <a:xfrm>
            <a:off x="7209877" y="2103735"/>
            <a:ext cx="402418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400" b="1" dirty="0">
                <a:solidFill>
                  <a:srgbClr val="4C4C52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专业课</a:t>
            </a:r>
            <a:r>
              <a:rPr lang="zh-CN" altLang="en-US" sz="2400" b="1" dirty="0">
                <a:solidFill>
                  <a:srgbClr val="4C4C52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基础阶段：</a:t>
            </a:r>
            <a:r>
              <a:rPr lang="en-US" altLang="zh-CN" sz="2400" b="1" dirty="0">
                <a:solidFill>
                  <a:srgbClr val="4C4C52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5</a:t>
            </a:r>
            <a:r>
              <a:rPr lang="zh-CN" altLang="en-US" sz="2400" b="1" dirty="0">
                <a:solidFill>
                  <a:srgbClr val="4C4C52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月</a:t>
            </a:r>
            <a:r>
              <a:rPr lang="en-US" altLang="zh-CN" sz="2400" b="1" dirty="0">
                <a:solidFill>
                  <a:srgbClr val="4C4C52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-8</a:t>
            </a:r>
            <a:r>
              <a:rPr lang="zh-CN" altLang="en-US" sz="2400" b="1" dirty="0">
                <a:solidFill>
                  <a:srgbClr val="4C4C52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月</a:t>
            </a:r>
            <a:endParaRPr lang="zh-CN" altLang="en-US" sz="2400" b="1" dirty="0">
              <a:solidFill>
                <a:srgbClr val="4C4C52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rcRect r="1816"/>
          <a:stretch>
            <a:fillRect/>
          </a:stretch>
        </p:blipFill>
        <p:spPr>
          <a:xfrm>
            <a:off x="506232" y="1829352"/>
            <a:ext cx="2661887" cy="295165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8714" y="1727178"/>
            <a:ext cx="2486819" cy="3156000"/>
          </a:xfrm>
          <a:prstGeom prst="rect">
            <a:avLst/>
          </a:prstGeom>
        </p:spPr>
      </p:pic>
    </p:spTree>
  </p:cSld>
  <p:clrMapOvr>
    <a:masterClrMapping/>
  </p:clrMapOvr>
  <p:transition spd="slow" advClick="0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6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花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9237345" y="-1270"/>
            <a:ext cx="2954655" cy="1606550"/>
          </a:xfrm>
          <a:prstGeom prst="rect">
            <a:avLst/>
          </a:prstGeom>
        </p:spPr>
      </p:pic>
      <p:pic>
        <p:nvPicPr>
          <p:cNvPr id="2" name="图片 1" descr="标志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755" y="322580"/>
            <a:ext cx="556895" cy="535305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1056640" y="406400"/>
            <a:ext cx="251904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2400" b="1" dirty="0">
                <a:solidFill>
                  <a:srgbClr val="4C4C52"/>
                </a:solidFill>
                <a:latin typeface="微软雅黑" panose="020B0503020204020204" charset="-122"/>
                <a:ea typeface="微软雅黑" panose="020B0503020204020204" charset="-122"/>
              </a:rPr>
              <a:t>专业课复习</a:t>
            </a:r>
            <a:endParaRPr lang="zh-CN" altLang="en-US" sz="2400" b="1" dirty="0">
              <a:solidFill>
                <a:srgbClr val="4C4C52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6" name="文本框 118"/>
          <p:cNvSpPr txBox="1"/>
          <p:nvPr/>
        </p:nvSpPr>
        <p:spPr>
          <a:xfrm>
            <a:off x="7460386" y="2793246"/>
            <a:ext cx="3553917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（</a:t>
            </a: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1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）依次回顾四本书知识点，总结一些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做题方法</a:t>
            </a:r>
            <a:endParaRPr lang="zh-CN" altLang="en-US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（</a:t>
            </a: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2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）整理</a:t>
            </a: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ds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代码题</a:t>
            </a:r>
            <a:endParaRPr lang="zh-CN" altLang="en-US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（</a:t>
            </a: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3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）</a:t>
            </a:r>
            <a:r>
              <a:rPr lang="zh-CN" altLang="en-US" sz="20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刷真题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（刷全套或小题大题分开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两次）</a:t>
            </a:r>
            <a:endParaRPr lang="zh-CN" altLang="en-US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r>
              <a:rPr lang="zh-CN" altLang="en-US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真题的思路是互通的，类似的题目会再次考察，请重视每一题！</a:t>
            </a:r>
            <a:endParaRPr lang="zh-CN" altLang="en-US" b="1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endParaRPr lang="zh-CN" altLang="en-US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使用资料：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408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真题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，王道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模拟</a:t>
            </a:r>
            <a:endParaRPr lang="zh-CN" altLang="en-US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endParaRPr lang="zh-CN" altLang="en-US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推荐：湖科大计网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强化</a:t>
            </a:r>
            <a:endParaRPr lang="zh-CN" altLang="en-US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2" name="文本框 119"/>
          <p:cNvSpPr txBox="1"/>
          <p:nvPr/>
        </p:nvSpPr>
        <p:spPr>
          <a:xfrm>
            <a:off x="7209877" y="2103735"/>
            <a:ext cx="4222781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400" b="1" dirty="0">
                <a:solidFill>
                  <a:srgbClr val="4C4C52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专业课强化</a:t>
            </a:r>
            <a:r>
              <a:rPr lang="en-US" altLang="zh-CN" sz="2400" b="1" dirty="0">
                <a:solidFill>
                  <a:srgbClr val="4C4C52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+</a:t>
            </a:r>
            <a:r>
              <a:rPr lang="zh-CN" altLang="en-US" sz="2400" b="1" dirty="0">
                <a:solidFill>
                  <a:srgbClr val="4C4C52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冲刺：</a:t>
            </a:r>
            <a:r>
              <a:rPr lang="en-US" altLang="zh-CN" sz="2400" b="1" dirty="0">
                <a:solidFill>
                  <a:srgbClr val="4C4C52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9</a:t>
            </a:r>
            <a:r>
              <a:rPr lang="zh-CN" altLang="en-US" sz="2400" b="1" dirty="0">
                <a:solidFill>
                  <a:srgbClr val="4C4C52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月</a:t>
            </a:r>
            <a:r>
              <a:rPr lang="en-US" altLang="zh-CN" sz="2400" b="1" dirty="0">
                <a:solidFill>
                  <a:srgbClr val="4C4C52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-12</a:t>
            </a:r>
            <a:r>
              <a:rPr lang="zh-CN" altLang="en-US" sz="2400" b="1" dirty="0">
                <a:solidFill>
                  <a:srgbClr val="4C4C52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月</a:t>
            </a:r>
            <a:endParaRPr lang="zh-CN" altLang="en-US" sz="2400" b="1" dirty="0">
              <a:solidFill>
                <a:srgbClr val="4C4C52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559" y="947093"/>
            <a:ext cx="4300656" cy="277494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rcRect t="48670"/>
          <a:stretch>
            <a:fillRect/>
          </a:stretch>
        </p:blipFill>
        <p:spPr>
          <a:xfrm>
            <a:off x="801370" y="3963035"/>
            <a:ext cx="4883785" cy="2506980"/>
          </a:xfrm>
          <a:prstGeom prst="rect">
            <a:avLst/>
          </a:prstGeom>
        </p:spPr>
      </p:pic>
    </p:spTree>
  </p:cSld>
  <p:clrMapOvr>
    <a:masterClrMapping/>
  </p:clrMapOvr>
  <p:transition spd="slow" advClick="0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6" grpId="0"/>
      <p:bldP spid="12" grpId="0"/>
    </p:bldLst>
  </p:timing>
</p:sld>
</file>

<file path=ppt/tags/tag1.xml><?xml version="1.0" encoding="utf-8"?>
<p:tagLst xmlns:p="http://schemas.openxmlformats.org/presentationml/2006/main">
  <p:tag name="TABLE_ENDDRAG_ORIGIN_RECT" val="393*90"/>
  <p:tag name="TABLE_ENDDRAG_RECT" val="422*225*393*90"/>
</p:tagLst>
</file>

<file path=ppt/tags/tag10.xml><?xml version="1.0" encoding="utf-8"?>
<p:tagLst xmlns:p="http://schemas.openxmlformats.org/presentationml/2006/main">
  <p:tag name="KSO_WM_DIAGRAM_VIRTUALLY_FRAME" val="{&quot;height&quot;:174.15,&quot;left&quot;:156.85,&quot;top&quot;:207.95,&quot;width&quot;:665.9331496062993}"/>
</p:tagLst>
</file>

<file path=ppt/tags/tag11.xml><?xml version="1.0" encoding="utf-8"?>
<p:tagLst xmlns:p="http://schemas.openxmlformats.org/presentationml/2006/main">
  <p:tag name="KSO_WM_DIAGRAM_VIRTUALLY_FRAME" val="{&quot;height&quot;:174.15,&quot;left&quot;:156.85,&quot;top&quot;:207.95,&quot;width&quot;:665.9331496062993}"/>
</p:tagLst>
</file>

<file path=ppt/tags/tag12.xml><?xml version="1.0" encoding="utf-8"?>
<p:tagLst xmlns:p="http://schemas.openxmlformats.org/presentationml/2006/main">
  <p:tag name="KSO_WM_DIAGRAM_VIRTUALLY_FRAME" val="{&quot;height&quot;:236.10433070866142,&quot;left&quot;:69.4999212598425,&quot;top&quot;:95.09566929133858,&quot;width&quot;:627.7500787401575}"/>
</p:tagLst>
</file>

<file path=ppt/tags/tag13.xml><?xml version="1.0" encoding="utf-8"?>
<p:tagLst xmlns:p="http://schemas.openxmlformats.org/presentationml/2006/main">
  <p:tag name="KSO_WM_DIAGRAM_VIRTUALLY_FRAME" val="{&quot;height&quot;:236.10433070866142,&quot;left&quot;:69.4999212598425,&quot;top&quot;:95.09566929133858,&quot;width&quot;:627.7500787401575}"/>
</p:tagLst>
</file>

<file path=ppt/tags/tag14.xml><?xml version="1.0" encoding="utf-8"?>
<p:tagLst xmlns:p="http://schemas.openxmlformats.org/presentationml/2006/main">
  <p:tag name="KSO_WM_DIAGRAM_VIRTUALLY_FRAME" val="{&quot;height&quot;:236.10433070866142,&quot;left&quot;:69.4999212598425,&quot;top&quot;:95.09566929133858,&quot;width&quot;:627.7500787401575}"/>
</p:tagLst>
</file>

<file path=ppt/tags/tag15.xml><?xml version="1.0" encoding="utf-8"?>
<p:tagLst xmlns:p="http://schemas.openxmlformats.org/presentationml/2006/main">
  <p:tag name="KSO_WM_DIAGRAM_VIRTUALLY_FRAME" val="{&quot;height&quot;:236.10433070866142,&quot;left&quot;:69.4999212598425,&quot;top&quot;:95.09566929133858,&quot;width&quot;:627.7500787401575}"/>
</p:tagLst>
</file>

<file path=ppt/tags/tag16.xml><?xml version="1.0" encoding="utf-8"?>
<p:tagLst xmlns:p="http://schemas.openxmlformats.org/presentationml/2006/main">
  <p:tag name="ISPRING_PRESENTATION_TITLE" val="PowerPoint 演示文稿"/>
  <p:tag name="resource_record_key" val="{&quot;29&quot;:[50053344,50053336,50053313]}"/>
</p:tagLst>
</file>

<file path=ppt/tags/tag2.xml><?xml version="1.0" encoding="utf-8"?>
<p:tagLst xmlns:p="http://schemas.openxmlformats.org/presentationml/2006/main">
  <p:tag name="KSO_WM_DIAGRAM_VIRTUALLY_FRAME" val="{&quot;height&quot;:174.15,&quot;left&quot;:156.85,&quot;top&quot;:207.95,&quot;width&quot;:665.9331496062993}"/>
</p:tagLst>
</file>

<file path=ppt/tags/tag3.xml><?xml version="1.0" encoding="utf-8"?>
<p:tagLst xmlns:p="http://schemas.openxmlformats.org/presentationml/2006/main">
  <p:tag name="KSO_WM_DIAGRAM_VIRTUALLY_FRAME" val="{&quot;height&quot;:174.15,&quot;left&quot;:156.85,&quot;top&quot;:207.95,&quot;width&quot;:665.9331496062993}"/>
</p:tagLst>
</file>

<file path=ppt/tags/tag4.xml><?xml version="1.0" encoding="utf-8"?>
<p:tagLst xmlns:p="http://schemas.openxmlformats.org/presentationml/2006/main">
  <p:tag name="KSO_WM_DIAGRAM_VIRTUALLY_FRAME" val="{&quot;height&quot;:174.15,&quot;left&quot;:156.85,&quot;top&quot;:207.95,&quot;width&quot;:665.9331496062993}"/>
</p:tagLst>
</file>

<file path=ppt/tags/tag5.xml><?xml version="1.0" encoding="utf-8"?>
<p:tagLst xmlns:p="http://schemas.openxmlformats.org/presentationml/2006/main">
  <p:tag name="KSO_WM_DIAGRAM_VIRTUALLY_FRAME" val="{&quot;height&quot;:174.15,&quot;left&quot;:156.85,&quot;top&quot;:207.95,&quot;width&quot;:665.9331496062993}"/>
</p:tagLst>
</file>

<file path=ppt/tags/tag6.xml><?xml version="1.0" encoding="utf-8"?>
<p:tagLst xmlns:p="http://schemas.openxmlformats.org/presentationml/2006/main">
  <p:tag name="KSO_WM_DIAGRAM_VIRTUALLY_FRAME" val="{&quot;height&quot;:174.15,&quot;left&quot;:156.85,&quot;top&quot;:207.95,&quot;width&quot;:665.9331496062993}"/>
</p:tagLst>
</file>

<file path=ppt/tags/tag7.xml><?xml version="1.0" encoding="utf-8"?>
<p:tagLst xmlns:p="http://schemas.openxmlformats.org/presentationml/2006/main">
  <p:tag name="KSO_WM_DIAGRAM_VIRTUALLY_FRAME" val="{&quot;height&quot;:174.15,&quot;left&quot;:156.85,&quot;top&quot;:207.95,&quot;width&quot;:665.9331496062993}"/>
</p:tagLst>
</file>

<file path=ppt/tags/tag8.xml><?xml version="1.0" encoding="utf-8"?>
<p:tagLst xmlns:p="http://schemas.openxmlformats.org/presentationml/2006/main">
  <p:tag name="KSO_WM_DIAGRAM_VIRTUALLY_FRAME" val="{&quot;height&quot;:174.15,&quot;left&quot;:156.85,&quot;top&quot;:207.95,&quot;width&quot;:665.9331496062993}"/>
</p:tagLst>
</file>

<file path=ppt/tags/tag9.xml><?xml version="1.0" encoding="utf-8"?>
<p:tagLst xmlns:p="http://schemas.openxmlformats.org/presentationml/2006/main">
  <p:tag name="KSO_WM_DIAGRAM_VIRTUALLY_FRAME" val="{&quot;height&quot;:174.15,&quot;left&quot;:156.85,&quot;top&quot;:207.95,&quot;width&quot;:665.9331496062993}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1369</Words>
  <Application>WPS 演示</Application>
  <PresentationFormat>宽屏</PresentationFormat>
  <Paragraphs>228</Paragraphs>
  <Slides>12</Slides>
  <Notes>12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12</vt:i4>
      </vt:variant>
    </vt:vector>
  </HeadingPairs>
  <TitlesOfParts>
    <vt:vector size="27" baseType="lpstr">
      <vt:lpstr>Arial</vt:lpstr>
      <vt:lpstr>宋体</vt:lpstr>
      <vt:lpstr>Wingdings</vt:lpstr>
      <vt:lpstr>中山行书百年纪念版</vt:lpstr>
      <vt:lpstr>方正宋刻本秀楷简体</vt:lpstr>
      <vt:lpstr>微软雅黑</vt:lpstr>
      <vt:lpstr>Arial Unicode MS</vt:lpstr>
      <vt:lpstr>等线</vt:lpstr>
      <vt:lpstr>Calibri</vt:lpstr>
      <vt:lpstr>中山行书百年纪念版</vt:lpstr>
      <vt:lpstr>方正宋刻本秀楷简体</vt:lpstr>
      <vt:lpstr>南山行书</vt:lpstr>
      <vt:lpstr>方正宋刻本秀楷_GBK</vt:lpstr>
      <vt:lpstr>-apple-system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陆宇霖</cp:lastModifiedBy>
  <cp:revision>20</cp:revision>
  <dcterms:created xsi:type="dcterms:W3CDTF">2017-10-22T13:32:00Z</dcterms:created>
  <dcterms:modified xsi:type="dcterms:W3CDTF">2026-05-09T17:20:26Z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2052-12.1.0.24034</vt:lpwstr>
  </property>
  <property fmtid="{D5CDD505-2E9C-101B-9397-08002B2CF9AE}" pid="3" name="ICV">
    <vt:lpwstr>46F9B72C90B1435483151BF632A0E376_13</vt:lpwstr>
  </property>
</Properties>
</file>