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/>
    <p:restoredTop sz="94610"/>
  </p:normalViewPr>
  <p:slideViewPr>
    <p:cSldViewPr snapToGrid="0" snapToObjects="1">
      <p:cViewPr varScale="1">
        <p:scale>
          <a:sx n="126" d="100"/>
          <a:sy n="126" d="100"/>
        </p:scale>
        <p:origin x="22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1435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19456" cy="6858000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" name="Text 3"/>
          <p:cNvSpPr/>
          <p:nvPr/>
        </p:nvSpPr>
        <p:spPr>
          <a:xfrm>
            <a:off x="585216" y="1170432"/>
            <a:ext cx="7796784" cy="20096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200" b="1" dirty="0" err="1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软件学院考研分享</a:t>
            </a:r>
            <a:endParaRPr lang="en-US" sz="7200" dirty="0"/>
          </a:p>
        </p:txBody>
      </p:sp>
      <p:sp>
        <p:nvSpPr>
          <p:cNvPr id="6" name="Shape 4"/>
          <p:cNvSpPr/>
          <p:nvPr/>
        </p:nvSpPr>
        <p:spPr>
          <a:xfrm>
            <a:off x="603504" y="2926080"/>
            <a:ext cx="3840480" cy="0"/>
          </a:xfrm>
          <a:prstGeom prst="line">
            <a:avLst/>
          </a:prstGeom>
          <a:noFill/>
          <a:ln w="25400">
            <a:solidFill>
              <a:srgbClr val="C89B3C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Text 6"/>
          <p:cNvSpPr/>
          <p:nvPr/>
        </p:nvSpPr>
        <p:spPr>
          <a:xfrm>
            <a:off x="7288784" y="3957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郑玉洁  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9117584" y="404876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22222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2026.05.10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Shape 1"/>
          <p:cNvSpPr/>
          <p:nvPr/>
        </p:nvSpPr>
        <p:spPr>
          <a:xfrm>
            <a:off x="0" y="6711696"/>
            <a:ext cx="12191695" cy="146304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" name="Text 3"/>
          <p:cNvSpPr/>
          <p:nvPr/>
        </p:nvSpPr>
        <p:spPr>
          <a:xfrm>
            <a:off x="384048" y="6528816"/>
            <a:ext cx="4114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软件学院考研分享 · 郑玉洁 · 2026.05.10</a:t>
            </a:r>
            <a:endParaRPr lang="en-US" sz="720" dirty="0"/>
          </a:p>
        </p:txBody>
      </p:sp>
      <p:sp>
        <p:nvSpPr>
          <p:cNvPr id="6" name="Text 4"/>
          <p:cNvSpPr/>
          <p:nvPr/>
        </p:nvSpPr>
        <p:spPr>
          <a:xfrm>
            <a:off x="11231575" y="6528816"/>
            <a:ext cx="5669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 / 08</a:t>
            </a:r>
            <a:endParaRPr lang="en-US" sz="720" dirty="0"/>
          </a:p>
        </p:txBody>
      </p:sp>
      <p:sp>
        <p:nvSpPr>
          <p:cNvPr id="7" name="Text 5"/>
          <p:cNvSpPr/>
          <p:nvPr/>
        </p:nvSpPr>
        <p:spPr>
          <a:xfrm>
            <a:off x="384048" y="394208"/>
            <a:ext cx="8961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3100" b="1" dirty="0" err="1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</a:rPr>
              <a:t>自我介绍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384048" y="1088136"/>
            <a:ext cx="1138428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Shape 8"/>
          <p:cNvSpPr/>
          <p:nvPr/>
        </p:nvSpPr>
        <p:spPr>
          <a:xfrm>
            <a:off x="475488" y="1325880"/>
            <a:ext cx="5074920" cy="4828032"/>
          </a:xfrm>
          <a:prstGeom prst="roundRect">
            <a:avLst>
              <a:gd name="adj" fmla="val 1326"/>
            </a:avLst>
          </a:prstGeom>
          <a:solidFill>
            <a:srgbClr val="FFFFFF"/>
          </a:solidFill>
          <a:ln w="14605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" name="Text 9"/>
          <p:cNvSpPr/>
          <p:nvPr/>
        </p:nvSpPr>
        <p:spPr>
          <a:xfrm>
            <a:off x="749808" y="161848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报考方向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49808" y="2029968"/>
            <a:ext cx="4343400" cy="69494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210000"/>
              </a:lnSpc>
              <a:buNone/>
            </a:pPr>
            <a:r>
              <a:rPr lang="en-US" sz="2000" b="1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北京大学软件与微电子学院</a:t>
            </a:r>
            <a:endParaRPr lang="en-US" sz="2000" dirty="0"/>
          </a:p>
          <a:p>
            <a:pPr marL="0" indent="0">
              <a:lnSpc>
                <a:spcPct val="210000"/>
              </a:lnSpc>
              <a:buNone/>
            </a:pPr>
            <a:r>
              <a:rPr lang="en-US" sz="2000" b="1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软件工程方向  专业硕士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722376" y="3086100"/>
            <a:ext cx="4370832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" name="Shape 13"/>
          <p:cNvSpPr/>
          <p:nvPr/>
        </p:nvSpPr>
        <p:spPr>
          <a:xfrm>
            <a:off x="722376" y="3332988"/>
            <a:ext cx="1984248" cy="1133856"/>
          </a:xfrm>
          <a:prstGeom prst="roundRect">
            <a:avLst>
              <a:gd name="adj" fmla="val 4839"/>
            </a:avLst>
          </a:prstGeom>
          <a:solidFill>
            <a:srgbClr val="F5EEE4"/>
          </a:solidFill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" name="Text 14"/>
          <p:cNvSpPr/>
          <p:nvPr/>
        </p:nvSpPr>
        <p:spPr>
          <a:xfrm>
            <a:off x="868680" y="3515868"/>
            <a:ext cx="7772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064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初试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68680" y="3735324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8A101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385</a:t>
            </a:r>
            <a:endParaRPr lang="en-US" sz="2700" dirty="0"/>
          </a:p>
        </p:txBody>
      </p:sp>
      <p:sp>
        <p:nvSpPr>
          <p:cNvPr id="19" name="Shape 17"/>
          <p:cNvSpPr/>
          <p:nvPr/>
        </p:nvSpPr>
        <p:spPr>
          <a:xfrm>
            <a:off x="2962656" y="3332988"/>
            <a:ext cx="1984248" cy="1133856"/>
          </a:xfrm>
          <a:prstGeom prst="roundRect">
            <a:avLst>
              <a:gd name="adj" fmla="val 4839"/>
            </a:avLst>
          </a:prstGeom>
          <a:solidFill>
            <a:srgbClr val="F5EEE4"/>
          </a:solidFill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" name="Text 18"/>
          <p:cNvSpPr/>
          <p:nvPr/>
        </p:nvSpPr>
        <p:spPr>
          <a:xfrm>
            <a:off x="3108960" y="3515868"/>
            <a:ext cx="7772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064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复试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108960" y="3735324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8A101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87.8</a:t>
            </a:r>
            <a:endParaRPr lang="en-US" sz="2700" dirty="0"/>
          </a:p>
        </p:txBody>
      </p:sp>
      <p:sp>
        <p:nvSpPr>
          <p:cNvPr id="23" name="Shape 21"/>
          <p:cNvSpPr/>
          <p:nvPr/>
        </p:nvSpPr>
        <p:spPr>
          <a:xfrm>
            <a:off x="5897880" y="1325880"/>
            <a:ext cx="5806440" cy="4828032"/>
          </a:xfrm>
          <a:prstGeom prst="roundRect">
            <a:avLst>
              <a:gd name="adj" fmla="val 1326"/>
            </a:avLst>
          </a:prstGeom>
          <a:solidFill>
            <a:srgbClr val="FFFFFF"/>
          </a:solidFill>
          <a:ln w="14605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Shape 22"/>
          <p:cNvSpPr/>
          <p:nvPr/>
        </p:nvSpPr>
        <p:spPr>
          <a:xfrm>
            <a:off x="6286500" y="1892807"/>
            <a:ext cx="5029200" cy="3611880"/>
          </a:xfrm>
          <a:prstGeom prst="roundRect">
            <a:avLst>
              <a:gd name="adj" fmla="val 1519"/>
            </a:avLst>
          </a:prstGeom>
          <a:solidFill>
            <a:srgbClr val="F6F7F9"/>
          </a:solidFill>
          <a:ln w="12700">
            <a:solidFill>
              <a:srgbClr val="DFE2E6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Text 23"/>
          <p:cNvSpPr/>
          <p:nvPr/>
        </p:nvSpPr>
        <p:spPr>
          <a:xfrm>
            <a:off x="6291072" y="2971800"/>
            <a:ext cx="5029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初试成绩截图</a:t>
            </a:r>
            <a:endParaRPr lang="en-US" sz="2300" dirty="0"/>
          </a:p>
        </p:txBody>
      </p:sp>
      <p:sp>
        <p:nvSpPr>
          <p:cNvPr id="26" name="Text 24"/>
          <p:cNvSpPr/>
          <p:nvPr/>
        </p:nvSpPr>
        <p:spPr>
          <a:xfrm>
            <a:off x="6291072" y="3447288"/>
            <a:ext cx="5029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dirty="0">
                <a:solidFill>
                  <a:srgbClr val="6064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此处保留图片占位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60646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后续替换为真实截图</a:t>
            </a:r>
            <a:endParaRPr lang="en-US" sz="1450" dirty="0"/>
          </a:p>
        </p:txBody>
      </p:sp>
      <p:pic>
        <p:nvPicPr>
          <p:cNvPr id="8" name="图片 7" descr="表格&#10;&#10;AI 生成的内容可能不正确。">
            <a:extLst>
              <a:ext uri="{FF2B5EF4-FFF2-40B4-BE49-F238E27FC236}">
                <a16:creationId xmlns:a16="http://schemas.microsoft.com/office/drawing/2014/main" id="{5639B2EC-832C-0611-EEDA-0BC17F0EA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8767" y="2020192"/>
            <a:ext cx="5635553" cy="291553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Shape 1"/>
          <p:cNvSpPr/>
          <p:nvPr/>
        </p:nvSpPr>
        <p:spPr>
          <a:xfrm>
            <a:off x="0" y="6711696"/>
            <a:ext cx="12191695" cy="146304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Text 2"/>
          <p:cNvSpPr/>
          <p:nvPr/>
        </p:nvSpPr>
        <p:spPr>
          <a:xfrm>
            <a:off x="384048" y="173736"/>
            <a:ext cx="2560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89B3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 01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84048" y="6528816"/>
            <a:ext cx="4114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软件学院考研分享 · 郑玉洁 · 2026.05.10</a:t>
            </a:r>
            <a:endParaRPr lang="en-US" sz="720" dirty="0"/>
          </a:p>
        </p:txBody>
      </p:sp>
      <p:sp>
        <p:nvSpPr>
          <p:cNvPr id="6" name="Text 4"/>
          <p:cNvSpPr/>
          <p:nvPr/>
        </p:nvSpPr>
        <p:spPr>
          <a:xfrm>
            <a:off x="11231575" y="6528816"/>
            <a:ext cx="5669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 / 08</a:t>
            </a:r>
            <a:endParaRPr lang="en-US" sz="720" dirty="0"/>
          </a:p>
        </p:txBody>
      </p:sp>
      <p:sp>
        <p:nvSpPr>
          <p:cNvPr id="7" name="Text 5"/>
          <p:cNvSpPr/>
          <p:nvPr/>
        </p:nvSpPr>
        <p:spPr>
          <a:xfrm>
            <a:off x="384048" y="384048"/>
            <a:ext cx="8961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3100" b="1" dirty="0" err="1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我为什么报考软微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384048" y="1088136"/>
            <a:ext cx="1138428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Shape 8"/>
          <p:cNvSpPr/>
          <p:nvPr/>
        </p:nvSpPr>
        <p:spPr>
          <a:xfrm>
            <a:off x="457200" y="1325880"/>
            <a:ext cx="5532120" cy="2084832"/>
          </a:xfrm>
          <a:prstGeom prst="roundRect">
            <a:avLst>
              <a:gd name="adj" fmla="val 3070"/>
            </a:avLst>
          </a:prstGeom>
          <a:solidFill>
            <a:srgbClr val="F5EEE4"/>
          </a:solidFill>
          <a:ln w="14605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" name="Shape 9"/>
          <p:cNvSpPr/>
          <p:nvPr/>
        </p:nvSpPr>
        <p:spPr>
          <a:xfrm>
            <a:off x="457200" y="1325880"/>
            <a:ext cx="109728" cy="2084832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" name="Text 10"/>
          <p:cNvSpPr/>
          <p:nvPr/>
        </p:nvSpPr>
        <p:spPr>
          <a:xfrm>
            <a:off x="676656" y="1508760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8A101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1316736" y="1517904"/>
            <a:ext cx="439826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容错率大</a:t>
            </a:r>
            <a:endParaRPr lang="en-US" sz="1900" dirty="0"/>
          </a:p>
        </p:txBody>
      </p:sp>
      <p:sp>
        <p:nvSpPr>
          <p:cNvPr id="14" name="Shape 12"/>
          <p:cNvSpPr/>
          <p:nvPr/>
        </p:nvSpPr>
        <p:spPr>
          <a:xfrm>
            <a:off x="676656" y="1965960"/>
            <a:ext cx="5093208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" name="Text 13"/>
          <p:cNvSpPr/>
          <p:nvPr/>
        </p:nvSpPr>
        <p:spPr>
          <a:xfrm>
            <a:off x="694944" y="2167128"/>
            <a:ext cx="5056632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统考招生 328 人，Top 高校中规模很大</a:t>
            </a:r>
            <a:endParaRPr lang="en-US" sz="1460" dirty="0"/>
          </a:p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科目 11408，与北大信科、清华求真一致</a:t>
            </a:r>
            <a:endParaRPr lang="en-US" sz="1460" dirty="0"/>
          </a:p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复习路径通用，后期换校成本低</a:t>
            </a:r>
            <a:endParaRPr lang="en-US" sz="1460" dirty="0"/>
          </a:p>
        </p:txBody>
      </p:sp>
      <p:sp>
        <p:nvSpPr>
          <p:cNvPr id="16" name="Text 14"/>
          <p:cNvSpPr/>
          <p:nvPr/>
        </p:nvSpPr>
        <p:spPr>
          <a:xfrm>
            <a:off x="694944" y="3063240"/>
            <a:ext cx="50566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120" b="1" i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招生 328 人  vs  本部学硕 19 人</a:t>
            </a:r>
            <a:endParaRPr lang="en-US" sz="1120" dirty="0"/>
          </a:p>
        </p:txBody>
      </p:sp>
      <p:sp>
        <p:nvSpPr>
          <p:cNvPr id="17" name="Shape 15"/>
          <p:cNvSpPr/>
          <p:nvPr/>
        </p:nvSpPr>
        <p:spPr>
          <a:xfrm>
            <a:off x="6217920" y="1325880"/>
            <a:ext cx="5532120" cy="2084832"/>
          </a:xfrm>
          <a:prstGeom prst="roundRect">
            <a:avLst>
              <a:gd name="adj" fmla="val 3070"/>
            </a:avLst>
          </a:prstGeom>
          <a:solidFill>
            <a:srgbClr val="FFFFFF"/>
          </a:solidFill>
          <a:ln w="14605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" name="Shape 16"/>
          <p:cNvSpPr/>
          <p:nvPr/>
        </p:nvSpPr>
        <p:spPr>
          <a:xfrm>
            <a:off x="6217920" y="1325880"/>
            <a:ext cx="109728" cy="2084832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" name="Text 17"/>
          <p:cNvSpPr/>
          <p:nvPr/>
        </p:nvSpPr>
        <p:spPr>
          <a:xfrm>
            <a:off x="6437376" y="1508760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8A101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7077456" y="1517904"/>
            <a:ext cx="439826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初试为王</a:t>
            </a:r>
            <a:endParaRPr lang="en-US" sz="1900" dirty="0"/>
          </a:p>
        </p:txBody>
      </p:sp>
      <p:sp>
        <p:nvSpPr>
          <p:cNvPr id="21" name="Shape 19"/>
          <p:cNvSpPr/>
          <p:nvPr/>
        </p:nvSpPr>
        <p:spPr>
          <a:xfrm>
            <a:off x="6437376" y="1965960"/>
            <a:ext cx="5093208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" name="Text 20"/>
          <p:cNvSpPr/>
          <p:nvPr/>
        </p:nvSpPr>
        <p:spPr>
          <a:xfrm>
            <a:off x="6455664" y="2167128"/>
            <a:ext cx="5056632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复试刷人比例较低，往年约 1 : 1.2</a:t>
            </a:r>
            <a:endParaRPr lang="en-US" sz="1460" dirty="0"/>
          </a:p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不歧视跨考 / 双非，更看综合能力</a:t>
            </a:r>
            <a:endParaRPr lang="en-US" sz="1460" dirty="0"/>
          </a:p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无机试，复试方差较小；高出线 20 分更稳</a:t>
            </a:r>
            <a:endParaRPr lang="en-US" sz="1460" dirty="0"/>
          </a:p>
        </p:txBody>
      </p:sp>
      <p:sp>
        <p:nvSpPr>
          <p:cNvPr id="23" name="Text 21"/>
          <p:cNvSpPr/>
          <p:nvPr/>
        </p:nvSpPr>
        <p:spPr>
          <a:xfrm>
            <a:off x="6455664" y="3063240"/>
            <a:ext cx="50566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120" b="1" i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北航背景在复试中可作为加分项</a:t>
            </a:r>
            <a:endParaRPr lang="en-US" sz="1120" dirty="0"/>
          </a:p>
        </p:txBody>
      </p:sp>
      <p:sp>
        <p:nvSpPr>
          <p:cNvPr id="24" name="Shape 22"/>
          <p:cNvSpPr/>
          <p:nvPr/>
        </p:nvSpPr>
        <p:spPr>
          <a:xfrm>
            <a:off x="457200" y="3776472"/>
            <a:ext cx="5532120" cy="2084832"/>
          </a:xfrm>
          <a:prstGeom prst="roundRect">
            <a:avLst>
              <a:gd name="adj" fmla="val 3070"/>
            </a:avLst>
          </a:prstGeom>
          <a:solidFill>
            <a:srgbClr val="FFFFFF"/>
          </a:solidFill>
          <a:ln w="14605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Shape 23"/>
          <p:cNvSpPr/>
          <p:nvPr/>
        </p:nvSpPr>
        <p:spPr>
          <a:xfrm>
            <a:off x="457200" y="3776472"/>
            <a:ext cx="109728" cy="2084832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Text 24"/>
          <p:cNvSpPr/>
          <p:nvPr/>
        </p:nvSpPr>
        <p:spPr>
          <a:xfrm>
            <a:off x="676656" y="3959352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8A101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1316736" y="3968496"/>
            <a:ext cx="439826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北大 Title + 放实习</a:t>
            </a:r>
            <a:endParaRPr lang="en-US" sz="1900" dirty="0"/>
          </a:p>
        </p:txBody>
      </p:sp>
      <p:sp>
        <p:nvSpPr>
          <p:cNvPr id="28" name="Shape 26"/>
          <p:cNvSpPr/>
          <p:nvPr/>
        </p:nvSpPr>
        <p:spPr>
          <a:xfrm>
            <a:off x="676656" y="4416552"/>
            <a:ext cx="5093208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9" name="Text 27"/>
          <p:cNvSpPr/>
          <p:nvPr/>
        </p:nvSpPr>
        <p:spPr>
          <a:xfrm>
            <a:off x="694944" y="4617720"/>
            <a:ext cx="5056632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导师较放实习，便于积累大厂经历</a:t>
            </a:r>
            <a:endParaRPr lang="en-US" sz="1460" dirty="0"/>
          </a:p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选调、人才引进等通道认可度高</a:t>
            </a:r>
            <a:endParaRPr lang="en-US" sz="1460" dirty="0"/>
          </a:p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想做科研也可找信科导师进组 / 转博</a:t>
            </a:r>
            <a:endParaRPr lang="en-US" sz="1460" dirty="0"/>
          </a:p>
        </p:txBody>
      </p:sp>
      <p:sp>
        <p:nvSpPr>
          <p:cNvPr id="30" name="Text 28"/>
          <p:cNvSpPr/>
          <p:nvPr/>
        </p:nvSpPr>
        <p:spPr>
          <a:xfrm>
            <a:off x="694944" y="5513832"/>
            <a:ext cx="50566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120" b="1" i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大厂 SP / 选调生 / 国企总部</a:t>
            </a:r>
            <a:endParaRPr lang="en-US" sz="1120" dirty="0"/>
          </a:p>
        </p:txBody>
      </p:sp>
      <p:sp>
        <p:nvSpPr>
          <p:cNvPr id="31" name="Shape 29"/>
          <p:cNvSpPr/>
          <p:nvPr/>
        </p:nvSpPr>
        <p:spPr>
          <a:xfrm>
            <a:off x="6217920" y="3776472"/>
            <a:ext cx="5532120" cy="2084832"/>
          </a:xfrm>
          <a:prstGeom prst="roundRect">
            <a:avLst>
              <a:gd name="adj" fmla="val 3070"/>
            </a:avLst>
          </a:prstGeom>
          <a:solidFill>
            <a:srgbClr val="F5EEE4"/>
          </a:solidFill>
          <a:ln w="14605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2" name="Shape 30"/>
          <p:cNvSpPr/>
          <p:nvPr/>
        </p:nvSpPr>
        <p:spPr>
          <a:xfrm>
            <a:off x="6217920" y="3776472"/>
            <a:ext cx="109728" cy="2084832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Text 31"/>
          <p:cNvSpPr/>
          <p:nvPr/>
        </p:nvSpPr>
        <p:spPr>
          <a:xfrm>
            <a:off x="6437376" y="3959352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8A101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1700" dirty="0"/>
          </a:p>
        </p:txBody>
      </p:sp>
      <p:sp>
        <p:nvSpPr>
          <p:cNvPr id="34" name="Text 32"/>
          <p:cNvSpPr/>
          <p:nvPr/>
        </p:nvSpPr>
        <p:spPr>
          <a:xfrm>
            <a:off x="7077456" y="3968496"/>
            <a:ext cx="4398264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风险提醒</a:t>
            </a:r>
            <a:endParaRPr lang="en-US" sz="1900" dirty="0"/>
          </a:p>
        </p:txBody>
      </p:sp>
      <p:sp>
        <p:nvSpPr>
          <p:cNvPr id="35" name="Shape 33"/>
          <p:cNvSpPr/>
          <p:nvPr/>
        </p:nvSpPr>
        <p:spPr>
          <a:xfrm>
            <a:off x="6437376" y="4416552"/>
            <a:ext cx="5093208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6" name="Text 34"/>
          <p:cNvSpPr/>
          <p:nvPr/>
        </p:nvSpPr>
        <p:spPr>
          <a:xfrm>
            <a:off x="6455664" y="4617720"/>
            <a:ext cx="5056632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校区位置：大兴为主，部分课程在本部</a:t>
            </a:r>
            <a:endParaRPr lang="en-US" sz="1460" dirty="0"/>
          </a:p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专硕学费：共 6–9 万，高于学硕</a:t>
            </a:r>
            <a:endParaRPr lang="en-US" sz="1460" dirty="0"/>
          </a:p>
          <a:p>
            <a:pPr marL="0" indent="0">
              <a:buNone/>
            </a:pPr>
            <a:r>
              <a:rPr lang="en-US" sz="146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竞争仍在加剧，预计 2027 小涨</a:t>
            </a:r>
            <a:endParaRPr lang="en-US" sz="1460" dirty="0"/>
          </a:p>
        </p:txBody>
      </p:sp>
      <p:sp>
        <p:nvSpPr>
          <p:cNvPr id="37" name="Text 35"/>
          <p:cNvSpPr/>
          <p:nvPr/>
        </p:nvSpPr>
        <p:spPr>
          <a:xfrm>
            <a:off x="6455664" y="5513832"/>
            <a:ext cx="50566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120" b="1" i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建议 11 月模考稳定 385+ 再冲刺</a:t>
            </a:r>
            <a:endParaRPr lang="en-US" sz="112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Shape 1"/>
          <p:cNvSpPr/>
          <p:nvPr/>
        </p:nvSpPr>
        <p:spPr>
          <a:xfrm>
            <a:off x="0" y="6711696"/>
            <a:ext cx="12191695" cy="146304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Text 2"/>
          <p:cNvSpPr/>
          <p:nvPr/>
        </p:nvSpPr>
        <p:spPr>
          <a:xfrm>
            <a:off x="384048" y="173736"/>
            <a:ext cx="2560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89B3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 02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84048" y="6528816"/>
            <a:ext cx="4114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软件学院考研分享 · 郑玉洁 · 2026.05.10</a:t>
            </a:r>
            <a:endParaRPr lang="en-US" sz="720" dirty="0"/>
          </a:p>
        </p:txBody>
      </p:sp>
      <p:sp>
        <p:nvSpPr>
          <p:cNvPr id="6" name="Text 4"/>
          <p:cNvSpPr/>
          <p:nvPr/>
        </p:nvSpPr>
        <p:spPr>
          <a:xfrm>
            <a:off x="11231575" y="6528816"/>
            <a:ext cx="5669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 / 08</a:t>
            </a:r>
            <a:endParaRPr lang="en-US" sz="720" dirty="0"/>
          </a:p>
        </p:txBody>
      </p:sp>
      <p:sp>
        <p:nvSpPr>
          <p:cNvPr id="7" name="Text 5"/>
          <p:cNvSpPr/>
          <p:nvPr/>
        </p:nvSpPr>
        <p:spPr>
          <a:xfrm>
            <a:off x="384048" y="384048"/>
            <a:ext cx="8961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进度安排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384048" y="1088136"/>
            <a:ext cx="1138428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" name="Shape 9"/>
          <p:cNvSpPr/>
          <p:nvPr/>
        </p:nvSpPr>
        <p:spPr>
          <a:xfrm>
            <a:off x="457200" y="1261872"/>
            <a:ext cx="5532120" cy="2212848"/>
          </a:xfrm>
          <a:prstGeom prst="roundRect">
            <a:avLst>
              <a:gd name="adj" fmla="val 2893"/>
            </a:avLst>
          </a:prstGeom>
          <a:solidFill>
            <a:srgbClr val="F5EEE4"/>
          </a:solidFill>
          <a:ln w="13970">
            <a:solidFill>
              <a:srgbClr val="8A1015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" name="Shape 10"/>
          <p:cNvSpPr/>
          <p:nvPr/>
        </p:nvSpPr>
        <p:spPr>
          <a:xfrm>
            <a:off x="457200" y="1261872"/>
            <a:ext cx="5532120" cy="411480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" name="Text 11"/>
          <p:cNvSpPr/>
          <p:nvPr/>
        </p:nvSpPr>
        <p:spPr>
          <a:xfrm>
            <a:off x="658368" y="1371600"/>
            <a:ext cx="1234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3—6月</a:t>
            </a:r>
            <a:r>
              <a:rPr lang="zh-CN" altLang="en-US" sz="13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 基础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4453128" y="1380744"/>
            <a:ext cx="1325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6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每日 3—8h</a:t>
            </a:r>
            <a:endParaRPr lang="en-US" sz="1060" dirty="0"/>
          </a:p>
        </p:txBody>
      </p:sp>
      <p:sp>
        <p:nvSpPr>
          <p:cNvPr id="17" name="Text 15"/>
          <p:cNvSpPr/>
          <p:nvPr/>
        </p:nvSpPr>
        <p:spPr>
          <a:xfrm>
            <a:off x="636016" y="1837944"/>
            <a:ext cx="5129784" cy="57607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数学：一轮基础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408：OS + CO 一轮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36016" y="2930652"/>
            <a:ext cx="1188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60" b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参考书籍</a:t>
            </a:r>
            <a:endParaRPr lang="en-US" sz="1160" dirty="0"/>
          </a:p>
        </p:txBody>
      </p:sp>
      <p:sp>
        <p:nvSpPr>
          <p:cNvPr id="19" name="Text 17"/>
          <p:cNvSpPr/>
          <p:nvPr/>
        </p:nvSpPr>
        <p:spPr>
          <a:xfrm>
            <a:off x="636016" y="3156966"/>
            <a:ext cx="5129784" cy="23774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张宇 30 讲｜王道课本 + PPT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217920" y="1261872"/>
            <a:ext cx="5532120" cy="2212848"/>
          </a:xfrm>
          <a:prstGeom prst="roundRect">
            <a:avLst>
              <a:gd name="adj" fmla="val 2893"/>
            </a:avLst>
          </a:prstGeom>
          <a:solidFill>
            <a:srgbClr val="FFFFFF"/>
          </a:solidFill>
          <a:ln w="13970">
            <a:solidFill>
              <a:srgbClr val="8A1015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Shape 19"/>
          <p:cNvSpPr/>
          <p:nvPr/>
        </p:nvSpPr>
        <p:spPr>
          <a:xfrm>
            <a:off x="6217920" y="1261872"/>
            <a:ext cx="5532120" cy="411480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" name="Text 20"/>
          <p:cNvSpPr/>
          <p:nvPr/>
        </p:nvSpPr>
        <p:spPr>
          <a:xfrm>
            <a:off x="6419088" y="1371600"/>
            <a:ext cx="1234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7—9月</a:t>
            </a:r>
            <a:r>
              <a:rPr lang="zh-CN" altLang="en-US" sz="13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 强化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10213848" y="1380744"/>
            <a:ext cx="1325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6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每日 10h</a:t>
            </a:r>
            <a:endParaRPr lang="en-US" sz="1060" dirty="0"/>
          </a:p>
        </p:txBody>
      </p:sp>
      <p:sp>
        <p:nvSpPr>
          <p:cNvPr id="26" name="Text 24"/>
          <p:cNvSpPr/>
          <p:nvPr/>
        </p:nvSpPr>
        <p:spPr>
          <a:xfrm>
            <a:off x="6385255" y="1956816"/>
            <a:ext cx="5129784" cy="57607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数学：强化训练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专业课：计网 + 数据结构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408：CO + OS </a:t>
            </a:r>
            <a:r>
              <a:rPr lang="en-US" sz="1600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二轮；英语开始做套卷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385255" y="2891790"/>
            <a:ext cx="1188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60" b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参考书籍</a:t>
            </a:r>
            <a:endParaRPr lang="en-US" sz="1160" dirty="0"/>
          </a:p>
        </p:txBody>
      </p:sp>
      <p:sp>
        <p:nvSpPr>
          <p:cNvPr id="28" name="Text 26"/>
          <p:cNvSpPr/>
          <p:nvPr/>
        </p:nvSpPr>
        <p:spPr>
          <a:xfrm>
            <a:off x="6385255" y="3155442"/>
            <a:ext cx="5129784" cy="23774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张宇强化讲义｜武忠祥严选题｜李林 880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457200" y="3703320"/>
            <a:ext cx="5532120" cy="2212848"/>
          </a:xfrm>
          <a:prstGeom prst="roundRect">
            <a:avLst>
              <a:gd name="adj" fmla="val 2893"/>
            </a:avLst>
          </a:prstGeom>
          <a:solidFill>
            <a:srgbClr val="FFFFFF"/>
          </a:solidFill>
          <a:ln w="13970">
            <a:solidFill>
              <a:srgbClr val="8A1015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Shape 28"/>
          <p:cNvSpPr/>
          <p:nvPr/>
        </p:nvSpPr>
        <p:spPr>
          <a:xfrm>
            <a:off x="457200" y="3703320"/>
            <a:ext cx="5532120" cy="411480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" name="Text 29"/>
          <p:cNvSpPr/>
          <p:nvPr/>
        </p:nvSpPr>
        <p:spPr>
          <a:xfrm>
            <a:off x="658368" y="3813048"/>
            <a:ext cx="166420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10—11月</a:t>
            </a:r>
            <a:r>
              <a:rPr lang="zh-CN" altLang="en-US" sz="13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  模拟</a:t>
            </a:r>
            <a:endParaRPr lang="en-US" sz="1350" dirty="0"/>
          </a:p>
        </p:txBody>
      </p:sp>
      <p:sp>
        <p:nvSpPr>
          <p:cNvPr id="32" name="Text 30"/>
          <p:cNvSpPr/>
          <p:nvPr/>
        </p:nvSpPr>
        <p:spPr>
          <a:xfrm>
            <a:off x="4453128" y="3822192"/>
            <a:ext cx="1325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6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每日 10—12h</a:t>
            </a:r>
            <a:endParaRPr lang="en-US" sz="1060" dirty="0"/>
          </a:p>
        </p:txBody>
      </p:sp>
      <p:sp>
        <p:nvSpPr>
          <p:cNvPr id="35" name="Text 33"/>
          <p:cNvSpPr/>
          <p:nvPr/>
        </p:nvSpPr>
        <p:spPr>
          <a:xfrm>
            <a:off x="636016" y="4475988"/>
            <a:ext cx="5129784" cy="57607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数学：模拟卷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专业课：多轮滚动 + 模拟卷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英语：套卷 + AI 对话打磨作文；政治听课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58368" y="5404104"/>
            <a:ext cx="1188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60" b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参考书籍</a:t>
            </a:r>
            <a:endParaRPr lang="en-US" sz="1160" dirty="0"/>
          </a:p>
        </p:txBody>
      </p:sp>
      <p:sp>
        <p:nvSpPr>
          <p:cNvPr id="37" name="Text 35"/>
          <p:cNvSpPr/>
          <p:nvPr/>
        </p:nvSpPr>
        <p:spPr>
          <a:xfrm>
            <a:off x="658368" y="5678424"/>
            <a:ext cx="5129784" cy="23774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合工大｜张宇4/8｜李林6/3｜竟成｜王道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6217920" y="3703320"/>
            <a:ext cx="5532120" cy="2212848"/>
          </a:xfrm>
          <a:prstGeom prst="roundRect">
            <a:avLst>
              <a:gd name="adj" fmla="val 2893"/>
            </a:avLst>
          </a:prstGeom>
          <a:solidFill>
            <a:srgbClr val="F5EEE4"/>
          </a:solidFill>
          <a:ln w="13970">
            <a:solidFill>
              <a:srgbClr val="8A1015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9" name="Shape 37"/>
          <p:cNvSpPr/>
          <p:nvPr/>
        </p:nvSpPr>
        <p:spPr>
          <a:xfrm>
            <a:off x="6217920" y="3703320"/>
            <a:ext cx="5532120" cy="411480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0" name="Text 38"/>
          <p:cNvSpPr/>
          <p:nvPr/>
        </p:nvSpPr>
        <p:spPr>
          <a:xfrm>
            <a:off x="6419088" y="3813048"/>
            <a:ext cx="1234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12月</a:t>
            </a:r>
            <a:endParaRPr lang="en-US" sz="1350" dirty="0"/>
          </a:p>
        </p:txBody>
      </p:sp>
      <p:sp>
        <p:nvSpPr>
          <p:cNvPr id="41" name="Text 39"/>
          <p:cNvSpPr/>
          <p:nvPr/>
        </p:nvSpPr>
        <p:spPr>
          <a:xfrm>
            <a:off x="10213848" y="3822192"/>
            <a:ext cx="1325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6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每日 10h</a:t>
            </a:r>
            <a:endParaRPr lang="en-US" sz="1060" dirty="0"/>
          </a:p>
        </p:txBody>
      </p:sp>
      <p:sp>
        <p:nvSpPr>
          <p:cNvPr id="44" name="Text 42"/>
          <p:cNvSpPr/>
          <p:nvPr/>
        </p:nvSpPr>
        <p:spPr>
          <a:xfrm>
            <a:off x="6385255" y="4475988"/>
            <a:ext cx="5129784" cy="57607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数学 / 专业课：每天套卷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408：知识回顾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政治英语：背诵冲刺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6419088" y="5394961"/>
            <a:ext cx="1188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60" b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参考书籍</a:t>
            </a:r>
            <a:endParaRPr lang="en-US" sz="1160" dirty="0"/>
          </a:p>
        </p:txBody>
      </p:sp>
      <p:sp>
        <p:nvSpPr>
          <p:cNvPr id="46" name="Text 44"/>
          <p:cNvSpPr/>
          <p:nvPr/>
        </p:nvSpPr>
        <p:spPr>
          <a:xfrm>
            <a:off x="6396736" y="5678424"/>
            <a:ext cx="5129784" cy="23774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延续上一阶段｜肖 4 + 肖 8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365760" y="6053328"/>
            <a:ext cx="11384280" cy="43890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学习时长不是越长越好，关键是“可持续</a:t>
            </a:r>
            <a:r>
              <a:rPr lang="en-US" b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+ 可复盘”。10 小时以上阶段优先保证睡眠、错题回看和模考质量。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Shape 1"/>
          <p:cNvSpPr/>
          <p:nvPr/>
        </p:nvSpPr>
        <p:spPr>
          <a:xfrm>
            <a:off x="0" y="6711696"/>
            <a:ext cx="12191695" cy="146304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Text 2"/>
          <p:cNvSpPr/>
          <p:nvPr/>
        </p:nvSpPr>
        <p:spPr>
          <a:xfrm>
            <a:off x="384048" y="173736"/>
            <a:ext cx="2560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89B3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 02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84048" y="6528816"/>
            <a:ext cx="4114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软件学院考研分享 · 郑玉洁 · 2026.05.10</a:t>
            </a:r>
            <a:endParaRPr lang="en-US" sz="720" dirty="0"/>
          </a:p>
        </p:txBody>
      </p:sp>
      <p:sp>
        <p:nvSpPr>
          <p:cNvPr id="6" name="Text 4"/>
          <p:cNvSpPr/>
          <p:nvPr/>
        </p:nvSpPr>
        <p:spPr>
          <a:xfrm>
            <a:off x="11231575" y="6528816"/>
            <a:ext cx="5669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 / 08</a:t>
            </a:r>
            <a:endParaRPr lang="en-US" sz="720" dirty="0"/>
          </a:p>
        </p:txBody>
      </p:sp>
      <p:sp>
        <p:nvSpPr>
          <p:cNvPr id="7" name="Text 5"/>
          <p:cNvSpPr/>
          <p:nvPr/>
        </p:nvSpPr>
        <p:spPr>
          <a:xfrm>
            <a:off x="384048" y="384048"/>
            <a:ext cx="8961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3100" b="1" dirty="0" err="1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</a:rPr>
              <a:t>备考建议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384048" y="1088136"/>
            <a:ext cx="1138428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Shape 8"/>
          <p:cNvSpPr/>
          <p:nvPr/>
        </p:nvSpPr>
        <p:spPr>
          <a:xfrm>
            <a:off x="457200" y="1316735"/>
            <a:ext cx="5532120" cy="2188453"/>
          </a:xfrm>
          <a:prstGeom prst="roundRect">
            <a:avLst>
              <a:gd name="adj" fmla="val 4118"/>
            </a:avLst>
          </a:prstGeom>
          <a:solidFill>
            <a:srgbClr val="FFFFFF"/>
          </a:solidFill>
          <a:ln w="1397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" name="Shape 9"/>
          <p:cNvSpPr/>
          <p:nvPr/>
        </p:nvSpPr>
        <p:spPr>
          <a:xfrm>
            <a:off x="457200" y="1316736"/>
            <a:ext cx="118872" cy="1554480"/>
          </a:xfrm>
          <a:prstGeom prst="rect">
            <a:avLst/>
          </a:prstGeom>
          <a:solidFill>
            <a:srgbClr val="2F68C4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" name="Text 10"/>
          <p:cNvSpPr/>
          <p:nvPr/>
        </p:nvSpPr>
        <p:spPr>
          <a:xfrm>
            <a:off x="713232" y="1536192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50" b="1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数学</a:t>
            </a:r>
            <a:endParaRPr lang="en-US" sz="1850" dirty="0"/>
          </a:p>
        </p:txBody>
      </p:sp>
      <p:sp>
        <p:nvSpPr>
          <p:cNvPr id="13" name="Shape 11"/>
          <p:cNvSpPr/>
          <p:nvPr/>
        </p:nvSpPr>
        <p:spPr>
          <a:xfrm>
            <a:off x="713232" y="1792224"/>
            <a:ext cx="502920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" name="Text 12"/>
          <p:cNvSpPr/>
          <p:nvPr/>
        </p:nvSpPr>
        <p:spPr>
          <a:xfrm>
            <a:off x="731520" y="2121408"/>
            <a:ext cx="4965192" cy="5669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 err="1"/>
              <a:t>考研数学的知识点不算深奥</a:t>
            </a:r>
            <a:r>
              <a:rPr lang="zh-CN" altLang="en-US" sz="1600" dirty="0"/>
              <a:t>，板块一共三十多个，但题型较多，刷题时多注意总结题型，做题时脑海中要有考查的知识点和解题方向。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217919" y="1316736"/>
            <a:ext cx="5580583" cy="2188452"/>
          </a:xfrm>
          <a:prstGeom prst="roundRect">
            <a:avLst>
              <a:gd name="adj" fmla="val 4118"/>
            </a:avLst>
          </a:prstGeom>
          <a:solidFill>
            <a:srgbClr val="FFFFFF"/>
          </a:solidFill>
          <a:ln w="1397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" name="Shape 14"/>
          <p:cNvSpPr/>
          <p:nvPr/>
        </p:nvSpPr>
        <p:spPr>
          <a:xfrm>
            <a:off x="6217920" y="1316736"/>
            <a:ext cx="118872" cy="1554480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" name="Text 15"/>
          <p:cNvSpPr/>
          <p:nvPr/>
        </p:nvSpPr>
        <p:spPr>
          <a:xfrm>
            <a:off x="6473952" y="1536192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50" b="1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408</a:t>
            </a:r>
            <a:endParaRPr lang="en-US" sz="1850" dirty="0"/>
          </a:p>
        </p:txBody>
      </p:sp>
      <p:sp>
        <p:nvSpPr>
          <p:cNvPr id="18" name="Shape 16"/>
          <p:cNvSpPr/>
          <p:nvPr/>
        </p:nvSpPr>
        <p:spPr>
          <a:xfrm>
            <a:off x="6473952" y="1938528"/>
            <a:ext cx="502920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" name="Text 17"/>
          <p:cNvSpPr/>
          <p:nvPr/>
        </p:nvSpPr>
        <p:spPr>
          <a:xfrm>
            <a:off x="6492240" y="2121408"/>
            <a:ext cx="4965192" cy="5669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CO / OS / 计网 / </a:t>
            </a:r>
            <a:r>
              <a:rPr lang="en-US" sz="1600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数据结构循环推进。后期重点是能在套卷压力下快速定位知识点。尽量CO在OS之前</a:t>
            </a:r>
            <a:r>
              <a:rPr lang="zh-CN" alt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。推荐至少刷两遍。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457200" y="3922775"/>
            <a:ext cx="5590034" cy="2154947"/>
          </a:xfrm>
          <a:prstGeom prst="roundRect">
            <a:avLst>
              <a:gd name="adj" fmla="val 4118"/>
            </a:avLst>
          </a:prstGeom>
          <a:solidFill>
            <a:srgbClr val="FFFFFF"/>
          </a:solidFill>
          <a:ln w="1397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Shape 19"/>
          <p:cNvSpPr/>
          <p:nvPr/>
        </p:nvSpPr>
        <p:spPr>
          <a:xfrm>
            <a:off x="406400" y="3922776"/>
            <a:ext cx="118872" cy="1554480"/>
          </a:xfrm>
          <a:prstGeom prst="rect">
            <a:avLst/>
          </a:prstGeom>
          <a:solidFill>
            <a:srgbClr val="00866B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" name="Text 20"/>
          <p:cNvSpPr/>
          <p:nvPr/>
        </p:nvSpPr>
        <p:spPr>
          <a:xfrm>
            <a:off x="713232" y="4142232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50" b="1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英语</a:t>
            </a:r>
            <a:endParaRPr lang="en-US" sz="1850" dirty="0"/>
          </a:p>
        </p:txBody>
      </p:sp>
      <p:sp>
        <p:nvSpPr>
          <p:cNvPr id="23" name="Shape 21"/>
          <p:cNvSpPr/>
          <p:nvPr/>
        </p:nvSpPr>
        <p:spPr>
          <a:xfrm>
            <a:off x="713232" y="4544568"/>
            <a:ext cx="502920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Text 22"/>
          <p:cNvSpPr/>
          <p:nvPr/>
        </p:nvSpPr>
        <p:spPr>
          <a:xfrm>
            <a:off x="731520" y="4727448"/>
            <a:ext cx="4965192" cy="5669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 月后保持阅读和套卷手感；作文和翻译可以借助 AI </a:t>
            </a:r>
            <a:r>
              <a:rPr lang="en-US" sz="1600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做表达优化，但最终要整理出自己的模板和常用句</a:t>
            </a: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202682" y="3904487"/>
            <a:ext cx="5590034" cy="2154945"/>
          </a:xfrm>
          <a:prstGeom prst="roundRect">
            <a:avLst>
              <a:gd name="adj" fmla="val 4118"/>
            </a:avLst>
          </a:prstGeom>
          <a:solidFill>
            <a:srgbClr val="FFFFFF"/>
          </a:solidFill>
          <a:ln w="1397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Shape 24"/>
          <p:cNvSpPr/>
          <p:nvPr/>
        </p:nvSpPr>
        <p:spPr>
          <a:xfrm>
            <a:off x="6202682" y="3904488"/>
            <a:ext cx="118872" cy="1554480"/>
          </a:xfrm>
          <a:prstGeom prst="rect">
            <a:avLst/>
          </a:prstGeom>
          <a:solidFill>
            <a:srgbClr val="C26A16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" name="Text 25"/>
          <p:cNvSpPr/>
          <p:nvPr/>
        </p:nvSpPr>
        <p:spPr>
          <a:xfrm>
            <a:off x="6458714" y="4123944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50" b="1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政治</a:t>
            </a:r>
            <a:endParaRPr lang="en-US" sz="1850" dirty="0"/>
          </a:p>
        </p:txBody>
      </p:sp>
      <p:sp>
        <p:nvSpPr>
          <p:cNvPr id="28" name="Shape 26"/>
          <p:cNvSpPr/>
          <p:nvPr/>
        </p:nvSpPr>
        <p:spPr>
          <a:xfrm>
            <a:off x="6458714" y="4526280"/>
            <a:ext cx="502920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9" name="Text 27"/>
          <p:cNvSpPr/>
          <p:nvPr/>
        </p:nvSpPr>
        <p:spPr>
          <a:xfrm>
            <a:off x="6477002" y="4709160"/>
            <a:ext cx="4965192" cy="5669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 月开始听课完全来得及；12 </a:t>
            </a:r>
            <a:r>
              <a:rPr lang="en-US" sz="1600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月背诵肖</a:t>
            </a: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4、肖 8，同时用选择题巩固高频考点。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Shape 1"/>
          <p:cNvSpPr/>
          <p:nvPr/>
        </p:nvSpPr>
        <p:spPr>
          <a:xfrm>
            <a:off x="0" y="6711696"/>
            <a:ext cx="12191695" cy="146304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Text 2"/>
          <p:cNvSpPr/>
          <p:nvPr/>
        </p:nvSpPr>
        <p:spPr>
          <a:xfrm>
            <a:off x="384048" y="173736"/>
            <a:ext cx="2560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89B3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 02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84048" y="6528816"/>
            <a:ext cx="4114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软件学院考研分享 · 郑玉洁 · 2026.05.10</a:t>
            </a:r>
            <a:endParaRPr lang="en-US" sz="720" dirty="0"/>
          </a:p>
        </p:txBody>
      </p:sp>
      <p:sp>
        <p:nvSpPr>
          <p:cNvPr id="6" name="Text 4"/>
          <p:cNvSpPr/>
          <p:nvPr/>
        </p:nvSpPr>
        <p:spPr>
          <a:xfrm>
            <a:off x="11231575" y="6528816"/>
            <a:ext cx="5669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 / 08</a:t>
            </a:r>
            <a:endParaRPr lang="en-US" sz="720" dirty="0"/>
          </a:p>
        </p:txBody>
      </p:sp>
      <p:sp>
        <p:nvSpPr>
          <p:cNvPr id="7" name="Text 5"/>
          <p:cNvSpPr/>
          <p:nvPr/>
        </p:nvSpPr>
        <p:spPr>
          <a:xfrm>
            <a:off x="384048" y="384048"/>
            <a:ext cx="8961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3100" b="1" dirty="0" err="1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模拟考试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384048" y="1088136"/>
            <a:ext cx="1138428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" name="Shape 26"/>
          <p:cNvSpPr/>
          <p:nvPr/>
        </p:nvSpPr>
        <p:spPr>
          <a:xfrm>
            <a:off x="475488" y="1874520"/>
            <a:ext cx="5650992" cy="2286000"/>
          </a:xfrm>
          <a:prstGeom prst="roundRect">
            <a:avLst>
              <a:gd name="adj" fmla="val 4118"/>
            </a:avLst>
          </a:prstGeom>
          <a:solidFill>
            <a:srgbClr val="FFFFFF"/>
          </a:solidFill>
          <a:ln w="14605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9" name="Shape 27"/>
          <p:cNvSpPr/>
          <p:nvPr/>
        </p:nvSpPr>
        <p:spPr>
          <a:xfrm>
            <a:off x="475488" y="1874520"/>
            <a:ext cx="109728" cy="1554480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Text 28"/>
          <p:cNvSpPr/>
          <p:nvPr/>
        </p:nvSpPr>
        <p:spPr>
          <a:xfrm>
            <a:off x="676656" y="4160520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700" dirty="0"/>
          </a:p>
        </p:txBody>
      </p:sp>
      <p:sp>
        <p:nvSpPr>
          <p:cNvPr id="31" name="Text 29"/>
          <p:cNvSpPr/>
          <p:nvPr/>
        </p:nvSpPr>
        <p:spPr>
          <a:xfrm>
            <a:off x="2869184" y="2048262"/>
            <a:ext cx="1276096" cy="44804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</a:rPr>
              <a:t>原因</a:t>
            </a:r>
            <a:endParaRPr lang="en-US" sz="1900" dirty="0"/>
          </a:p>
        </p:txBody>
      </p:sp>
      <p:sp>
        <p:nvSpPr>
          <p:cNvPr id="32" name="Shape 30"/>
          <p:cNvSpPr/>
          <p:nvPr/>
        </p:nvSpPr>
        <p:spPr>
          <a:xfrm>
            <a:off x="694944" y="2514600"/>
            <a:ext cx="5093208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Text 31"/>
          <p:cNvSpPr/>
          <p:nvPr/>
        </p:nvSpPr>
        <p:spPr>
          <a:xfrm>
            <a:off x="713232" y="2715768"/>
            <a:ext cx="5056632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独自刷卷容易只关注分数；共同模考能提前适应外部干扰、时间压力和“别人也在做题”的考场氛围，同时交流错题更高效</a:t>
            </a: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。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236208" y="1874519"/>
            <a:ext cx="5783072" cy="2285999"/>
          </a:xfrm>
          <a:prstGeom prst="roundRect">
            <a:avLst>
              <a:gd name="adj" fmla="val 4118"/>
            </a:avLst>
          </a:prstGeom>
          <a:solidFill>
            <a:srgbClr val="FFFFFF"/>
          </a:solidFill>
          <a:ln w="14605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" name="Shape 33"/>
          <p:cNvSpPr/>
          <p:nvPr/>
        </p:nvSpPr>
        <p:spPr>
          <a:xfrm>
            <a:off x="6236208" y="1874520"/>
            <a:ext cx="109728" cy="1554480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6" name="Text 34"/>
          <p:cNvSpPr/>
          <p:nvPr/>
        </p:nvSpPr>
        <p:spPr>
          <a:xfrm>
            <a:off x="6437376" y="4160520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700" dirty="0"/>
          </a:p>
        </p:txBody>
      </p:sp>
      <p:sp>
        <p:nvSpPr>
          <p:cNvPr id="37" name="Text 35"/>
          <p:cNvSpPr/>
          <p:nvPr/>
        </p:nvSpPr>
        <p:spPr>
          <a:xfrm>
            <a:off x="8711184" y="1943121"/>
            <a:ext cx="1479296" cy="50287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</a:rPr>
              <a:t>时间</a:t>
            </a:r>
            <a:endParaRPr lang="en-US" sz="1900" dirty="0"/>
          </a:p>
        </p:txBody>
      </p:sp>
      <p:sp>
        <p:nvSpPr>
          <p:cNvPr id="38" name="Shape 36"/>
          <p:cNvSpPr/>
          <p:nvPr/>
        </p:nvSpPr>
        <p:spPr>
          <a:xfrm>
            <a:off x="6455664" y="2514600"/>
            <a:ext cx="5093208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9" name="Text 37"/>
          <p:cNvSpPr/>
          <p:nvPr/>
        </p:nvSpPr>
        <p:spPr>
          <a:xfrm>
            <a:off x="6473952" y="2715768"/>
            <a:ext cx="5056632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我们当时是十月下旬</a:t>
            </a:r>
            <a:r>
              <a:rPr lang="zh-CN" alt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，进度比较理想的话国庆就可以开始，这样</a:t>
            </a:r>
            <a:r>
              <a:rPr lang="en-US" sz="1600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暴露问题后仍有时间修正；不要等到</a:t>
            </a:r>
            <a:r>
              <a:rPr lang="en-US" sz="1600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12 月才第一次完整模拟。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4008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Shape 1"/>
          <p:cNvSpPr/>
          <p:nvPr/>
        </p:nvSpPr>
        <p:spPr>
          <a:xfrm>
            <a:off x="0" y="6711696"/>
            <a:ext cx="12191695" cy="146304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Text 2"/>
          <p:cNvSpPr/>
          <p:nvPr/>
        </p:nvSpPr>
        <p:spPr>
          <a:xfrm>
            <a:off x="384048" y="173736"/>
            <a:ext cx="2560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89B3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 03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84048" y="6528816"/>
            <a:ext cx="4114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软件学院考研分享 · 郑玉洁 · 2026.05.10</a:t>
            </a:r>
            <a:endParaRPr lang="en-US" sz="720" dirty="0"/>
          </a:p>
        </p:txBody>
      </p:sp>
      <p:sp>
        <p:nvSpPr>
          <p:cNvPr id="6" name="Text 4"/>
          <p:cNvSpPr/>
          <p:nvPr/>
        </p:nvSpPr>
        <p:spPr>
          <a:xfrm>
            <a:off x="11231575" y="6528816"/>
            <a:ext cx="5669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 / 08</a:t>
            </a:r>
            <a:endParaRPr lang="en-US" sz="720" dirty="0"/>
          </a:p>
        </p:txBody>
      </p:sp>
      <p:sp>
        <p:nvSpPr>
          <p:cNvPr id="7" name="Text 5"/>
          <p:cNvSpPr/>
          <p:nvPr/>
        </p:nvSpPr>
        <p:spPr>
          <a:xfrm>
            <a:off x="384048" y="384048"/>
            <a:ext cx="8961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备考建议</a:t>
            </a:r>
            <a:endParaRPr lang="en-US" sz="3100" dirty="0"/>
          </a:p>
        </p:txBody>
      </p:sp>
      <p:sp>
        <p:nvSpPr>
          <p:cNvPr id="9" name="Shape 7"/>
          <p:cNvSpPr/>
          <p:nvPr/>
        </p:nvSpPr>
        <p:spPr>
          <a:xfrm>
            <a:off x="384048" y="1088136"/>
            <a:ext cx="1138428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Shape 8"/>
          <p:cNvSpPr/>
          <p:nvPr/>
        </p:nvSpPr>
        <p:spPr>
          <a:xfrm>
            <a:off x="457200" y="1316736"/>
            <a:ext cx="3566160" cy="4526280"/>
          </a:xfrm>
          <a:prstGeom prst="roundRect">
            <a:avLst>
              <a:gd name="adj" fmla="val 1795"/>
            </a:avLst>
          </a:prstGeom>
          <a:solidFill>
            <a:srgbClr val="FFFFFF"/>
          </a:solidFill>
          <a:ln w="15240">
            <a:solidFill>
              <a:srgbClr val="8A1015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" name="Shape 9"/>
          <p:cNvSpPr/>
          <p:nvPr/>
        </p:nvSpPr>
        <p:spPr>
          <a:xfrm>
            <a:off x="457200" y="1316736"/>
            <a:ext cx="3566160" cy="749808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" name="Text 10"/>
          <p:cNvSpPr/>
          <p:nvPr/>
        </p:nvSpPr>
        <p:spPr>
          <a:xfrm>
            <a:off x="3163824" y="1481328"/>
            <a:ext cx="5669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>
                    <a:alpha val="90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731520" y="1517904"/>
            <a:ext cx="2194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实习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749808" y="2414016"/>
            <a:ext cx="3121152" cy="247294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学院合作集中实习工作量通常不大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暑期可找线上、工作量较轻的实习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</a:t>
            </a:r>
            <a:r>
              <a:rPr lang="en-US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初试后再开始实习也来得及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749808" y="5138928"/>
            <a:ext cx="297180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" name="Shape 15"/>
          <p:cNvSpPr/>
          <p:nvPr/>
        </p:nvSpPr>
        <p:spPr>
          <a:xfrm>
            <a:off x="4279392" y="1316736"/>
            <a:ext cx="3566160" cy="4526280"/>
          </a:xfrm>
          <a:prstGeom prst="roundRect">
            <a:avLst>
              <a:gd name="adj" fmla="val 1795"/>
            </a:avLst>
          </a:prstGeom>
          <a:solidFill>
            <a:srgbClr val="F5EEE4"/>
          </a:solidFill>
          <a:ln w="15240">
            <a:solidFill>
              <a:srgbClr val="8A1015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" name="Shape 16"/>
          <p:cNvSpPr/>
          <p:nvPr/>
        </p:nvSpPr>
        <p:spPr>
          <a:xfrm>
            <a:off x="4279392" y="1316736"/>
            <a:ext cx="3566160" cy="749808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" name="Text 17"/>
          <p:cNvSpPr/>
          <p:nvPr/>
        </p:nvSpPr>
        <p:spPr>
          <a:xfrm>
            <a:off x="6986016" y="1481328"/>
            <a:ext cx="5669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>
                    <a:alpha val="90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4553712" y="1517904"/>
            <a:ext cx="2194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考试</a:t>
            </a:r>
            <a:endParaRPr lang="en-US" sz="2100" dirty="0"/>
          </a:p>
        </p:txBody>
      </p:sp>
      <p:sp>
        <p:nvSpPr>
          <p:cNvPr id="21" name="Text 19"/>
          <p:cNvSpPr/>
          <p:nvPr/>
        </p:nvSpPr>
        <p:spPr>
          <a:xfrm>
            <a:off x="4572000" y="2414016"/>
            <a:ext cx="2999232" cy="234086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</a:t>
            </a:r>
            <a:r>
              <a:rPr lang="en-US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外校考点休息条件很难保障</a:t>
            </a:r>
            <a:r>
              <a:rPr lang="zh-CN" altLang="en-US" dirty="0"/>
              <a:t>，</a:t>
            </a:r>
            <a:r>
              <a:rPr lang="en-US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中午尽量回酒店</a:t>
            </a:r>
            <a:r>
              <a:rPr lang="en-US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/ 宿舍休息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</a:t>
            </a:r>
            <a:r>
              <a:rPr lang="en-US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提前一晚踩点，熟悉路线、餐食和文具</a:t>
            </a: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4572000" y="5138928"/>
            <a:ext cx="297180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Shape 22"/>
          <p:cNvSpPr/>
          <p:nvPr/>
        </p:nvSpPr>
        <p:spPr>
          <a:xfrm>
            <a:off x="8101584" y="1337056"/>
            <a:ext cx="3566160" cy="4526280"/>
          </a:xfrm>
          <a:prstGeom prst="roundRect">
            <a:avLst>
              <a:gd name="adj" fmla="val 1795"/>
            </a:avLst>
          </a:prstGeom>
          <a:solidFill>
            <a:srgbClr val="FFFFFF"/>
          </a:solidFill>
          <a:ln w="15240">
            <a:solidFill>
              <a:srgbClr val="8A1015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Shape 23"/>
          <p:cNvSpPr/>
          <p:nvPr/>
        </p:nvSpPr>
        <p:spPr>
          <a:xfrm>
            <a:off x="8101584" y="1316736"/>
            <a:ext cx="3566160" cy="749808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Text 24"/>
          <p:cNvSpPr/>
          <p:nvPr/>
        </p:nvSpPr>
        <p:spPr>
          <a:xfrm>
            <a:off x="10808208" y="1481328"/>
            <a:ext cx="56692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>
                    <a:alpha val="90000"/>
                  </a:srgbClr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8375904" y="1517904"/>
            <a:ext cx="2194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模拟考试</a:t>
            </a:r>
            <a:endParaRPr lang="en-US" sz="2100" dirty="0"/>
          </a:p>
        </p:txBody>
      </p:sp>
      <p:sp>
        <p:nvSpPr>
          <p:cNvPr id="28" name="Text 26"/>
          <p:cNvSpPr/>
          <p:nvPr/>
        </p:nvSpPr>
        <p:spPr>
          <a:xfrm>
            <a:off x="8394192" y="2414016"/>
            <a:ext cx="2999232" cy="234086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</a:t>
            </a:r>
            <a:r>
              <a:rPr lang="en-US" dirty="0" err="1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北航有很多优秀的研友，大家要利用好身边的资源</a:t>
            </a:r>
            <a:endParaRPr lang="en-US" dirty="0"/>
          </a:p>
        </p:txBody>
      </p:sp>
      <p:sp>
        <p:nvSpPr>
          <p:cNvPr id="29" name="Shape 27"/>
          <p:cNvSpPr/>
          <p:nvPr/>
        </p:nvSpPr>
        <p:spPr>
          <a:xfrm>
            <a:off x="8394192" y="5138928"/>
            <a:ext cx="2971800" cy="0"/>
          </a:xfrm>
          <a:prstGeom prst="line">
            <a:avLst/>
          </a:prstGeom>
          <a:noFill/>
          <a:ln w="1270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711696"/>
            <a:ext cx="9722815" cy="146304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Shape 1"/>
          <p:cNvSpPr/>
          <p:nvPr/>
        </p:nvSpPr>
        <p:spPr>
          <a:xfrm>
            <a:off x="10134295" y="0"/>
            <a:ext cx="2057400" cy="6858000"/>
          </a:xfrm>
          <a:prstGeom prst="rect">
            <a:avLst/>
          </a:prstGeom>
          <a:solidFill>
            <a:srgbClr val="8A1015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Text 2"/>
          <p:cNvSpPr/>
          <p:nvPr/>
        </p:nvSpPr>
        <p:spPr>
          <a:xfrm>
            <a:off x="548640" y="475488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89B3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THANK YOU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731520" y="1332992"/>
            <a:ext cx="5532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900" b="1" dirty="0" err="1">
                <a:solidFill>
                  <a:srgbClr val="8A1015"/>
                </a:solidFill>
                <a:latin typeface="Microsoft YaHei" pitchFamily="34" charset="0"/>
                <a:ea typeface="Microsoft YaHei" pitchFamily="34" charset="-122"/>
              </a:rPr>
              <a:t>预祝大家考研顺利</a:t>
            </a:r>
            <a:endParaRPr lang="en-US" sz="3900" dirty="0"/>
          </a:p>
        </p:txBody>
      </p:sp>
      <p:sp>
        <p:nvSpPr>
          <p:cNvPr id="19" name="Shape 17"/>
          <p:cNvSpPr/>
          <p:nvPr/>
        </p:nvSpPr>
        <p:spPr>
          <a:xfrm>
            <a:off x="6263640" y="1078992"/>
            <a:ext cx="3611880" cy="4343400"/>
          </a:xfrm>
          <a:prstGeom prst="roundRect">
            <a:avLst>
              <a:gd name="adj" fmla="val 1772"/>
            </a:avLst>
          </a:prstGeom>
          <a:solidFill>
            <a:srgbClr val="FFFFFF"/>
          </a:solidFill>
          <a:ln w="19050">
            <a:solidFill>
              <a:srgbClr val="D4C9B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" name="Shape 18"/>
          <p:cNvSpPr/>
          <p:nvPr/>
        </p:nvSpPr>
        <p:spPr>
          <a:xfrm>
            <a:off x="6675120" y="1481328"/>
            <a:ext cx="2788920" cy="2788920"/>
          </a:xfrm>
          <a:prstGeom prst="roundRect">
            <a:avLst>
              <a:gd name="adj" fmla="val 1311"/>
            </a:avLst>
          </a:prstGeom>
          <a:solidFill>
            <a:srgbClr val="F5EEE4"/>
          </a:solidFill>
          <a:ln w="12700">
            <a:solidFill>
              <a:srgbClr val="C89B3C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21" name="Image 0" descr="/mnt/data/extracted_imgs/s8_2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9208" y="2176272"/>
            <a:ext cx="1371600" cy="1371600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6263640" y="5596128"/>
            <a:ext cx="3611880" cy="4572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222222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郑玉洁 </a:t>
            </a:r>
            <a:endParaRPr lang="en-US" sz="1250" dirty="0"/>
          </a:p>
        </p:txBody>
      </p:sp>
      <p:sp>
        <p:nvSpPr>
          <p:cNvPr id="24" name="Text 21"/>
          <p:cNvSpPr/>
          <p:nvPr/>
        </p:nvSpPr>
        <p:spPr>
          <a:xfrm>
            <a:off x="548640" y="6528816"/>
            <a:ext cx="4114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软件学院考研分享 · 郑玉洁 · 2026.05.10</a:t>
            </a:r>
            <a:endParaRPr lang="en-US" sz="720" dirty="0"/>
          </a:p>
        </p:txBody>
      </p:sp>
      <p:sp>
        <p:nvSpPr>
          <p:cNvPr id="25" name="Text 22"/>
          <p:cNvSpPr/>
          <p:nvPr/>
        </p:nvSpPr>
        <p:spPr>
          <a:xfrm>
            <a:off x="11231575" y="6528816"/>
            <a:ext cx="5669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 / 08</a:t>
            </a:r>
            <a:endParaRPr lang="en-US" sz="720" dirty="0"/>
          </a:p>
        </p:txBody>
      </p:sp>
      <p:pic>
        <p:nvPicPr>
          <p:cNvPr id="7" name="图片 6" descr="QR 代码&#10;&#10;AI 生成的内容可能不正确。">
            <a:extLst>
              <a:ext uri="{FF2B5EF4-FFF2-40B4-BE49-F238E27FC236}">
                <a16:creationId xmlns:a16="http://schemas.microsoft.com/office/drawing/2014/main" id="{DCA66451-6876-12F3-889E-1757BDFD1C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6472" y="749808"/>
            <a:ext cx="3808436" cy="48463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icrosoft YaHei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icrosoft YaHe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463</Words>
  <Application>Microsoft Macintosh PowerPoint</Application>
  <PresentationFormat>宽屏</PresentationFormat>
  <Paragraphs>125</Paragraphs>
  <Slides>8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2" baseType="lpstr">
      <vt:lpstr>Microsoft YaHei</vt:lpstr>
      <vt:lpstr>Aptos</vt:lpstr>
      <vt:lpstr>Arial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软件学院考研分享（大字号紧凑版）</dc:title>
  <dc:subject>软件学院考研分享</dc:subject>
  <dc:creator>OpenAI</dc:creator>
  <cp:lastModifiedBy>office user</cp:lastModifiedBy>
  <cp:revision>10</cp:revision>
  <dcterms:created xsi:type="dcterms:W3CDTF">2026-05-10T02:05:32Z</dcterms:created>
  <dcterms:modified xsi:type="dcterms:W3CDTF">2026-05-10T03:04:32Z</dcterms:modified>
</cp:coreProperties>
</file>