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136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9" userDrawn="1">
          <p15:clr>
            <a:srgbClr val="A4A3A4"/>
          </p15:clr>
        </p15:guide>
        <p15:guide id="2" pos="29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89"/>
        <p:guide pos="290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91440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5600" b="1">
                <a:solidFill>
                  <a:srgbClr val="F0F0F5"/>
                </a:solidFill>
                <a:latin typeface="微软雅黑"/>
              </a:defRPr>
            </a:pPr>
            <a:r>
              <a:t>考研经验分享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2880360"/>
            <a:ext cx="3657600" cy="381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3200400"/>
            <a:ext cx="9144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400" b="0">
                <a:solidFill>
                  <a:srgbClr val="A0A0B0"/>
                </a:solidFill>
                <a:latin typeface="微软雅黑"/>
              </a:defRPr>
            </a:pPr>
            <a:r>
              <a:t>IMDT · 清华大学深圳国际研究生院  互动媒体设计与技术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840480"/>
            <a:ext cx="91440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4EC9B0"/>
                </a:solidFill>
                <a:latin typeface="微软雅黑"/>
              </a:defRPr>
            </a:pPr>
            <a:r>
              <a:t>初试 421 </a:t>
            </a:r>
            <a:r>
              <a:rPr lang="x-none"/>
              <a:t>总排名第二</a:t>
            </a:r>
            <a:r>
              <a:t>上岸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5303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0">
                <a:solidFill>
                  <a:srgbClr val="A0A0B0"/>
                </a:solidFill>
                <a:latin typeface="微软雅黑"/>
              </a:defRPr>
            </a:pPr>
            <a:r>
              <a:t>by MC的大虾  |  2026.04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>
                <a:solidFill>
                  <a:srgbClr val="F0F0F5"/>
                </a:solidFill>
                <a:latin typeface="微软雅黑"/>
              </a:defRPr>
            </a:pPr>
            <a:r>
              <a:t>1  目标院校基本情况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280160"/>
            <a:ext cx="5212080" cy="25603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280160"/>
            <a:ext cx="5212080" cy="508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0120" y="1417320"/>
            <a:ext cx="475488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E94D6B"/>
                </a:solidFill>
                <a:latin typeface="微软雅黑"/>
              </a:defRPr>
            </a:pPr>
            <a:r>
              <a:t>清华大学 · 深圳国际研究生院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" y="1828800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专业全称：电子信息（互动媒体设计与技术）IMDT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2084832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专业代码：085400 · 方向 05（21843 为旧编）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2340864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学制：全日制 2~3 年，学费约 ¥2.25 万/年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2596896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与腾讯游戏共建 IMDT Center，双导师制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2852928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与 USC 电影艺术学院合作，Tracy Fullerton 参与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3086100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培养目标：</a:t>
            </a:r>
            <a:r>
              <a:rPr lang="x-none"/>
              <a:t>游戏制作人</a:t>
            </a:r>
            <a:endParaRPr lang="x-none"/>
          </a:p>
        </p:txBody>
      </p:sp>
      <p:sp>
        <p:nvSpPr>
          <p:cNvPr id="13" name="Rectangle 12"/>
          <p:cNvSpPr/>
          <p:nvPr/>
        </p:nvSpPr>
        <p:spPr>
          <a:xfrm>
            <a:off x="731520" y="4114800"/>
            <a:ext cx="5212080" cy="228600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31520" y="4114800"/>
            <a:ext cx="5212080" cy="50800"/>
          </a:xfrm>
          <a:prstGeom prst="rect">
            <a:avLst/>
          </a:prstGeom>
          <a:solidFill>
            <a:srgbClr val="4EC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60120" y="4251960"/>
            <a:ext cx="475488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4EC9B0"/>
                </a:solidFill>
                <a:latin typeface="微软雅黑"/>
              </a:defRPr>
            </a:pPr>
            <a:r>
              <a:t>初试科目与分数线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4663440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101 政治  ·  201 英语一  ·  302 数学二  ·  843 专业课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4919472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2026 复试线：380 ↑ （2023：350 · 2025：340）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" y="5175504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2026 计划招生 14 人，复试 19 人，录取率 73.7%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431536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录取分数区间：381-422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5687568"/>
            <a:ext cx="46634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总成绩 = 初试500 + 复试笔试100×1 + 面试100×4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9360" y="1280160"/>
            <a:ext cx="5120640" cy="512064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309360" y="1280160"/>
            <a:ext cx="5120640" cy="50800"/>
          </a:xfrm>
          <a:prstGeom prst="rect">
            <a:avLst/>
          </a:prstGeom>
          <a:solidFill>
            <a:srgbClr val="4EC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629400" y="1463040"/>
            <a:ext cx="4572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200" b="1">
                <a:solidFill>
                  <a:srgbClr val="4EC9B0"/>
                </a:solidFill>
                <a:latin typeface="微软雅黑"/>
              </a:defRPr>
            </a:pPr>
            <a:r>
              <a:t>作者初试成绩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766560" y="2103120"/>
            <a:ext cx="4206240" cy="594360"/>
          </a:xfrm>
          <a:prstGeom prst="rect">
            <a:avLst/>
          </a:prstGeom>
          <a:solidFill>
            <a:srgbClr val="1D1D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949440" y="2148840"/>
            <a:ext cx="22860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F0F0F5"/>
                </a:solidFill>
                <a:latin typeface="微软雅黑"/>
              </a:defRPr>
            </a:pPr>
            <a:r>
              <a:t>政治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235440" y="2148840"/>
            <a:ext cx="13716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E94D6B"/>
                </a:solidFill>
                <a:latin typeface="微软雅黑"/>
              </a:defRPr>
            </a:pPr>
            <a:r>
              <a:t>68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766560" y="2788920"/>
            <a:ext cx="4206240" cy="594360"/>
          </a:xfrm>
          <a:prstGeom prst="rect">
            <a:avLst/>
          </a:prstGeom>
          <a:solidFill>
            <a:srgbClr val="1D1D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949440" y="2834640"/>
            <a:ext cx="22860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F0F0F5"/>
                </a:solidFill>
                <a:latin typeface="微软雅黑"/>
              </a:defRPr>
            </a:pPr>
            <a:r>
              <a:t>数学二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235440" y="2834640"/>
            <a:ext cx="13716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4EC9B0"/>
                </a:solidFill>
                <a:latin typeface="微软雅黑"/>
              </a:defRPr>
            </a:pPr>
            <a:r>
              <a:t>142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766560" y="3474720"/>
            <a:ext cx="4206240" cy="594360"/>
          </a:xfrm>
          <a:prstGeom prst="rect">
            <a:avLst/>
          </a:prstGeom>
          <a:solidFill>
            <a:srgbClr val="1D1D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949440" y="3520440"/>
            <a:ext cx="22860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F0F0F5"/>
                </a:solidFill>
                <a:latin typeface="微软雅黑"/>
              </a:defRPr>
            </a:pPr>
            <a:r>
              <a:t>英语一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235440" y="3520440"/>
            <a:ext cx="13716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FFD93D"/>
                </a:solidFill>
                <a:latin typeface="微软雅黑"/>
              </a:defRPr>
            </a:pPr>
            <a:r>
              <a:t>84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766560" y="4160520"/>
            <a:ext cx="4206240" cy="594360"/>
          </a:xfrm>
          <a:prstGeom prst="rect">
            <a:avLst/>
          </a:prstGeom>
          <a:solidFill>
            <a:srgbClr val="1D1D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949440" y="4206240"/>
            <a:ext cx="22860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F0F0F5"/>
                </a:solidFill>
                <a:latin typeface="微软雅黑"/>
              </a:defRPr>
            </a:pPr>
            <a:r>
              <a:t>专业课 843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35440" y="4206240"/>
            <a:ext cx="13716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729FCF"/>
                </a:solidFill>
                <a:latin typeface="微软雅黑"/>
              </a:defRPr>
            </a:pPr>
            <a:r>
              <a:t>127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766560" y="4846320"/>
            <a:ext cx="4206240" cy="594360"/>
          </a:xfrm>
          <a:prstGeom prst="rect">
            <a:avLst/>
          </a:prstGeom>
          <a:solidFill>
            <a:srgbClr val="1D1D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949440" y="4892040"/>
            <a:ext cx="22860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0">
                <a:solidFill>
                  <a:srgbClr val="F0F0F5"/>
                </a:solidFill>
                <a:latin typeface="微软雅黑"/>
              </a:defRPr>
            </a:pPr>
            <a:r>
              <a:t>总分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235440" y="4892040"/>
            <a:ext cx="1371600" cy="5029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FF6B6B"/>
                </a:solidFill>
                <a:latin typeface="微软雅黑"/>
              </a:defRPr>
            </a:pPr>
            <a:r>
              <a:t>421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675120" y="576072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初始总成绩排名靠前，并非遥不可及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>
                <a:solidFill>
                  <a:srgbClr val="F0F0F5"/>
                </a:solidFill>
                <a:latin typeface="微软雅黑"/>
              </a:defRPr>
            </a:pPr>
            <a:r>
              <a:t>2  政治备考 · 从零基础到68分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1280160"/>
            <a:ext cx="3657600" cy="365760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280160"/>
            <a:ext cx="3657600" cy="508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32004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E94D6B"/>
                </a:solidFill>
                <a:latin typeface="微软雅黑"/>
              </a:defRPr>
            </a:pPr>
            <a:r>
              <a:t>前期 9月中-10月初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828800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听韩雪老师精讲精练视频（B站免费），1.5倍速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249297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每天坚持听两章，专注听课不动手机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505329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不用做笔记！过了就过，第一遍求印象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761361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每章后刷对应 1000 题选择题，不做大题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196463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推荐研兔刷题小程序，免费，有评论区助记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97680" y="1280160"/>
            <a:ext cx="3657600" cy="365760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97680" y="1280160"/>
            <a:ext cx="3657600" cy="50800"/>
          </a:xfrm>
          <a:prstGeom prst="rect">
            <a:avLst/>
          </a:prstGeom>
          <a:solidFill>
            <a:srgbClr val="4EC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26280" y="1417320"/>
            <a:ext cx="32004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4EC9B0"/>
                </a:solidFill>
                <a:latin typeface="微软雅黑"/>
              </a:defRPr>
            </a:pPr>
            <a:r>
              <a:t>中期 10月中-11月中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17720" y="1828800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背诵手册到手，开始跟韩雪每日带背（约50分钟）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17720" y="2255012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带背完自己往后面预习一两章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2511044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研兔刷题：清空所有未刷题记录，狂刷选择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17720" y="2948686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不追求全部塞进脑子，过一遍有印象即可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138160" y="1280160"/>
            <a:ext cx="3657600" cy="365760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138160" y="1280160"/>
            <a:ext cx="3657600" cy="50800"/>
          </a:xfrm>
          <a:prstGeom prst="rect">
            <a:avLst/>
          </a:prstGeom>
          <a:solidFill>
            <a:srgbClr val="FFD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366760" y="1417320"/>
            <a:ext cx="32004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FFD93D"/>
                </a:solidFill>
                <a:latin typeface="微软雅黑"/>
              </a:defRPr>
            </a:pPr>
            <a:r>
              <a:t>后期 11月中-考试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58200" y="1828800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肖四肖八到手就开背，不等不拖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58200" y="2084832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刷近年真题多遍，时效性题目不硬记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58200" y="2340864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跟青宁书生背肖四（整理的背诵材料）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58200" y="2596896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推荐「邪修」系列视频：从题干找答案技巧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58200" y="3017393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不跟肖四原文背，用理顺的框架去背效率高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1520" y="5212080"/>
            <a:ext cx="10698480" cy="1280160"/>
          </a:xfrm>
          <a:prstGeom prst="rect">
            <a:avLst/>
          </a:prstGeom>
          <a:solidFill>
            <a:srgbClr val="2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31520" y="5212080"/>
            <a:ext cx="50800" cy="128016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05840" y="5349240"/>
            <a:ext cx="1024128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E94D6B"/>
                </a:solidFill>
                <a:latin typeface="微软雅黑"/>
              </a:defRPr>
            </a:pPr>
            <a:r>
              <a:t>⚠ 政治备考核心原则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05840" y="5715000"/>
            <a:ext cx="1024128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A0A0B0"/>
                </a:solidFill>
                <a:latin typeface="微软雅黑"/>
              </a:defRPr>
            </a:pPr>
            <a:r>
              <a:t>不要死磕知识点！不要以为学了考研政治就能当政治家哲学家。不会考的冷门内容深究就是在浪费备考时间。能拿分、能做对题才是最终目的。用「好像学得很深」来骗自己，不如多巩固不熟练的内容。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>
                <a:solidFill>
                  <a:srgbClr val="F0F0F5"/>
                </a:solidFill>
                <a:latin typeface="微软雅黑"/>
              </a:defRPr>
            </a:pPr>
            <a:r>
              <a:t>3  英语一备考 · 语感+单词+巧写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1280160"/>
            <a:ext cx="3474720" cy="237744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280160"/>
            <a:ext cx="3474720" cy="508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30175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E94D6B"/>
                </a:solidFill>
                <a:latin typeface="微软雅黑"/>
              </a:defRPr>
            </a:pPr>
            <a:r>
              <a:t>单词 · 长期坚持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828800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4月起用「不背单词」APP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084832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词书：红宝书，反复复习+拼写辅助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340864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前期慢，每天10-20词；6月后150词/天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745486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10月背完，之后每天打卡复习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001518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核心：重在坚持，不断就能跑赢大部分人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931920"/>
            <a:ext cx="3474720" cy="25603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3931920"/>
            <a:ext cx="3474720" cy="50800"/>
          </a:xfrm>
          <a:prstGeom prst="rect">
            <a:avLst/>
          </a:prstGeom>
          <a:solidFill>
            <a:srgbClr val="4EC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" y="4069080"/>
            <a:ext cx="30175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4EC9B0"/>
                </a:solidFill>
                <a:latin typeface="微软雅黑"/>
              </a:defRPr>
            </a:pPr>
            <a:r>
              <a:t>客观题 · 拉分关键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480560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主观题拉不开差距，客观题才是拉分核心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4892167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后期做真题客观题控制在扣 5 分以内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5259959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极难年份可能扣 15-20 分，不用太焦虑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5659501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新东方考研英语阅读专项训练册强化版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6065393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真题做两遍以上（到2010年英语一）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97680" y="1280160"/>
            <a:ext cx="7406640" cy="201168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297680" y="1280160"/>
            <a:ext cx="7406640" cy="50800"/>
          </a:xfrm>
          <a:prstGeom prst="rect">
            <a:avLst/>
          </a:prstGeom>
          <a:solidFill>
            <a:srgbClr val="FFD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26280" y="1417320"/>
            <a:ext cx="69494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FFD93D"/>
                </a:solidFill>
                <a:latin typeface="微软雅黑"/>
              </a:defRPr>
            </a:pPr>
            <a:r>
              <a:t>主观题 · 翻译与写作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17720" y="1828800"/>
            <a:ext cx="6858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翻译：纯靠感觉，语感好就能应付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17720" y="2084832"/>
            <a:ext cx="6858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写作：不要死背模板！阅卷老师看得出模板痕迹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17720" y="2340864"/>
            <a:ext cx="6858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推荐刘晓艳写作课：扣题基础上秀语法——复杂句式、被动句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17720" y="2596896"/>
            <a:ext cx="6858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考试前一个月开始准备即可，不必过早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97680" y="3566160"/>
            <a:ext cx="7406640" cy="292608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297680" y="3566160"/>
            <a:ext cx="7406640" cy="50800"/>
          </a:xfrm>
          <a:prstGeom prst="rect">
            <a:avLst/>
          </a:prstGeom>
          <a:solidFill>
            <a:srgbClr val="C08B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26280" y="3703320"/>
            <a:ext cx="69494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C08BF8"/>
                </a:solidFill>
                <a:latin typeface="微软雅黑"/>
              </a:defRPr>
            </a:pPr>
            <a:r>
              <a:t>实用技巧补充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7720" y="4114800"/>
            <a:ext cx="6858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游戏 UI 调成英文，看视频不开字幕啃生肉 — 边玩边学，学了不忘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17720" y="4370832"/>
            <a:ext cx="6858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80% 无障碍阅读 + 听游戏/技术生肉是理想状态，英语积累依赖日常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17720" y="4626864"/>
            <a:ext cx="6858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9月开始高强复习，之前保持单词节奏即可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617720" y="4882896"/>
            <a:ext cx="6858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英语基础好的同学不必投入过多时间，维持手感为主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17720" y="5138928"/>
            <a:ext cx="6858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放松心态：英语一是综合语感+技巧的考试，不是死记硬背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>
                <a:solidFill>
                  <a:srgbClr val="F0F0F5"/>
                </a:solidFill>
                <a:latin typeface="微软雅黑"/>
              </a:defRPr>
            </a:pPr>
            <a:r>
              <a:t>4  数学二 &amp; 专业课843 · 参考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105156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此处仅作简要参考</a:t>
            </a:r>
            <a:r>
              <a:rPr lang="x-none"/>
              <a:t>（北航一般数学一+408）</a:t>
            </a:r>
            <a:endParaRPr lang="x-none"/>
          </a:p>
        </p:txBody>
      </p:sp>
      <p:sp>
        <p:nvSpPr>
          <p:cNvPr id="5" name="Rectangle 4"/>
          <p:cNvSpPr/>
          <p:nvPr/>
        </p:nvSpPr>
        <p:spPr>
          <a:xfrm>
            <a:off x="457200" y="1417320"/>
            <a:ext cx="2743200" cy="192024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417320"/>
            <a:ext cx="2743200" cy="508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554480"/>
            <a:ext cx="2286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E94D6B"/>
                </a:solidFill>
                <a:latin typeface="微软雅黑"/>
              </a:defRPr>
            </a:pPr>
            <a:r>
              <a:t>数二·前期 3-4月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196596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李永乐线代 + 武忠祥高数基础篇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389632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从零开始教，不用看视频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645664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课后做汤家凤1800对应章节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37560" y="1417320"/>
            <a:ext cx="2743200" cy="192024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337560" y="1417320"/>
            <a:ext cx="2743200" cy="50800"/>
          </a:xfrm>
          <a:prstGeom prst="rect">
            <a:avLst/>
          </a:prstGeom>
          <a:solidFill>
            <a:srgbClr val="4EC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66160" y="1554480"/>
            <a:ext cx="2286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4EC9B0"/>
                </a:solidFill>
                <a:latin typeface="微软雅黑"/>
              </a:defRPr>
            </a:pPr>
            <a:r>
              <a:t>数二·中期 4-7月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0" y="1965960"/>
            <a:ext cx="25476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李武强化篇 → 汤家凤1800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0" y="2221992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→ 660+330 → 严选题 → 张宇1000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0" y="2652014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严选题难度大，每天5-6道即可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17920" y="1417320"/>
            <a:ext cx="2743200" cy="192024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217920" y="1417320"/>
            <a:ext cx="2743200" cy="50800"/>
          </a:xfrm>
          <a:prstGeom prst="rect">
            <a:avLst/>
          </a:prstGeom>
          <a:solidFill>
            <a:srgbClr val="FFD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46520" y="1554480"/>
            <a:ext cx="2286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FFD93D"/>
                </a:solidFill>
                <a:latin typeface="微软雅黑"/>
              </a:defRPr>
            </a:pPr>
            <a:r>
              <a:t>数二·后期 8月-考前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1965960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真题+模拟卷，每天一套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2221992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近20年数二真题刷两遍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60" y="2478024"/>
            <a:ext cx="21945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模拟卷偏难莫当真，真题为王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3474720"/>
            <a:ext cx="8686800" cy="594360"/>
          </a:xfrm>
          <a:prstGeom prst="rect">
            <a:avLst/>
          </a:prstGeom>
          <a:solidFill>
            <a:srgbClr val="2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57200" y="3474720"/>
            <a:ext cx="38100" cy="59436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1520" y="3566160"/>
            <a:ext cx="82296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FFD93D"/>
                </a:solidFill>
                <a:latin typeface="微软雅黑"/>
              </a:defRPr>
            </a:pPr>
            <a:r>
              <a:t>⚠ 真题最有参考价值，别拿数一备数二；别被自媒体贩卖焦虑的「20年没考过」带偏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4297680"/>
            <a:ext cx="3474720" cy="21031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4297680"/>
            <a:ext cx="3474720" cy="508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85800" y="4434840"/>
            <a:ext cx="30175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E94D6B"/>
                </a:solidFill>
                <a:latin typeface="微软雅黑"/>
              </a:defRPr>
            </a:pPr>
            <a:r>
              <a:t>843 计算机部分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7240" y="4846320"/>
            <a:ext cx="3146425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王道考研书参考价值一般，考风偏背诵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5102352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不像408考浮点运算等深度内容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240" y="5358384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</a:t>
            </a:r>
            <a:r>
              <a:rPr lang="x-none"/>
              <a:t>代码</a:t>
            </a:r>
            <a:r>
              <a:t>题可参考知乎题单（难度更低）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77240" y="5614670"/>
            <a:ext cx="3133725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不背</a:t>
            </a:r>
            <a:r>
              <a:rPr lang="x-none"/>
              <a:t>代码</a:t>
            </a:r>
            <a:r>
              <a:t>，理解为主——出题一变就炸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7240" y="5870448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计算机网络砍了仍可能出几分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160520" y="4297680"/>
            <a:ext cx="3474720" cy="21031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160520" y="4297680"/>
            <a:ext cx="3474720" cy="50800"/>
          </a:xfrm>
          <a:prstGeom prst="rect">
            <a:avLst/>
          </a:prstGeom>
          <a:solidFill>
            <a:srgbClr val="4EC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389120" y="4434840"/>
            <a:ext cx="30175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4EC9B0"/>
                </a:solidFill>
                <a:latin typeface="微软雅黑"/>
              </a:defRPr>
            </a:pPr>
            <a:r>
              <a:t>843 概率论 + 艺术设计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480560" y="4846320"/>
            <a:ext cx="31546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概率论：余炳森讲义够用，考试更简单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80560" y="5102352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教训：协方差系数没记清痛失几分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480560" y="5358384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艺术设计看熊硕B站课，不用做笔记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80560" y="5614670"/>
            <a:ext cx="31673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心流、策划、游戏元素能说个所以然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480560" y="5870448"/>
            <a:ext cx="29260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设计大题找跨专业同学辅导很有效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863840" y="4297680"/>
            <a:ext cx="3840480" cy="21031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7863840" y="4297680"/>
            <a:ext cx="3840480" cy="50800"/>
          </a:xfrm>
          <a:prstGeom prst="rect">
            <a:avLst/>
          </a:prstGeom>
          <a:solidFill>
            <a:srgbClr val="C08B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092440" y="4434840"/>
            <a:ext cx="338328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C08BF8"/>
                </a:solidFill>
                <a:latin typeface="微软雅黑"/>
              </a:defRPr>
            </a:pPr>
            <a:r>
              <a:rPr lang="x-none"/>
              <a:t>其他</a:t>
            </a:r>
            <a:endParaRPr lang="x-none"/>
          </a:p>
        </p:txBody>
      </p:sp>
      <p:sp>
        <p:nvSpPr>
          <p:cNvPr id="45" name="TextBox 44"/>
          <p:cNvSpPr txBox="1"/>
          <p:nvPr/>
        </p:nvSpPr>
        <p:spPr>
          <a:xfrm>
            <a:off x="8183880" y="4846320"/>
            <a:ext cx="32918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Markdown整理背诵点 + AI随机默写抽问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183880" y="5102479"/>
            <a:ext cx="32918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设计大题：学基本框架+答题方法+练真题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83880" y="5358511"/>
            <a:ext cx="32918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资源：经验帖GitHub有整理好的复习资料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>
                <a:solidFill>
                  <a:srgbClr val="F0F0F5"/>
                </a:solidFill>
                <a:latin typeface="微软雅黑"/>
              </a:defRPr>
            </a:pPr>
            <a:r>
              <a:t>5  心理健康与备考心态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1188720"/>
            <a:ext cx="5577840" cy="25603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188720"/>
            <a:ext cx="5577840" cy="508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325880"/>
            <a:ext cx="5120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E94D6B"/>
                </a:solidFill>
                <a:latin typeface="微软雅黑"/>
              </a:defRPr>
            </a:pPr>
            <a:r>
              <a:t>心理调节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1737360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备考是长期痛苦，做好脱一层皮的准备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1993392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被某大厂心理测评「焦虑倾向」拒绝→差点抑郁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249424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抽出几天纯玩、跟家人朋友交流、想哭就哭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505456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人不是铁打的，必须学会发泄情绪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2761488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严重问题看心理医生，别信企业的测评标签化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3017520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平时看抽象视频和发癫是放空大脑的好方式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1188720"/>
            <a:ext cx="5394960" cy="25603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309360" y="1188720"/>
            <a:ext cx="5394960" cy="50800"/>
          </a:xfrm>
          <a:prstGeom prst="rect">
            <a:avLst/>
          </a:prstGeom>
          <a:solidFill>
            <a:srgbClr val="4EC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37960" y="1325880"/>
            <a:ext cx="493776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4EC9B0"/>
                </a:solidFill>
                <a:latin typeface="微软雅黑"/>
              </a:defRPr>
            </a:pPr>
            <a:r>
              <a:t>时间安排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29400" y="1737360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10月前：12点出门，下午1点到晚8点，有效5h/天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29400" y="1993392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10月后：10点到图书馆，学到晚10点，有效7h/天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2249424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核心是有效学习时长，不是坐在图书馆多久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29400" y="2505456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有效1小时 &gt; 半学半玩5小时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29400" y="2761488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熬夜正常，前期打游戏到凌晨，后期12点睡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29400" y="3017520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不在于谁学得久，在于专注和完成每日计划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4023360"/>
            <a:ext cx="5577840" cy="246888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57200" y="4023360"/>
            <a:ext cx="5577840" cy="50800"/>
          </a:xfrm>
          <a:prstGeom prst="rect">
            <a:avLst/>
          </a:prstGeom>
          <a:solidFill>
            <a:srgbClr val="FFD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4160520"/>
            <a:ext cx="5120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FFD93D"/>
                </a:solidFill>
                <a:latin typeface="微软雅黑"/>
              </a:defRPr>
            </a:pPr>
            <a:r>
              <a:t>焦虑应对 · 考研是一个人的朝圣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4572000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不要试图和研友拉平节奏：每人起点不同，侧重点不同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4828032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可交流问题+分享资料，但别适应他人节奏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" y="5084064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也别把节奏强加给别人——对双方都不负责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5340096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尽量别在大群吹水，有倾诉需求可以跟AI聊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7240" y="5596128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孤独和独自努力是考研的常态，习惯它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309360" y="4023360"/>
            <a:ext cx="5394960" cy="246888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309360" y="4023360"/>
            <a:ext cx="5394960" cy="508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537960" y="4160520"/>
            <a:ext cx="493776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700" b="1">
                <a:solidFill>
                  <a:srgbClr val="FF6B6B"/>
                </a:solidFill>
                <a:latin typeface="微软雅黑"/>
              </a:defRPr>
            </a:pPr>
            <a:r>
              <a:t>破除名校光环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29400" y="4572000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→ 「没顶刊没奖学金没保研资格，能要我？」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629400" y="4828032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→ 作者三无产品 + 低排名，依然上岸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29400" y="5084064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→ 考研上清北没高考上清北难！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29400" y="5340096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→ 不需要光环也能上清华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29400" y="5596128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→ 我们的目标：把遥不可及拉下神坛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29400" y="5852160"/>
            <a:ext cx="4846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A0A0B0"/>
                </a:solidFill>
                <a:latin typeface="微软雅黑"/>
              </a:defRPr>
            </a:pPr>
            <a:r>
              <a:t>• → 后期意外拿到华为Offer，给了充一战的勇气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>
                <a:solidFill>
                  <a:srgbClr val="F0F0F5"/>
                </a:solidFill>
                <a:latin typeface="微软雅黑"/>
              </a:defRPr>
            </a:pPr>
            <a:r>
              <a:t>6  备考核心原则 · 不要深究原理浪费时间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2286000" cy="381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280160"/>
            <a:ext cx="10698480" cy="7315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280160"/>
            <a:ext cx="63500" cy="73152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1325880"/>
            <a:ext cx="2743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E94D6B"/>
                </a:solidFill>
                <a:latin typeface="微软雅黑"/>
              </a:defRPr>
            </a:pPr>
            <a:r>
              <a:t>🎯 拿分目的论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0" y="1353312"/>
            <a:ext cx="7315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A0A0B0"/>
                </a:solidFill>
                <a:latin typeface="微软雅黑"/>
              </a:defRPr>
            </a:pPr>
            <a:r>
              <a:t>能拿分、能做对题才是学习的最终目的。你不是在当理论家，而是在应试。花几天证明一个可以直接用的结论 = 浪费时间。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2103120"/>
            <a:ext cx="10698480" cy="7315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2103120"/>
            <a:ext cx="63500" cy="731520"/>
          </a:xfrm>
          <a:prstGeom prst="rect">
            <a:avLst/>
          </a:prstGeom>
          <a:solidFill>
            <a:srgbClr val="4EC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48840"/>
            <a:ext cx="2743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4EC9B0"/>
                </a:solidFill>
                <a:latin typeface="微软雅黑"/>
              </a:defRPr>
            </a:pPr>
            <a:r>
              <a:t>⏳ 抓主要矛盾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480" y="2176272"/>
            <a:ext cx="7315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A0A0B0"/>
                </a:solidFill>
                <a:latin typeface="微软雅黑"/>
              </a:defRPr>
            </a:pPr>
            <a:r>
              <a:t>考研时间紧压力大，必须忽略次要矛盾。政治不要死磕一两个知识点，数学不要花几天攻克一道怪题，概率论不要纠结证明。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2926080"/>
            <a:ext cx="10698480" cy="7315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31520" y="2926080"/>
            <a:ext cx="63500" cy="731520"/>
          </a:xfrm>
          <a:prstGeom prst="rect">
            <a:avLst/>
          </a:prstGeom>
          <a:solidFill>
            <a:srgbClr val="FFD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05840" y="2971800"/>
            <a:ext cx="2743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FFD93D"/>
                </a:solidFill>
                <a:latin typeface="微软雅黑"/>
              </a:defRPr>
            </a:pPr>
            <a:r>
              <a:t>📋 真题为王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2999232"/>
            <a:ext cx="7315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A0A0B0"/>
                </a:solidFill>
                <a:latin typeface="微软雅黑"/>
              </a:defRPr>
            </a:pPr>
            <a:r>
              <a:t>真题永远最有参考价值。模拟卷再难也是噪音，自媒体再叫也是贩卖焦虑。真题没参考价值了你还参考啥？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3749040"/>
            <a:ext cx="10698480" cy="7315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3749040"/>
            <a:ext cx="63500" cy="731520"/>
          </a:xfrm>
          <a:prstGeom prst="rect">
            <a:avLst/>
          </a:prstGeom>
          <a:solidFill>
            <a:srgbClr val="C08B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3794760"/>
            <a:ext cx="2743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C08BF8"/>
                </a:solidFill>
                <a:latin typeface="微软雅黑"/>
              </a:defRPr>
            </a:pPr>
            <a:r>
              <a:t>🚫 拒绝自欺欺人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0480" y="3822192"/>
            <a:ext cx="7315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A0A0B0"/>
                </a:solidFill>
                <a:latin typeface="微软雅黑"/>
              </a:defRPr>
            </a:pPr>
            <a:r>
              <a:t>边学边玩手机、反复刷已经掌握的题、钻研根本不会考的冷门内容然后自我感动——都是无效努力。专注一小时 &gt; 走神五小时。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4572000"/>
            <a:ext cx="10698480" cy="7315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31520" y="4572000"/>
            <a:ext cx="63500" cy="73152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4617720"/>
            <a:ext cx="2743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E94D6B"/>
                </a:solidFill>
                <a:latin typeface="微软雅黑"/>
              </a:defRPr>
            </a:pPr>
            <a:r>
              <a:t>👤 独立思考节奏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40480" y="4645152"/>
            <a:ext cx="7315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A0A0B0"/>
                </a:solidFill>
                <a:latin typeface="微软雅黑"/>
              </a:defRPr>
            </a:pPr>
            <a:r>
              <a:t>不跟研友比进度，不照搬他人方法。每个人的强弱项不同，照自己真实想法巩固加强。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5394960"/>
            <a:ext cx="10698480" cy="73152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31520" y="5394960"/>
            <a:ext cx="63500" cy="731520"/>
          </a:xfrm>
          <a:prstGeom prst="rect">
            <a:avLst/>
          </a:prstGeom>
          <a:solidFill>
            <a:srgbClr val="4EC9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05840" y="5440680"/>
            <a:ext cx="2743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4EC9B0"/>
                </a:solidFill>
                <a:latin typeface="微软雅黑"/>
              </a:defRPr>
            </a:pPr>
            <a:r>
              <a:t>🎮 劳逸结合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40480" y="5468112"/>
            <a:ext cx="73152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A0A0B0"/>
                </a:solidFill>
                <a:latin typeface="微软雅黑"/>
              </a:defRPr>
            </a:pPr>
            <a:r>
              <a:t>不想学就关了去玩，别骗自己。打游戏、听纯音乐（不带歌词）、跟朋友谈心——该放松放松。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371600"/>
            <a:ext cx="91440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4400" b="1">
                <a:solidFill>
                  <a:srgbClr val="F0F0F5"/>
                </a:solidFill>
                <a:latin typeface="微软雅黑"/>
              </a:defRPr>
            </a:pPr>
            <a:r>
              <a:t>你不需要什么光环也可以</a:t>
            </a:r>
            <a:r>
              <a:rPr lang="x-none"/>
              <a:t>上岸</a:t>
            </a:r>
            <a:endParaRPr lang="x-none"/>
          </a:p>
        </p:txBody>
      </p:sp>
      <p:sp>
        <p:nvSpPr>
          <p:cNvPr id="4" name="Rectangle 3"/>
          <p:cNvSpPr/>
          <p:nvPr/>
        </p:nvSpPr>
        <p:spPr>
          <a:xfrm>
            <a:off x="1371600" y="2377440"/>
            <a:ext cx="3657600" cy="38100"/>
          </a:xfrm>
          <a:prstGeom prst="rect">
            <a:avLst/>
          </a:prstGeom>
          <a:solidFill>
            <a:srgbClr val="E94D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743200"/>
            <a:ext cx="9144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200" b="0">
                <a:solidFill>
                  <a:srgbClr val="A0A0B0"/>
                </a:solidFill>
                <a:latin typeface="微软雅黑"/>
              </a:defRPr>
            </a:pPr>
            <a:r>
              <a:t> 在那一天真的到来之前，我们都继续相信结局可以改变吧！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566160"/>
            <a:ext cx="9144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0">
                <a:solidFill>
                  <a:srgbClr val="4EC9B0"/>
                </a:solidFill>
                <a:latin typeface="微软雅黑"/>
              </a:defRPr>
            </a:pPr>
            <a:r>
              <a:t>• 作者 MC的大虾 · 零科研 · 零奖学金 · 零游戏制作奖 · GPA3.65 · 无保研 · 2026上岸清华IMDT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4389120"/>
            <a:ext cx="9418320" cy="1371600"/>
          </a:xfrm>
          <a:prstGeom prst="rect">
            <a:avLst/>
          </a:prstGeom>
          <a:solidFill>
            <a:srgbClr val="25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737360" y="4572000"/>
            <a:ext cx="896112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600" b="1">
                <a:solidFill>
                  <a:srgbClr val="F0F0F5"/>
                </a:solidFill>
                <a:latin typeface="微软雅黑"/>
              </a:defRPr>
            </a:pPr>
            <a:r>
              <a:t>"如果有一个东西被所有人捧上似乎无法企及的顶尖，</a:t>
            </a:r>
            <a:br/>
            <a:r>
              <a:t> 咱们的目标就是将它拉下所谓神坛。"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2970</Words>
  <Application>WPS 演示</Application>
  <PresentationFormat>On-screen Show (4:3)</PresentationFormat>
  <Paragraphs>300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宋体</vt:lpstr>
      <vt:lpstr>Wingdings</vt:lpstr>
      <vt:lpstr>Arial</vt:lpstr>
      <vt:lpstr>微软雅黑</vt:lpstr>
      <vt:lpstr>Calibri</vt:lpstr>
      <vt:lpstr>Trebuchet MS</vt:lpstr>
      <vt:lpstr>宋体</vt:lpstr>
      <vt:lpstr>Noto Serif CJK SC</vt:lpstr>
      <vt:lpstr>微软雅黑</vt:lpstr>
      <vt:lpstr>Arial Unicode MS</vt:lpstr>
      <vt:lpstr>Noto Color Emoji</vt:lpstr>
      <vt:lpstr>Noto Sans Symbols2</vt:lpstr>
      <vt:lpstr>Webdings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mcdaxia</cp:lastModifiedBy>
  <cp:revision>20</cp:revision>
  <dcterms:created xsi:type="dcterms:W3CDTF">2026-05-09T06:35:50Z</dcterms:created>
  <dcterms:modified xsi:type="dcterms:W3CDTF">2026-05-09T06:35:50Z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63717901292A7E8C64D4FE694DC2173F_42</vt:lpwstr>
  </property>
  <property fmtid="{D5CDD505-2E9C-101B-9397-08002B2CF9AE}" pid="3" name="KSOProductBuildVer">
    <vt:lpwstr>2052-12.1.2.25838</vt:lpwstr>
  </property>
</Properties>
</file>