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6" r:id="rId10"/>
    <p:sldId id="264" r:id="rId11"/>
    <p:sldId id="267" r:id="rId12"/>
    <p:sldId id="271" r:id="rId13"/>
    <p:sldId id="268" r:id="rId14"/>
    <p:sldId id="270" r:id="rId15"/>
    <p:sldId id="269" r:id="rId16"/>
    <p:sldId id="272" r:id="rId17"/>
    <p:sldId id="273" r:id="rId18"/>
    <p:sldId id="275" r:id="rId19"/>
    <p:sldId id="274" r:id="rId20"/>
    <p:sldId id="276" r:id="rId21"/>
    <p:sldId id="277" r:id="rId22"/>
    <p:sldId id="27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8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10" y="5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6F678-40A1-40E3-BD12-512FE7EC25B6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C188B-68D4-45DA-96FF-64A236EF61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92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C188B-68D4-45DA-96FF-64A236EF61D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99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C188B-68D4-45DA-96FF-64A236EF61D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64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868DF9-7701-A520-4BE4-589DA628C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5AFE97-EC8F-DFC8-D705-D1DB832A2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A8A873-188C-A479-5A1D-B8AC4E26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9611-2C4A-4A9C-A6B8-4F74628CF63B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A2B155-4D6C-B94F-F07A-41C29D99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F1A83C-0697-BAD8-9F83-5E52C382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2E33-C99E-4A75-922B-93A851E6B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7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C1901A-249D-128C-56B8-0DE0029D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CDD346-B559-7CA1-D8E0-CC8D67DFB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EB8C20-4C33-4F0F-3368-70A9FECBD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9611-2C4A-4A9C-A6B8-4F74628CF63B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23BE41-0AC0-61B2-6696-C54CF60C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139C0-4D04-BF08-E582-98B578EA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2E33-C99E-4A75-922B-93A851E6B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23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C3E8B9-D5A1-4DE1-6697-E889F839E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39B365-8157-1787-2648-90761F4FA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716555-60F3-EA8B-3DD8-F435774A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9611-2C4A-4A9C-A6B8-4F74628CF63B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484681-0297-58CA-6D26-6D2C29B0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5056D0-F620-B31B-1603-BCAF5F77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2E33-C99E-4A75-922B-93A851E6B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97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D3F32A-F0D8-EB8A-75BC-C61FB792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838C99-A65B-EDD2-8339-93CF5B3C7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0EDAD2-1A2A-08E4-5B61-8754A7F4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9611-2C4A-4A9C-A6B8-4F74628CF63B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AB190A-6255-303D-7157-3E51BAA3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46FF60-92A9-A566-E52C-BDC21613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2E33-C99E-4A75-922B-93A851E6B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04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5095C1-CE19-93AB-B255-93DDE803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00DF29-1353-7817-8288-86B5C6DC1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0595AE-D78A-829C-47D6-FA3F1F41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9611-2C4A-4A9C-A6B8-4F74628CF63B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DFF514-C433-D19E-E137-256D9C79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1AB67D-DD7F-0FF6-1948-1F2BDC76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2E33-C99E-4A75-922B-93A851E6B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68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76135-0310-F6FB-D0E8-4D248412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F951E1-A83A-78F9-3026-47D77F631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1701F6-5ABA-8F7F-092A-39323C78C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DB6B71-D1FE-F6B1-C5BA-454588C1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9611-2C4A-4A9C-A6B8-4F74628CF63B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4C18E5-AA40-1376-C4FC-314BC62E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C2F4D-5275-86C8-772F-62CF81F9E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2E33-C99E-4A75-922B-93A851E6B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34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EDAB56-7308-0D94-DC84-FAA3660C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0CA0EB-2624-5358-CE57-4564B5FEC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EF65AB-76E3-7310-9438-743543AB5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DCCED8D-E682-501B-0F01-6F1656321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83DBE8F-892B-A495-A732-8FB34E8B9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BBF7769-67CD-E5B6-39D6-B425FB34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9611-2C4A-4A9C-A6B8-4F74628CF63B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592662F-A5B8-AC39-2F42-2E7F90AD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3444216-C86B-26F3-3485-F98FDD7B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2E33-C99E-4A75-922B-93A851E6B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91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BED32-08C7-02CF-ED36-E1D0C072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D231C82-CBEB-7D6D-734F-944F9FFB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9611-2C4A-4A9C-A6B8-4F74628CF63B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C036DDA-B254-8BD5-9206-14A149DF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1E28FE-8AD0-EEFE-18A5-38C607F6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2E33-C99E-4A75-922B-93A851E6B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73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AF8E160-D2C9-C8A1-C1E0-722C3E0B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9611-2C4A-4A9C-A6B8-4F74628CF63B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E0A9DD-4D7D-E3B5-7877-0DF499B8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9F51DF-B3B5-C80A-E92B-8517885F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2E33-C99E-4A75-922B-93A851E6B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15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3FD42E-153D-0CB1-B402-B5D31DC9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00FE06-A530-2434-9C91-C40DE8DE1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C0EFF6-5543-0252-CAF3-53F420028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3FB9A7-E016-4A44-2063-91C02D06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9611-2C4A-4A9C-A6B8-4F74628CF63B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7D2506-9583-8B49-C774-17979B56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9E9476-8A04-5E92-B726-C479C6277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2E33-C99E-4A75-922B-93A851E6B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42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3413-5785-0B67-2D70-60C414220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A8D7892-C307-6BF8-66F7-12B079A54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FDF6784-7532-F7A1-7B69-1170C8D53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2CE8C2-F8A3-50BD-D83B-9AA5A389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9611-2C4A-4A9C-A6B8-4F74628CF63B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EC3915-38F5-0FBE-2197-DD0D32C9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337E72-610A-1CC8-C876-977F5EA4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2E33-C99E-4A75-922B-93A851E6B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75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6C19DA6-34EE-1A58-033E-4E1E6930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7BAE86-6457-955B-5707-58AF2E1CC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3FC975-51AF-12CD-F725-47E481D81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D9611-2C4A-4A9C-A6B8-4F74628CF63B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B56465-65FB-D13A-9C0C-74D97FE32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CB9E36-810B-297B-8149-026923437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82E33-C99E-4A75-922B-93A851E6B9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33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38CDB4-E71A-7D71-C549-DBAE9593B4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人工智能串讲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4E724D4-BAFB-9B15-1DB0-515986AAD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李星烨</a:t>
            </a:r>
            <a:endParaRPr lang="en-US" altLang="zh-CN" dirty="0"/>
          </a:p>
          <a:p>
            <a:r>
              <a:rPr lang="en-US" altLang="zh-CN" dirty="0"/>
              <a:t>2026.6.18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314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CD673F-F1D3-B43B-6F82-195CBF85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CNN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BE2551-E88D-12A4-D421-A93BAB203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什么是</a:t>
            </a:r>
            <a:r>
              <a:rPr lang="zh-CN" altLang="zh-CN" dirty="0"/>
              <a:t>卷积神经网络</a:t>
            </a:r>
            <a:r>
              <a:rPr lang="zh-CN" altLang="en-US" dirty="0"/>
              <a:t>，</a:t>
            </a:r>
            <a:r>
              <a:rPr lang="zh-CN" altLang="zh-CN" dirty="0"/>
              <a:t>图像分类</a:t>
            </a:r>
            <a:endParaRPr lang="en-US" altLang="zh-CN" dirty="0"/>
          </a:p>
          <a:p>
            <a:r>
              <a:rPr lang="zh-CN" altLang="zh-CN" dirty="0"/>
              <a:t>卷积层</a:t>
            </a:r>
            <a:r>
              <a:rPr lang="zh-CN" altLang="en-US" dirty="0"/>
              <a:t>，</a:t>
            </a:r>
            <a:r>
              <a:rPr lang="zh-CN" altLang="zh-CN" dirty="0"/>
              <a:t>池化层</a:t>
            </a:r>
            <a:r>
              <a:rPr lang="zh-CN" altLang="en-US" dirty="0"/>
              <a:t>，</a:t>
            </a:r>
            <a:r>
              <a:rPr lang="zh-CN" altLang="zh-CN" dirty="0"/>
              <a:t>全连接层</a:t>
            </a:r>
            <a:endParaRPr lang="en-US" altLang="zh-CN" dirty="0"/>
          </a:p>
          <a:p>
            <a:r>
              <a:rPr lang="zh-CN" altLang="en-US" dirty="0"/>
              <a:t>需要掌握二维卷积的计算过程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FA641D6-BDA8-CDAB-AA73-A8DE98937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988" y="3557132"/>
            <a:ext cx="7446023" cy="303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8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C803E0-F36E-316E-9AC3-3DA681BF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自注意力机制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0E85A0-F1CC-F34F-D344-1EF728C2C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理解自注意力机制的概念和目的</a:t>
            </a:r>
            <a:endParaRPr lang="en-US" altLang="zh-CN" dirty="0"/>
          </a:p>
          <a:p>
            <a:r>
              <a:rPr lang="en-US" altLang="zh-CN" dirty="0"/>
              <a:t>QKV</a:t>
            </a:r>
            <a:r>
              <a:rPr lang="zh-CN" altLang="en-US" dirty="0"/>
              <a:t>计算：给出输入向量，</a:t>
            </a:r>
            <a:r>
              <a:rPr lang="en-US" altLang="zh-CN" dirty="0"/>
              <a:t>Q</a:t>
            </a:r>
            <a:r>
              <a:rPr lang="zh-CN" altLang="en-US" dirty="0"/>
              <a:t>、</a:t>
            </a:r>
            <a:r>
              <a:rPr lang="en-US" altLang="zh-CN" dirty="0"/>
              <a:t>K</a:t>
            </a:r>
            <a:r>
              <a:rPr lang="zh-CN" altLang="en-US" dirty="0"/>
              <a:t>、</a:t>
            </a:r>
            <a:r>
              <a:rPr lang="en-US" altLang="zh-CN" dirty="0"/>
              <a:t>V</a:t>
            </a:r>
            <a:r>
              <a:rPr lang="zh-CN" altLang="en-US" dirty="0"/>
              <a:t>矩阵，计算</a:t>
            </a:r>
            <a:r>
              <a:rPr lang="en-US" altLang="zh-CN" dirty="0"/>
              <a:t>q</a:t>
            </a:r>
            <a:r>
              <a:rPr lang="zh-CN" altLang="en-US" dirty="0"/>
              <a:t>、</a:t>
            </a:r>
            <a:r>
              <a:rPr lang="en-US" altLang="zh-CN" dirty="0"/>
              <a:t>k</a:t>
            </a:r>
            <a:r>
              <a:rPr lang="zh-CN" altLang="en-US" dirty="0"/>
              <a:t>、</a:t>
            </a:r>
            <a:r>
              <a:rPr lang="en-US" altLang="zh-CN" dirty="0"/>
              <a:t>v</a:t>
            </a:r>
            <a:r>
              <a:rPr lang="zh-CN" altLang="en-US" dirty="0"/>
              <a:t>向量，注意力分数，经过</a:t>
            </a:r>
            <a:r>
              <a:rPr lang="en-US" altLang="zh-CN" dirty="0" err="1"/>
              <a:t>softmax</a:t>
            </a:r>
            <a:r>
              <a:rPr lang="zh-CN" altLang="en-US" dirty="0"/>
              <a:t>后的注意力分数，输出向量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DFD6AA-7D9A-BB6B-6E93-F667C540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806" y="3851591"/>
            <a:ext cx="9032387" cy="18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67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1A314F-D3F6-D058-7EB1-24D65A01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自注意力机制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CA90F8-4D09-9170-23FE-453A9A782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位置编码（</a:t>
            </a:r>
            <a:r>
              <a:rPr lang="en-US" altLang="zh-CN" dirty="0"/>
              <a:t>Position embedding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Otto我喜欢你- 抖音">
            <a:extLst>
              <a:ext uri="{FF2B5EF4-FFF2-40B4-BE49-F238E27FC236}">
                <a16:creationId xmlns:a16="http://schemas.microsoft.com/office/drawing/2014/main" id="{C6A599A7-6F76-8A21-F3FA-6A93485D4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75959"/>
            <a:ext cx="4572000" cy="3429000"/>
          </a:xfrm>
          <a:prstGeom prst="rect">
            <a:avLst/>
          </a:prstGeom>
        </p:spPr>
      </p:pic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1AB78BB4-E544-ED07-87BD-05E7ECA80F4A}"/>
              </a:ext>
            </a:extLst>
          </p:cNvPr>
          <p:cNvSpPr/>
          <p:nvPr/>
        </p:nvSpPr>
        <p:spPr>
          <a:xfrm>
            <a:off x="5634754" y="2415472"/>
            <a:ext cx="4294173" cy="1721147"/>
          </a:xfrm>
          <a:prstGeom prst="wedgeRoundRectCallout">
            <a:avLst>
              <a:gd name="adj1" fmla="val -52264"/>
              <a:gd name="adj2" fmla="val 6699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/>
              <a:t>我喜欢你</a:t>
            </a:r>
            <a:endParaRPr lang="en-US" altLang="zh-CN" sz="4000" dirty="0"/>
          </a:p>
          <a:p>
            <a:pPr algn="ctr"/>
            <a:r>
              <a:rPr lang="zh-CN" altLang="en-US" sz="4000" dirty="0"/>
              <a:t>你喜欢我</a:t>
            </a:r>
          </a:p>
        </p:txBody>
      </p:sp>
    </p:spTree>
    <p:extLst>
      <p:ext uri="{BB962C8B-B14F-4D97-AF65-F5344CB8AC3E}">
        <p14:creationId xmlns:p14="http://schemas.microsoft.com/office/powerpoint/2010/main" val="335873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EDFB55-290F-2519-B2AB-F26DB5C1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Transformer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9F6B03CE-8BFB-A573-A1CB-954DFBF76E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412" y="3803"/>
            <a:ext cx="4940588" cy="685419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32DF8E9-E6C4-02ED-0FFF-F62B13B7C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4" y="3384493"/>
            <a:ext cx="2548075" cy="3429000"/>
          </a:xfrm>
          <a:prstGeom prst="rect">
            <a:avLst/>
          </a:prstGeom>
        </p:spPr>
      </p:pic>
      <p:sp>
        <p:nvSpPr>
          <p:cNvPr id="16" name="对话气泡: 圆角矩形 15">
            <a:extLst>
              <a:ext uri="{FF2B5EF4-FFF2-40B4-BE49-F238E27FC236}">
                <a16:creationId xmlns:a16="http://schemas.microsoft.com/office/drawing/2014/main" id="{58D736C3-7FA1-F49B-4E29-50DC53ED107C}"/>
              </a:ext>
            </a:extLst>
          </p:cNvPr>
          <p:cNvSpPr/>
          <p:nvPr/>
        </p:nvSpPr>
        <p:spPr>
          <a:xfrm>
            <a:off x="2994053" y="1586038"/>
            <a:ext cx="4029834" cy="4001511"/>
          </a:xfrm>
          <a:prstGeom prst="wedgeRoundRectCallout">
            <a:avLst>
              <a:gd name="adj1" fmla="val -67921"/>
              <a:gd name="adj2" fmla="val -2266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ysClr val="windowText" lastClr="000000"/>
                </a:solidFill>
              </a:rPr>
              <a:t>什么是</a:t>
            </a:r>
            <a:r>
              <a:rPr lang="en-US" altLang="zh-CN" sz="2400" dirty="0">
                <a:solidFill>
                  <a:sysClr val="windowText" lastClr="000000"/>
                </a:solidFill>
              </a:rPr>
              <a:t>Transformer</a:t>
            </a:r>
            <a:r>
              <a:rPr lang="zh-CN" altLang="en-US" sz="2400" dirty="0">
                <a:solidFill>
                  <a:sysClr val="windowText" lastClr="000000"/>
                </a:solidFill>
              </a:rPr>
              <a:t>，用来解决什么问题，工作流程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ysClr val="windowText" lastClr="000000"/>
                </a:solidFill>
              </a:rPr>
              <a:t>Encoder</a:t>
            </a:r>
            <a:r>
              <a:rPr lang="zh-CN" altLang="en-US" sz="2400" dirty="0">
                <a:solidFill>
                  <a:sysClr val="windowText" lastClr="000000"/>
                </a:solidFill>
              </a:rPr>
              <a:t>，</a:t>
            </a:r>
            <a:r>
              <a:rPr lang="en-US" altLang="zh-CN" sz="2400" dirty="0">
                <a:solidFill>
                  <a:sysClr val="windowText" lastClr="000000"/>
                </a:solidFill>
              </a:rPr>
              <a:t>decoder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ysClr val="windowText" lastClr="000000"/>
                </a:solidFill>
              </a:rPr>
              <a:t>Bert</a:t>
            </a:r>
            <a:r>
              <a:rPr lang="zh-CN" altLang="en-US" sz="2400" dirty="0">
                <a:solidFill>
                  <a:sysClr val="windowText" lastClr="000000"/>
                </a:solidFill>
              </a:rPr>
              <a:t>，</a:t>
            </a:r>
            <a:r>
              <a:rPr lang="en-US" altLang="zh-CN" sz="2400" dirty="0">
                <a:solidFill>
                  <a:sysClr val="windowText" lastClr="000000"/>
                </a:solidFill>
              </a:rPr>
              <a:t>GPT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ysClr val="windowText" lastClr="000000"/>
                </a:solidFill>
              </a:rPr>
              <a:t>In-Context Learning</a:t>
            </a:r>
            <a:r>
              <a:rPr lang="zh-CN" altLang="en-US" sz="2400" dirty="0">
                <a:solidFill>
                  <a:sysClr val="windowText" lastClr="000000"/>
                </a:solidFill>
              </a:rPr>
              <a:t>，微调</a:t>
            </a:r>
            <a:endParaRPr lang="en-US" altLang="zh-CN" sz="24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FFAB203-349D-B1E9-90CB-07A42A8F6B20}"/>
              </a:ext>
            </a:extLst>
          </p:cNvPr>
          <p:cNvSpPr/>
          <p:nvPr/>
        </p:nvSpPr>
        <p:spPr>
          <a:xfrm>
            <a:off x="10143366" y="4046018"/>
            <a:ext cx="598811" cy="1820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D21D9BB-7215-5609-54C5-7491DC0DE6C2}"/>
              </a:ext>
            </a:extLst>
          </p:cNvPr>
          <p:cNvSpPr/>
          <p:nvPr/>
        </p:nvSpPr>
        <p:spPr>
          <a:xfrm>
            <a:off x="10167642" y="3246929"/>
            <a:ext cx="598811" cy="2771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84EFBE6-E7F0-B0B5-715A-50EEAEE371FA}"/>
              </a:ext>
            </a:extLst>
          </p:cNvPr>
          <p:cNvSpPr txBox="1"/>
          <p:nvPr/>
        </p:nvSpPr>
        <p:spPr>
          <a:xfrm>
            <a:off x="8185094" y="4669104"/>
            <a:ext cx="129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V    K    Q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1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8BF3BF0-7E45-3C31-BFA5-2AB00BB34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381" y="408252"/>
            <a:ext cx="7473238" cy="44959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854699-6932-EA0B-71E1-45D4F2CDA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381" y="4904170"/>
            <a:ext cx="7495010" cy="97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5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98AF2D-6BAA-DC22-ADBC-A8027EE6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Agent</a:t>
            </a:r>
            <a:r>
              <a:rPr lang="zh-CN" altLang="en-US" dirty="0"/>
              <a:t>（今年新增内容）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4D92AE-2CB6-4B7E-41CB-8F078ED8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架构</a:t>
            </a:r>
            <a:endParaRPr lang="en-US" altLang="zh-CN" dirty="0"/>
          </a:p>
          <a:p>
            <a:r>
              <a:rPr lang="zh-CN" altLang="en-US" dirty="0"/>
              <a:t>上下文，提示词，工具调用，记忆</a:t>
            </a:r>
            <a:r>
              <a:rPr lang="en-US" altLang="zh-CN" dirty="0"/>
              <a:t>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4792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1E294D-A7B0-FFAA-B14C-84971655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生成式人工智能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4CB012-086A-F9D9-51E7-D06BFF11F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主成分分析</a:t>
            </a:r>
            <a:endParaRPr lang="en-US" altLang="zh-CN" dirty="0"/>
          </a:p>
          <a:p>
            <a:r>
              <a:rPr lang="zh-CN" altLang="en-US" dirty="0"/>
              <a:t>自编码器，变分自编码器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3DA2F6-7C0C-6C48-E0F3-379E96B80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058" y="2946186"/>
            <a:ext cx="8957883" cy="332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86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1DF5D99-38E8-315E-DCFB-235AAB25F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0189DBE-63BF-8639-13EC-2B27B30DCD51}"/>
              </a:ext>
            </a:extLst>
          </p:cNvPr>
          <p:cNvSpPr txBox="1"/>
          <p:nvPr/>
        </p:nvSpPr>
        <p:spPr>
          <a:xfrm>
            <a:off x="3208492" y="5263869"/>
            <a:ext cx="1857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随机采样 →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B3CC16-7E14-BB53-CE71-5EC4C06367E1}"/>
              </a:ext>
            </a:extLst>
          </p:cNvPr>
          <p:cNvSpPr txBox="1"/>
          <p:nvPr/>
        </p:nvSpPr>
        <p:spPr>
          <a:xfrm>
            <a:off x="5337371" y="2911784"/>
            <a:ext cx="97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概率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分布</a:t>
            </a:r>
          </a:p>
        </p:txBody>
      </p:sp>
    </p:spTree>
    <p:extLst>
      <p:ext uri="{BB962C8B-B14F-4D97-AF65-F5344CB8AC3E}">
        <p14:creationId xmlns:p14="http://schemas.microsoft.com/office/powerpoint/2010/main" val="2075087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03B34FE-0FE2-5AD1-3AF0-00E30E37C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824" y="1804264"/>
            <a:ext cx="7462352" cy="32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71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326801-61B5-AAB5-C648-297940AAB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生成式人工智能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4F51BE-5163-51A6-08CF-B7905892F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扩散模型</a:t>
            </a:r>
            <a:endParaRPr lang="en-US" altLang="zh-CN" dirty="0"/>
          </a:p>
          <a:p>
            <a:r>
              <a:rPr lang="zh-CN" altLang="en-US" dirty="0"/>
              <a:t>生成对抗网络</a:t>
            </a:r>
          </a:p>
        </p:txBody>
      </p:sp>
    </p:spTree>
    <p:extLst>
      <p:ext uri="{BB962C8B-B14F-4D97-AF65-F5344CB8AC3E}">
        <p14:creationId xmlns:p14="http://schemas.microsoft.com/office/powerpoint/2010/main" val="88527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2822B5-8737-0432-1276-AE1DD676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考试题型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C2AEA9-3ABE-766F-E1FA-F317DEB4E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选择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填空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计算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综合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考试的题整体上比作业题简单一些，一般不会涉及复杂的数学证明，计算公式通常会给出。</a:t>
            </a:r>
          </a:p>
        </p:txBody>
      </p:sp>
    </p:spTree>
    <p:extLst>
      <p:ext uri="{BB962C8B-B14F-4D97-AF65-F5344CB8AC3E}">
        <p14:creationId xmlns:p14="http://schemas.microsoft.com/office/powerpoint/2010/main" val="498263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282CCE9-24D6-32F8-5214-15EBA0B2A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771" y="370337"/>
            <a:ext cx="7500453" cy="17961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B3F5878-48E2-1E6B-2D40-BD5FBDF38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430" y="2243169"/>
            <a:ext cx="7435137" cy="1295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6A96E63-90A7-5AC3-FCB6-208BAE329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42" b="83127"/>
          <a:stretch>
            <a:fillRect/>
          </a:stretch>
        </p:blipFill>
        <p:spPr>
          <a:xfrm>
            <a:off x="2992186" y="3615245"/>
            <a:ext cx="6207622" cy="30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94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CE476-0A02-78C7-4327-D2F9A1D7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强化学习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C2523F-6DDB-0A61-B15C-1F22D330B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状态、动作、环境、奖励、策略、回报、折扣因子、价值函数、动作价值函数</a:t>
            </a:r>
            <a:r>
              <a:rPr lang="zh-CN" altLang="en-US" dirty="0"/>
              <a:t>、</a:t>
            </a:r>
            <a:r>
              <a:rPr lang="zh-CN" altLang="zh-CN" dirty="0"/>
              <a:t>Q-learning、DQN</a:t>
            </a:r>
            <a:r>
              <a:rPr lang="zh-CN" altLang="en-US" dirty="0"/>
              <a:t>、贝尔曼方程</a:t>
            </a:r>
            <a:endParaRPr lang="en-US" altLang="zh-CN" dirty="0"/>
          </a:p>
          <a:p>
            <a:r>
              <a:rPr lang="zh-CN" altLang="en-US" dirty="0"/>
              <a:t>很可能会考计算题（推导）和简答题（根据实际问题建模）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785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CE3651-E831-0BE7-7190-E6B4651E0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316" y="217895"/>
            <a:ext cx="5760000" cy="13780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481CA3-6680-882A-BDBB-948AB3337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854" y="1587834"/>
            <a:ext cx="5760000" cy="496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6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9AF20C-5410-C478-D1E7-F28172AE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基本概念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F7B50D-6B9F-D7F7-962F-BE1313354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监督学习、无监督学习、半监督学习</a:t>
            </a:r>
            <a:r>
              <a:rPr lang="zh-CN" altLang="en-US" dirty="0"/>
              <a:t>、强化学习</a:t>
            </a:r>
            <a:endParaRPr lang="en-US" altLang="zh-CN" dirty="0"/>
          </a:p>
          <a:p>
            <a:r>
              <a:rPr lang="zh-CN" altLang="zh-CN" dirty="0"/>
              <a:t>分类、回归、聚类、降维</a:t>
            </a:r>
            <a:endParaRPr lang="en-US" altLang="zh-CN" dirty="0"/>
          </a:p>
          <a:p>
            <a:r>
              <a:rPr lang="zh-CN" altLang="zh-CN" dirty="0"/>
              <a:t>欠拟合、过拟合</a:t>
            </a:r>
            <a:r>
              <a:rPr lang="zh-CN" altLang="en-US" dirty="0"/>
              <a:t>、</a:t>
            </a:r>
            <a:r>
              <a:rPr lang="zh-CN" altLang="zh-CN" dirty="0"/>
              <a:t>测试损失</a:t>
            </a:r>
            <a:r>
              <a:rPr lang="zh-CN" altLang="en-US" dirty="0"/>
              <a:t>、</a:t>
            </a:r>
            <a:r>
              <a:rPr lang="zh-CN" altLang="zh-CN" dirty="0"/>
              <a:t>训练损失</a:t>
            </a:r>
            <a:r>
              <a:rPr lang="zh-CN" altLang="en-US" dirty="0"/>
              <a:t>、准确率、召回率</a:t>
            </a:r>
          </a:p>
        </p:txBody>
      </p:sp>
    </p:spTree>
    <p:extLst>
      <p:ext uri="{BB962C8B-B14F-4D97-AF65-F5344CB8AC3E}">
        <p14:creationId xmlns:p14="http://schemas.microsoft.com/office/powerpoint/2010/main" val="97603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38375F-9B40-1DBE-90DE-F9D786ACB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824" y="761930"/>
            <a:ext cx="7462352" cy="53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1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E5F96-11CD-B1F3-0F63-6027A41A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机器学习基础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882ACD1-3EFF-E2A3-5249-2F9073096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81522"/>
              </a:xfrm>
            </p:spPr>
            <p:txBody>
              <a:bodyPr>
                <a:noAutofit/>
              </a:bodyPr>
              <a:lstStyle/>
              <a:p>
                <a:r>
                  <a:rPr lang="zh-CN" altLang="zh-CN" dirty="0"/>
                  <a:t>线性回归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理解线性回归模型和最小二乘法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考试的时候会给一堆样本值，并给出</a:t>
                </a:r>
                <a:r>
                  <a:rPr lang="en-US" altLang="zh-CN" dirty="0"/>
                  <a:t>MSE</a:t>
                </a:r>
                <a:r>
                  <a:rPr lang="zh-CN" altLang="en-US" dirty="0"/>
                  <a:t>的计算公式</a:t>
                </a:r>
                <a14:m>
                  <m:oMath xmlns:m="http://schemas.openxmlformats.org/officeDocument/2006/math">
                    <m:r>
                      <a:rPr lang="zh-CN" altLang="en-US" i="1"/>
                      <m:t>𝐿</m:t>
                    </m:r>
                    <m:r>
                      <a:rPr lang="en-US" altLang="zh-CN" i="1"/>
                      <m:t>(</m:t>
                    </m:r>
                    <m:r>
                      <a:rPr lang="zh-CN" altLang="en-US" i="1"/>
                      <m:t>𝑤</m:t>
                    </m:r>
                    <m:r>
                      <a:rPr lang="en-US" altLang="zh-CN" i="1"/>
                      <m:t>,</m:t>
                    </m:r>
                    <m:r>
                      <a:rPr lang="zh-CN" altLang="en-US" i="1"/>
                      <m:t>𝑏</m:t>
                    </m:r>
                    <m:r>
                      <a:rPr lang="en-US" altLang="zh-CN" i="1"/>
                      <m:t>)=</m:t>
                    </m:r>
                    <m:nary>
                      <m:naryPr>
                        <m:chr m:val="∑"/>
                        <m:limLoc m:val="undOvr"/>
                        <m:ctrlPr>
                          <a:rPr lang="zh-CN" altLang="en-US" i="1"/>
                        </m:ctrlPr>
                      </m:naryPr>
                      <m:sub>
                        <m:r>
                          <a:rPr lang="zh-CN" altLang="en-US" i="1"/>
                          <m:t>𝑖</m:t>
                        </m:r>
                        <m:r>
                          <a:rPr lang="en-US" altLang="zh-CN" i="1"/>
                          <m:t>=1</m:t>
                        </m:r>
                      </m:sub>
                      <m:sup>
                        <m:r>
                          <a:rPr lang="zh-CN" altLang="en-US" i="1"/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zh-CN" altLang="en-US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i="1"/>
                                    </m:ctrlPr>
                                  </m:sSubPr>
                                  <m:e>
                                    <m:r>
                                      <a:rPr lang="zh-CN" altLang="en-US" i="1"/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en-US" i="1"/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i="1"/>
                                  <m:t>−</m:t>
                                </m:r>
                                <m:d>
                                  <m:dPr>
                                    <m:ctrlPr>
                                      <a:rPr lang="zh-CN" altLang="en-US" i="1"/>
                                    </m:ctrlPr>
                                  </m:dPr>
                                  <m:e>
                                    <m:r>
                                      <a:rPr lang="zh-CN" altLang="en-US" i="1"/>
                                      <m:t>𝑤</m:t>
                                    </m:r>
                                    <m:sSub>
                                      <m:sSubPr>
                                        <m:ctrlPr>
                                          <a:rPr lang="zh-CN" altLang="en-US" i="1"/>
                                        </m:ctrlPr>
                                      </m:sSubPr>
                                      <m:e>
                                        <m:r>
                                          <a:rPr lang="zh-CN" altLang="en-US" i="1"/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zh-CN" altLang="en-US" i="1"/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i="1"/>
                                      <m:t>+</m:t>
                                    </m:r>
                                    <m:r>
                                      <a:rPr lang="zh-CN" altLang="en-US" i="1"/>
                                      <m:t>𝑏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CN" i="1"/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zh-CN" altLang="en-US" dirty="0"/>
                  <a:t>，对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dirty="0"/>
                  <a:t>求偏导等于零，最小二乘法计算参数值</a:t>
                </a:r>
                <a:endParaRPr lang="en-US" altLang="zh-CN" dirty="0"/>
              </a:p>
              <a:p>
                <a:r>
                  <a:rPr lang="zh-CN" altLang="en-US" dirty="0"/>
                  <a:t>梯度下降法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计算题会给目标函数，迭代计算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i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i="0" dirty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决策树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理解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zh-CN" altLang="en-US" dirty="0"/>
                  <a:t>的概念，考试的时候会给公式，需要照着表格计算对应的值，并依据信息增益构建决策树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计算题重要考点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882ACD1-3EFF-E2A3-5249-2F9073096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81522"/>
              </a:xfrm>
              <a:blipFill>
                <a:blip r:embed="rId2"/>
                <a:stretch>
                  <a:fillRect l="-1217" t="-2293" r="-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3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36A97FD-19CF-9A4F-5257-A2BEE6AEF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10" y="655791"/>
            <a:ext cx="7440580" cy="554641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23B40CC-286C-D4A8-CE4B-3B62BC15312B}"/>
              </a:ext>
            </a:extLst>
          </p:cNvPr>
          <p:cNvSpPr/>
          <p:nvPr/>
        </p:nvSpPr>
        <p:spPr>
          <a:xfrm>
            <a:off x="2330506" y="655791"/>
            <a:ext cx="7566053" cy="3693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622F6F-168F-83F2-7E42-FC71AAFB40D0}"/>
              </a:ext>
            </a:extLst>
          </p:cNvPr>
          <p:cNvSpPr txBox="1"/>
          <p:nvPr/>
        </p:nvSpPr>
        <p:spPr>
          <a:xfrm>
            <a:off x="9978131" y="3629278"/>
            <a:ext cx="169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大概率不会考这么难的</a:t>
            </a:r>
          </a:p>
        </p:txBody>
      </p:sp>
    </p:spTree>
    <p:extLst>
      <p:ext uri="{BB962C8B-B14F-4D97-AF65-F5344CB8AC3E}">
        <p14:creationId xmlns:p14="http://schemas.microsoft.com/office/powerpoint/2010/main" val="324241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04771E-7DB2-67A2-1B77-D6B60BC8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深度学习基础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EBFBFC-9C29-5E56-5C93-67A321F57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神经网络，前馈神经网络，全连接，输入层</a:t>
            </a:r>
            <a:r>
              <a:rPr lang="en-US" altLang="zh-CN" dirty="0"/>
              <a:t>/</a:t>
            </a:r>
            <a:r>
              <a:rPr lang="zh-CN" altLang="en-US" dirty="0"/>
              <a:t>隐藏层</a:t>
            </a:r>
            <a:r>
              <a:rPr lang="en-US" altLang="zh-CN" dirty="0"/>
              <a:t>/</a:t>
            </a:r>
            <a:r>
              <a:rPr lang="zh-CN" altLang="en-US" dirty="0"/>
              <a:t>输出层</a:t>
            </a:r>
            <a:endParaRPr lang="en-US" altLang="zh-CN" dirty="0"/>
          </a:p>
          <a:p>
            <a:r>
              <a:rPr lang="zh-CN" altLang="zh-CN" dirty="0"/>
              <a:t>激活函数</a:t>
            </a:r>
            <a:r>
              <a:rPr lang="zh-CN" altLang="en-US" dirty="0"/>
              <a:t>，</a:t>
            </a:r>
            <a:r>
              <a:rPr lang="en-US" altLang="zh-CN" dirty="0" err="1"/>
              <a:t>ReLU</a:t>
            </a:r>
            <a:r>
              <a:rPr lang="en-US" altLang="zh-CN" dirty="0"/>
              <a:t>/sigmoid</a:t>
            </a:r>
            <a:r>
              <a:rPr lang="zh-CN" altLang="en-US" dirty="0"/>
              <a:t>等常见激活函数</a:t>
            </a:r>
            <a:endParaRPr lang="en-US" altLang="zh-CN" dirty="0"/>
          </a:p>
          <a:p>
            <a:r>
              <a:rPr lang="zh-CN" altLang="zh-CN" dirty="0"/>
              <a:t>参数初始化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计算题大概率不会考，但是填空题可能会有涉及激活函数或神经网络层维度的小计算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156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8822F59-A3F4-8EF7-71C8-7A67445BD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02" y="669399"/>
            <a:ext cx="7467795" cy="55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6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DBA52EA-2E9B-B69D-3150-2A3CBBAA1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216" y="168643"/>
            <a:ext cx="7489567" cy="65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79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428</Words>
  <Application>Microsoft Office PowerPoint</Application>
  <PresentationFormat>宽屏</PresentationFormat>
  <Paragraphs>63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等线</vt:lpstr>
      <vt:lpstr>等线 Light</vt:lpstr>
      <vt:lpstr>Arial</vt:lpstr>
      <vt:lpstr>Cambria Math</vt:lpstr>
      <vt:lpstr>Office 主题​​</vt:lpstr>
      <vt:lpstr>人工智能串讲</vt:lpstr>
      <vt:lpstr>考试题型</vt:lpstr>
      <vt:lpstr>基本概念</vt:lpstr>
      <vt:lpstr>PowerPoint 演示文稿</vt:lpstr>
      <vt:lpstr>机器学习基础</vt:lpstr>
      <vt:lpstr>PowerPoint 演示文稿</vt:lpstr>
      <vt:lpstr>深度学习基础</vt:lpstr>
      <vt:lpstr>PowerPoint 演示文稿</vt:lpstr>
      <vt:lpstr>PowerPoint 演示文稿</vt:lpstr>
      <vt:lpstr>CNN</vt:lpstr>
      <vt:lpstr>自注意力机制</vt:lpstr>
      <vt:lpstr>自注意力机制</vt:lpstr>
      <vt:lpstr>Transformer</vt:lpstr>
      <vt:lpstr>PowerPoint 演示文稿</vt:lpstr>
      <vt:lpstr>Agent（今年新增内容）</vt:lpstr>
      <vt:lpstr>生成式人工智能</vt:lpstr>
      <vt:lpstr>PowerPoint 演示文稿</vt:lpstr>
      <vt:lpstr>PowerPoint 演示文稿</vt:lpstr>
      <vt:lpstr>生成式人工智能</vt:lpstr>
      <vt:lpstr>PowerPoint 演示文稿</vt:lpstr>
      <vt:lpstr>强化学习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Crindzebra Sjimo</dc:creator>
  <cp:lastModifiedBy>Crindzebra Sjimo</cp:lastModifiedBy>
  <cp:revision>23</cp:revision>
  <dcterms:created xsi:type="dcterms:W3CDTF">2026-06-17T07:09:08Z</dcterms:created>
  <dcterms:modified xsi:type="dcterms:W3CDTF">2026-06-17T10:03:44Z</dcterms:modified>
</cp:coreProperties>
</file>